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5"/>
  </p:notesMasterIdLst>
  <p:handoutMasterIdLst>
    <p:handoutMasterId r:id="rId126"/>
  </p:handoutMasterIdLst>
  <p:sldIdLst>
    <p:sldId id="256" r:id="rId3"/>
    <p:sldId id="257" r:id="rId4"/>
    <p:sldId id="433" r:id="rId5"/>
    <p:sldId id="548" r:id="rId6"/>
    <p:sldId id="566" r:id="rId7"/>
    <p:sldId id="554" r:id="rId8"/>
    <p:sldId id="555" r:id="rId9"/>
    <p:sldId id="553" r:id="rId10"/>
    <p:sldId id="552" r:id="rId11"/>
    <p:sldId id="556" r:id="rId12"/>
    <p:sldId id="599" r:id="rId13"/>
    <p:sldId id="600" r:id="rId14"/>
    <p:sldId id="601" r:id="rId15"/>
    <p:sldId id="602" r:id="rId16"/>
    <p:sldId id="603" r:id="rId17"/>
    <p:sldId id="604" r:id="rId18"/>
    <p:sldId id="558" r:id="rId19"/>
    <p:sldId id="559" r:id="rId20"/>
    <p:sldId id="557" r:id="rId21"/>
    <p:sldId id="564" r:id="rId22"/>
    <p:sldId id="565" r:id="rId23"/>
    <p:sldId id="563" r:id="rId24"/>
    <p:sldId id="561" r:id="rId25"/>
    <p:sldId id="570" r:id="rId26"/>
    <p:sldId id="571" r:id="rId27"/>
    <p:sldId id="572" r:id="rId28"/>
    <p:sldId id="573" r:id="rId29"/>
    <p:sldId id="568" r:id="rId30"/>
    <p:sldId id="574" r:id="rId31"/>
    <p:sldId id="567" r:id="rId32"/>
    <p:sldId id="575" r:id="rId33"/>
    <p:sldId id="605" r:id="rId34"/>
    <p:sldId id="576" r:id="rId35"/>
    <p:sldId id="581" r:id="rId36"/>
    <p:sldId id="582" r:id="rId37"/>
    <p:sldId id="595" r:id="rId38"/>
    <p:sldId id="583" r:id="rId39"/>
    <p:sldId id="577" r:id="rId40"/>
    <p:sldId id="594" r:id="rId41"/>
    <p:sldId id="585" r:id="rId42"/>
    <p:sldId id="586" r:id="rId43"/>
    <p:sldId id="588" r:id="rId44"/>
    <p:sldId id="589" r:id="rId45"/>
    <p:sldId id="590" r:id="rId46"/>
    <p:sldId id="591" r:id="rId47"/>
    <p:sldId id="592" r:id="rId48"/>
    <p:sldId id="593" r:id="rId49"/>
    <p:sldId id="569" r:id="rId50"/>
    <p:sldId id="578" r:id="rId51"/>
    <p:sldId id="579" r:id="rId52"/>
    <p:sldId id="580" r:id="rId53"/>
    <p:sldId id="549" r:id="rId54"/>
    <p:sldId id="550" r:id="rId55"/>
    <p:sldId id="416" r:id="rId56"/>
    <p:sldId id="524" r:id="rId57"/>
    <p:sldId id="490" r:id="rId58"/>
    <p:sldId id="500" r:id="rId59"/>
    <p:sldId id="503" r:id="rId60"/>
    <p:sldId id="508" r:id="rId61"/>
    <p:sldId id="501" r:id="rId62"/>
    <p:sldId id="504" r:id="rId63"/>
    <p:sldId id="502" r:id="rId64"/>
    <p:sldId id="505" r:id="rId65"/>
    <p:sldId id="506" r:id="rId66"/>
    <p:sldId id="507" r:id="rId67"/>
    <p:sldId id="509" r:id="rId68"/>
    <p:sldId id="520" r:id="rId69"/>
    <p:sldId id="521" r:id="rId70"/>
    <p:sldId id="513" r:id="rId71"/>
    <p:sldId id="514" r:id="rId72"/>
    <p:sldId id="515" r:id="rId73"/>
    <p:sldId id="522" r:id="rId74"/>
    <p:sldId id="523" r:id="rId75"/>
    <p:sldId id="510" r:id="rId76"/>
    <p:sldId id="516" r:id="rId77"/>
    <p:sldId id="511" r:id="rId78"/>
    <p:sldId id="512" r:id="rId79"/>
    <p:sldId id="460" r:id="rId80"/>
    <p:sldId id="517" r:id="rId81"/>
    <p:sldId id="518" r:id="rId82"/>
    <p:sldId id="420" r:id="rId83"/>
    <p:sldId id="367" r:id="rId84"/>
    <p:sldId id="449" r:id="rId85"/>
    <p:sldId id="423" r:id="rId86"/>
    <p:sldId id="451" r:id="rId87"/>
    <p:sldId id="452" r:id="rId88"/>
    <p:sldId id="453" r:id="rId89"/>
    <p:sldId id="455" r:id="rId90"/>
    <p:sldId id="456" r:id="rId91"/>
    <p:sldId id="457" r:id="rId92"/>
    <p:sldId id="458" r:id="rId93"/>
    <p:sldId id="459" r:id="rId94"/>
    <p:sldId id="421" r:id="rId95"/>
    <p:sldId id="454" r:id="rId96"/>
    <p:sldId id="461" r:id="rId97"/>
    <p:sldId id="463" r:id="rId98"/>
    <p:sldId id="426" r:id="rId99"/>
    <p:sldId id="525" r:id="rId100"/>
    <p:sldId id="533" r:id="rId101"/>
    <p:sldId id="534" r:id="rId102"/>
    <p:sldId id="535" r:id="rId103"/>
    <p:sldId id="532" r:id="rId104"/>
    <p:sldId id="536" r:id="rId105"/>
    <p:sldId id="538" r:id="rId106"/>
    <p:sldId id="537" r:id="rId107"/>
    <p:sldId id="539" r:id="rId108"/>
    <p:sldId id="540" r:id="rId109"/>
    <p:sldId id="544" r:id="rId110"/>
    <p:sldId id="545" r:id="rId111"/>
    <p:sldId id="546" r:id="rId112"/>
    <p:sldId id="541" r:id="rId113"/>
    <p:sldId id="542" r:id="rId114"/>
    <p:sldId id="543" r:id="rId115"/>
    <p:sldId id="528" r:id="rId116"/>
    <p:sldId id="529" r:id="rId117"/>
    <p:sldId id="530" r:id="rId118"/>
    <p:sldId id="531" r:id="rId119"/>
    <p:sldId id="547" r:id="rId120"/>
    <p:sldId id="527" r:id="rId121"/>
    <p:sldId id="597" r:id="rId122"/>
    <p:sldId id="596" r:id="rId123"/>
    <p:sldId id="598" r:id="rId1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4B4A59E-4C0D-4969-9C6F-BEAB4AF0EE36}" type="datetimeFigureOut">
              <a:rPr lang="en-GB" smtClean="0"/>
              <a:t>25/03/2017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C9F0CE-FA07-4617-B12C-B49BF486C04D}" type="slidenum">
              <a:rPr lang="en-GB" smtClean="0"/>
              <a:t>‹#›</a:t>
            </a:fld>
            <a:endParaRPr lang="en-GB"/>
          </a:p>
        </p:txBody>
      </p:sp>
    </p:spTree>
    <p:extLst>
      <p:ext uri="{BB962C8B-B14F-4D97-AF65-F5344CB8AC3E}">
        <p14:creationId xmlns:p14="http://schemas.microsoft.com/office/powerpoint/2010/main" val="151361721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39:08.354"/>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0 236 0,'38'0'47,"38"-38"-31,0 38-16,-38 0 15,113-38-15,-37 38 16,38 0-16,75 0 15,-37 0-15,75 0 16,0 0-16,-75-37 16,-76-1-16,-1 0 15,-37 38-15,38-38 16,-76 38-16,0 0 16,0 0-1,0 0 1,0 0 156,-1 0-172,1 0 31,0 0 0,38 0 16,-38 0-31,0 0-1,76 38-15,-76-38 16,-1 0-16,1 0 16,0 0-16,0 0 62,0 0 1,38 0 30,-76 38-93,38-38 32</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3:47.403"/>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389 114 0,'38'0'79,"0"0"-79,0 0 15,0 0 1,38 0-16,-38 0 31,37 0-31,-37 0 16,0 0-16,0 0 15,0-38 17,38 38-17,-38 0 1,0 0-1,0 0-15,0 0 16,0 0-16,-1 0 16,39 0-16,38 0 15,-38 0-15,38 0 16,-1 0-16,39 0 16,-38 0-16,-39 0 15,-37 0-15,0 0 16,0 0 46,38 0-46,0 0 0,-38 38-16,0-38 15,37 38 1,1 0-1,0-38-15,0 38 16,38 0-16,-1 0 16,77-1-16,-114-37 15,37 0-15,-37 0 16,-38 0-16,0 0 47,0 38 15,0-38-15,0 0-16,-38 38-15,38-38-16,-38 38 31,38-38-15,0 0 15,0 38-15,-1 0 15,1-38 47,0 38-62,0 0 15,38-38 0,-76 38-15,38-38 15,0 38 47,0 0-46,0-1 30,-38 1-31,38 38-15,-38-38 140,0 0-125,0 0-15,0 0 15,-76 0-15,38 0 15,0-38-31,38 38 16,-38-38-1,0 0 48,0 0-47,0 37-1,-38 1 1,1-38 15,75 38-31,-38-38 16,38 38-1,-38-38-15,0 38 32,0-38-1,0 38-16,-38 0 17,38-38 15,-38 38-32,39-38 16,-1 0-15,0 0 0,0 0-16,0 0 15,-38 0 1,38 0 0,0 0-1,0 0-15,0 0 16,1 0-1,-1 0-15,0 0 0,0 0 32,0 0-17,0 0 1,0 0 0,0 0-16,0 0 15,0 0-15,0 0 16,1 0-1,-1 0 1,0 0 15,0 0-15,-38 0 0,38 0-1,0 0 1,0 0-16,0 0 15,0 0 17,1 0-1,-1 0-31,0 0 141,0 0-110,0 0 0,0 0 0,-38-38 47,38 38-62,0 0 78,0 0-32,1-38-46,-1 38 31,0-38-32,0 0 17,0 38 77,38-38-93,-38 38-1,0-38 1,0 0 31,0 38 31,0-37-47,0 37 0,-37 0-15,75-38 0,-38 0-1,0 38 1,-38 0 0,38-38-16,0 0 15,0 38 1,0 0-1,0 0 1,-37 0 31,75-38-47,-38 38 31,0 0-15,0 0-1,0 0 1,0 0 15,0 0 1,0 0-1,0 0-16,0-38 1,38 0 0,-38 38 15,1 0-15,-1 0-1,0-38 1,38 0-1,-38 0 1,0 38 0,38-37-1,-38-1-15,38 0 16,0 0 0,-38 0-1,0 0-15,38 0 31,0 0 16,0 0-47,0 0 32,0 0-1,0 1 0,0-1-15,0 0-1,0 0-15,0 0 16,0 0 0,0 0-1,0-38 1,38 76 15,0 0 32,0 0-48,38 0 1,-38 0 15,0 0-15,-1 0-1,1 0 32,0 0 16,0 0-32,0 0 0</inkml:trace>
  <inkml:trace contextRef="#ctx0" brushRef="#br0" timeOffset="4063.6393">351 1327 0,'38'0'47,"0"0"-32,38 0 1,-76 38-1,38 0 1,0-38 0,0 0-1,0 0 1,37 0 0,-37 38-1,0-38-15,38 0 16,38 38-16,-76-38 15,76 38 1,-77-38-16,1 0 16,0 0-16,38 0 15,38 38-15,-76-38 16,0 0 31,0 0-32,37 37 1,1 1 0,-38-38 31,0 0-32,0 38 1,-38 0-16,38-38 15,-38 38 1,76 0 0,-76 0-1,38 38 1,-1-38-16,-37 0 16,38-38-16,-38 37 15,38 1-15,-38 38 16,38-76-1,-38 38 1,38 0 15,0 0-31,-38 0 16,0 0 15,38-38-15,-38 38 15,0 0-15,0-1-1,0 1 17,0 0-17,0 0 1,0 0 15,0 0-15,0 0-1,-38 0 1,0-38 0,0 38-16,-38 0 15,1 0 1,-1-38-1,0 38 1,76-1-16,-76 1 16,76 0-16,-76-38 15,38 38-15,0 0 16,1-38 0,-39 0-1,38 0 1,0 0-1,0 0 32,0 0-31,0 0 15,0 0-31,0 0 16,0 0-1,1 0-15,-1 0 16,0 0 0,0 0-1,-38 0 1,38 0 0,-38 0-1,38 0-15,0 0 16,0 0-16,1-38 15,-1 38 1,0 0 31,0-38-47,0 0 47,0 0-32,-38 38 1,38-37-16,0 37 16,0-38 15,1 0-15,-1 38-1,0-76 16,-38 38 1,76 0-1,-38 0-31,0 0 47,0 38-32,0-76 32,0 76-47,38-38 16,-38 38 15,38-37-15,0-1 15,0 0-15,0 0-1,-37 0-15,37 0 16,0 0-16,0 0 16,0 0-16,0 0 15,0 0-15,0 1 16,0-1-16,0 0 15,0 0-15,0-38 16,0 38 15,37 38 16,1 0-31,0 0-1,0-38 1,0 0-16,0 38 16,-38-38-1,38 38 1,0 0 0,-38-38-16,38 38 31,0 0-31,0 0 15,-1 0-15,1 0 16,38 0-16,-76-37 16,38 37-1,38-38 1</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5:15.793"/>
    </inkml:context>
    <inkml:brush xml:id="br0">
      <inkml:brushProperty name="width" value="0.26667" units="cm"/>
      <inkml:brushProperty name="height" value="0.53333" units="cm"/>
      <inkml:brushProperty name="color" value="#FF00FF"/>
      <inkml:brushProperty name="tip" value="rectangle"/>
      <inkml:brushProperty name="rasterOp" value="maskPen"/>
      <inkml:brushProperty name="fitToCurve" value="1"/>
    </inkml:brush>
  </inkml:definitions>
  <inkml:trace contextRef="#ctx0" brushRef="#br0">0 78 0,'38'0'140,"0"0"-124,0 0-16,0 0 31,-1 0-31,1 0 16,0 0 0,0 0-1,0 0-15,0 0 47,0 0-31,0 0-1,0 0 1,0 0-16,0 0 31,0 0-31,-1 0 16,39 0-16,0 0 15,0 0-15,-38 0 16,0 0-16,0-38 16,0 0-16,37 38 78,-37 0-16,0 0-46,0 0 0,38 0-1,0 0 1,-38 0-16,37 0 15,1 0-15,-38 0 16,0 0 0,0 0 15,0 0 16,0 0-32,0 0 1,0 0 15,0 0-15,-1 0 0,1 0 15,0 0-31,0 0 15,0 0 1,0 0 15,0 0-15,0 0 0,0 0-1,0 0-15,0 0 16,-1 0 15,1 0-31,0 0 125,38 0-109,-76 38-1,38-38 1,0 0-16,0 0 78,0 0-62,0 0 93,0 0-78,-1 0 1,1 0-32</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8:20.391"/>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0 187 0,'37'0'109,"1"0"-93,0 0 15,0 0-31,0 0 15,0 0 1,0 0 0,0 0-16,0 0 15,0 0 17,0 0-17,0 0 1,37 38-16,-37-38 31,0 0-31,0 38 16,38-38-1,-38 0 1,0 0 0,0 0-16,0 0 15,-1 0 1,1 0 15,0 0-15,0 0-1,0 0 1,0 0 0,0 0-16,38 0 15,-38 0-15,0 0 16,-1 0-1,1 0 1,0 0 0,0 0-16,0 0 15,38 0-15,0 0 16,0 0 0,-39 0-1,1 0-15,0 0 16,0 0-16,0 0 15,38 0-15,-38 0 16,0 0-16,0 0 16,37 0-16,-37 0 15,0 0-15,38 0 16,-38-38-16,0 38 16,0 0-1,0 0 32,0 0-31,0 0-1,-1 0 1,1 0 0,0 0-16,0 0 15,38 0-15,0 0 16,-38 0-16,0 0 15,113-38-15,-113 0 16,38 38 0,-38 0-1,0 0 1,0 0-16,0 0 16,38 0-1,-39 0-15,1 0 16,0 0-1,0 0-15,0-38 16,0 38-16,0 0 16,38 0-1,-38 0-15,0 0 16,37 0-16,-37 0 16,38 0-1,-38 0-15,0 0 16,0 0-1,0 0-15,0 0 16,0 0-16,37 0 16,1 0-16,0 0 15,-38 0-15,0 0 16,38 0-16,-1 0 16,-37 0 15,0 0 0,0 0 0,0 0-15,0 0-16,38 0 16,-38 0-1,38 0-15,-39 0 16,39 0-16,-38 0 15,76 0-15,-38 0 16,-38 0-16,0 0 16,37 0-16,1 0 15,-38 0-15,38 0 16,-38 0-16,38 0 16,-38 0-1,0 0 16,-1 0-15,1 0 0,0 0-16,0 0 15,0 0 1,38 0-16,-38 0 16,0 0 15,0 0-31,0 0 15,-1 0 1,1 0-16,38 0 16,-38 0-16,38 0 15,0 0-15,-38 0 16,37 0-16,1 0 16,38 0-16,-38 0 15,0 0-15,-38 0 16,-1 0-16,1 0 15,0 0 1,0 0-16,0 0 16,38 0-1,-38 0 17,0 0-1,0 0-16,0 0 1,-1 0-16,1 0 16,38 0-16,-38 0 15,38 0 1,-38 0-16,0 0 16,38 0-16,-38 0 15,-1 0 1,1 0-16,0 0 15,0 0-15,38 0 16,0 0 0,-38 0-1,0 0 1,0 0-16,-1 0 16,1 0 15,38 0-16,-38 0-15,38 0 16,0 0-16,0 0 16,37 0-16,1 0 15,-38 0-15,0 0 16,-38 0-16,-1 0 16,1 0-1,0 0 48,0 0-16,0 0-47,0 0 46,0 0-30,0 0-16,0 0 16,38 0-16,-1 0 15,1 0-15,0 0 16,-38 0-16,0 0 16,0 0 171,38 38-171,-39-38 171,1 0-171,0 0 406</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8:58.936"/>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0 245 0,'38'0'188,"0"0"-188,38-38 15,-38 38 1,38-37 0,-39-1-1,1 38-15,0 0 16,0 0 15,76 0-31,-38 0 16,0 0-16,-1 0 15,1 0-15,38-38 16,-76 38 0,38 0-16,-38 0 0,-1 0 15,1 0 1,38 0-1,-38 0-15,38 0 16,38 0-16,-38 0 16,37 0-16,39 0 15,-38 0-15,-39 0 16,39 0-16,-38 0 16,38 0-16,-38 0 15,-1 0-15,1 0 16,0 0-16,0 0 15,0 0-15,-38 0 16,-1 0-16,1-38 16,0 38-1,0 0-15,0 0 16,38 0-16,0 0 16,37 0-16,1 0 15,38 0-15,-1 0 16,1 0-16,0 0 15,-38 0-15,-39 0 16,39 0-16,-76 0 16,0 0-16,38 0 15,0 0 1,-39 0-16,1 0 16,38 0-16,0-38 15,-38 38 1,0 0-16,0 0 15,0 0 1,0 0-16,-1 0 16,77 0-16,0 0 15,0 0-15,-1 0 16,39 0-16,-38 0 16,-1 0-16,-75 0 15,0 0-15,0 0 16,0 0 31,0 0 0,38 0-47,-38 38 15,38-38-15,-1 0 16,77 38-16,-76-38 15,0 0 1,-38 0-16,0 0 16,-1 0 62,1 0-78</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03.505"/>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0 462 0,'38'0'78,"38"0"-78,-38 0 16,0 0-16,38 0 15,37 0-15,1 0 16,0 0-16,-1 0 16,39 0-16,38 0 15,-39 0-15,1 0 16,-38 0-16,-1 0 15,-37 0-15,-38 0 16,0 0-16,38 0 16,0 0-16,-1 0 15,1 0-15,38 0 16,0 0-16,37 0 16,-37 0-16,0 0 15,0 0-15,-1 0 16,1-38-16,-76 38 15,76 0-15,-1 0 16,1 0 0,114-38-16,-115 0 15,-37 38-15,38-38 16,-38 38 0,-38 0-1,37 0 16,-37 0-31,0 0 16,0 0-16,38 0 16,-38-38-16,38 0 15,-38 38-15,37 0 16,-37 0-16,38 0 16,0-38-16,-38 38 15,0 0-15,0 0 16,38 0-16,-38 0 15,-1 0-15,1 0 16,0 0 0,0 0-1,0 0 1,0 0-16,0 0 16,0 0-16,0 0 15,38-38 1,-39 38-1,77 0 1,-38-38 0,0 0-1,0 38-15,-38 0 16,-1-37-16,1 37 16,0 0-1,0 0 1,0 0-16,0 0 15,0 0-15,38 0 16,0 0-16,37 0 16,-37 0-16,0 0 15,-38 0-15,0 0 16,0 0-16,0 0 16,37 0-16,1 0 15,-38 0-15,0 0 16,0 0-16,38 0 15,-38 0-15,0 0 16,-1 0 0,39 0-1,-38 0 1,38 0-16,0 0 16,0 0-16,37 0 15,-37 0 1,-38 0-16,76 37 15,-38-37-15,75 38 16,-37 0-16,0-38 16,-76 0-16,38 38 15,-39 0-15,1-38 16,0 0 0,38 38-1,-38 0-15,38 0 16,-76 0-1,38-38 79,0 0-16,0 0-78,-1 0 16,-37 38 15</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07.930"/>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38 0,'38'0'109,"0"0"-93,38 0-16,0 0 15,-38 0-15,0 0 16,38 0 0,-39 0-16,1 0 0,0 0 15,0 0 1,38 0 0,-38 0-1,0 0 1,0 0-16,0 0 15,38 0-15,-39 0 16,39 0-16,38 0 16,0 0-16,-1 0 15,1 0-15,38 0 16,-38 0-16,37 0 16,-37 0-16,-38 0 15,0 0-15,37 0 16,-37 0-16,38 0 15,-38 0-15,-1 0 16,1 0-16,-38 0 16,38 0-16,-38 0 15,0 0-15,0 0 16,38 0-16,75 0 16,-75 38-16,38 0 15,-76-38-15,75 0 16,-37 0-16,0 0 15,-38 0-15,0 0 16,0 0 0,0 0-1,0 0-15,0 0 16,37 0-16,1 0 16,0 0-16,-38 0 15,0 0-15,0 0 16,0 0-16,0 0 15,-1 0-15,1 0 16,38 0-16,38 0 16,0 0-16,-1 0 15,-37 0-15,-38 0 16,0 0-16,38 0 16,0 0-16,-38 0 15,-1 0-15,39 0 16,0 0-16,0 0 15,-38 0-15,0 0 16,38 0-16,37 0 16,-75 0-16,0 0 15,38 0-15,-38 0 16,38 0-16,37 0 16,-37 0-16,0 0 15,0 0 1,38-38-16,-1 38 15,-75 0-15,0 0 16,0 0-16,76 0 16,0 0-16,-39 0 15,39 0-15,0 0 16,0 0-16,-77 0 16,39 0-16,38 0 15,-38 0-15,0 0 16,37 0-16,-37 0 15,38 0-15,0-38 16,-76 38 0,-1 0-16,1 0 15,76 0 1,38 0-16,-38 0 16,-1 0-16,39 0 15,0 0-15,-39 0 16,1 0-16,-76 0 15,0 0-15,0 0 16,38 0-16,-1 0 31,-37 0-15,0 0-16,0 0 16,0 0-16,0 0 31,38 0-16,-38 0 1,37 0-16,1 0 16,0 0-16,0 0 15,0 0-15,-38 0 16,37 0 0,-37 0-1,0 0-15,0 0 16,0 0-16,0 0 15,0 0-15,0 0 16,0 0 0,0 0-1,0 0 1,37 0-16,1 0 16,0 0-16,38 0 15,0 0-15,-1 0 16,-37 0-1,0 0-15,0 0 16,-38 0-16,0 0 16,-1 0 31,1 0-32,0 0 16,0 0-15,0 0-16,0 0 16,38 0-16,38 0 15,-39 0-15,1 0 16,0 0-16,0 0 16,-38 0-1,0 0-15,0 0 31,-1 0-31,1 0 16,0 0-16,0 0 16,0 0-1,0 0 17,0 0-32,0 0 0,76 0 15,-39 0 1,1 0-16,-38 0 15,0 0-15,0 0 16,0 0-16,0 0 16,0 0 437,0 0-453,-1 0 15,1 0 1,0 0 0,38-38-16,-38 38 15</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49.4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0 167 0,'38'0'31,"38"0"110,-1 0-125,1 0-16,0-37 15,0-1-15,0 38 16,-76-38-16,38 38 15,0 0 17,-1 0-17,39 0-15,38 0 16,0 0-16,37 0 16,-37 0-16,-38 0 15,0 0-15,-38 0 16,0 0-16,-1 0 31,1 0 32,0 0-48,0 0 1,0 0-1,0 0 1,0 0-16,0 0 16,0 0-16,0 0 15,0 0 1,-1 0-16,1 0 16,0 0 15,0 0 0,38 0-31,0 0 16,0 0-16,37 0 15,-37 0-15,0 0 16,0 0-16,-38 0 16</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1.73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0 114 0,'76'0'94,"-1"0"-79,1 0-15,0 0 16,0 0-16,0 0 15,-38 0-15,0 0 16,75 0-16,-75 0 16,38 0-1,-38 0-15,0 0 0,38 0 16,-38 0-16,37 0 16,1 0-16,76 0 15,0 0-15,75 0 16,-37 0-16,-39 0 15,39 0-15,-114 0 16,-39 0-16,1 0 16,0 0-16,0 0 15,0 0 1,0 0-16,38-38 16,-38 38-16,0 0 15,0 0 1,-1-38-1,1 38-15,0 0 16,38 0 0,0 0-1,-38 0-15,0 0 16,0 0-16,0 0 0,37 0 16,1 0-1,0 0-15,-38 0 16,0 0-16,0 0 15,0 0 1,0 0 0,0 0-16,-1 0 15,39 0 17,-38 0-17,0 0-15,38 0 16,0 0-1,0 0-15,-39 0 16,39 0-16,-38 0 16,38 0-1,-38 0-15,0 0 16,0 0 0,0 0 30</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4.88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0 118 0,'38'0'125,"0"0"-110,0 0-15,0 0 16,0 0-1,0 0-15,0 0 16,37 0 0,-37 0-16,0 0 15,0 0-15,38 0 16,-38 0-16,38 0 16,-1 0-16,1 0 15,-38 0-15,38 0 16,0 0-16,0 0 15,-1 0-15,1 0 16,-38 0 0,0 0-16,0 0 15,0 0-15,0 0 16,0 0-16,0 0 31,0 0-15,-1 0-1,39 0-15,0 0 16,38 0-16,0 0 16,37 0-16,-37 0 15,0 0-15,-38 0 16,-1 0-16,1 0 16,0 0-1,0 0-15,0 0 16,-1 0-16,-37 0 15,0 0-15,0 0 16,0 0 0,0 0 46,0 0-31,0 0-15,0 0 15,75 38-31,-37 0 16,-38-38-16,38 0 16,0 0-16,0 0 15,-38 0-15,-1 0 16,1 0-16,0 0 62,0 0-46,0 0 109,0 0-94,0 0 0,0 0 16,0 0-15,0 0-17,37 0 1</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29:58.11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59 0,'38'0'47,"-38"-37"-1,37 37-14,39 0-17,-38 0-15,0 0 16,0 0-16,38 0 16,-38 0-16,0 0 15,37 0-15,-37 0 16,0 0-16,0 0 15,0 0-15,0 0 16,0 0-16,0 0 16,0 0 15,0 0-31,0 0 0,75 0 16,-37 0-1,0 0-15,0 0 16,-38 0-16,37 0 15,-37 0 1,0 0 0,76 0-16,-76 0 15,0 0-15,38 0 16,-1 0-16,39 0 16,-76 0-16,0 0 15,0 0-15,0 0 16,0 0-16,0 0 15,0 0-15,0 0 16,-1 0-16,1 0 31,0 0-15,0 0-16,38 0 16,0 0-16,0 0 15,-38 0-15,37 0 16,1 0-16,-38 0 15,0 0 79,0 0-63</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39:12.650"/>
    </inkml:context>
    <inkml:brush xml:id="br0">
      <inkml:brushProperty name="width" value="0.23333" units="cm"/>
      <inkml:brushProperty name="height" value="0.46667" units="cm"/>
      <inkml:brushProperty name="color" value="#FFFF00"/>
      <inkml:brushProperty name="tip" value="rectangle"/>
      <inkml:brushProperty name="rasterOp" value="maskPen"/>
      <inkml:brushProperty name="fitToCurve" value="1"/>
    </inkml:brush>
  </inkml:definitions>
  <inkml:trace contextRef="#ctx0" brushRef="#br0">0 0 0,'76'0'141,"-38"0"-141,38 0 15,-38 0 1,-1 0-16,1 0 15,0 0-15,0 0 16,38 0-16,-38 0 16,0 0-16,0 0 15,0 0-15,0 0 16,-1 0-16,39 0 16,-38 0-1,0 0-15,0 0 16,0 0-16,0 0 15,0 0-15,0 0 32,37 0-17,-37 0 1,38 0-16,0 0 16,-38 0-1,0 0-15,0 0 31,38 0-15,-39 0-16,39 0 16,0 0-16,-38 0 15,76 0-15,-76 0 16,0 0-16,-1 0 16,1 0-16,38 0 15,-38 0 1,0 0-16,0 0 15,38 0-15,-38 0 16,0 0 47,0 0-63,-1 0 15,39 0-15,-38 0 16,38 0-16,0 0 15,-38 0-15,0 0 16,0 0 47,-1 0-48,1 0 16,38 0-15,-38 0 187,0 0-187,0 0-1,0 0 1,0 0 0,0 0 77,0 0-93,-1 0 94,1 0-63,0 0 204,0 0-63,0 0-16,0 0-125,0 0 32</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30:02.89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49 0,'0'-38'78,"38"38"-46,0 0-17,0 0 1,0 0 0,0 0-16,0 0 0,0 0 15,38 0-15,-38 0 16,37 0-1,-37 0 1,0 0-16,0 0 16,38 0-16,-38 0 15,114 0 1,-1 38-16,1 0 16,75-38-16,77 0 15,-77 0-15,-37 0 16,-1 0-16,-75 0 15,37 0-15,-75 0 16,-38 0-16,0 0 16,0 0 46,0 0-46,0 0 46,0 0 1,0 0-48,0 0 1,37 0-16,1 0 16,38 0-16,0 0 15,-1 0-15,-37 0 16,-38 0-16,0 0 16,0 0 155</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9:30:05.219"/>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-1 0 0,'38'0'78,"-1"0"-78,1 0 16,38 0 0,-38 0-1,0 0 1,0 0-16,0 0 15,0 0 1,0 0 0,37 0-16,-37 0 15,0 0 1,38 0-16,0 0 16,0 0-16,38 0 15,-1 0-15,39 0 16,0 0-16,37 0 15,1 0-15,-77 0 16,-75 0-16,0 0 16,0 0-16,0 0 31,0 0-15,38 0-16,37 0 15,1 0-15,38 0 16,-38 0-16,37 0 15,-75 0-15,76 0 32,-114 0-32,-1 0 0,1 0 15,0 0 17,0 0-1,0 0-16,0 0 1,0 0 15,0 0-15,0 0-16,0 0 16,0 0-1,37 0 1,-37 0-16,0 0 15,0 0-15,0 0 16,0 0-16,38 0 16,-38 0-16,0 0 15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1:10.2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280 0 0,'38'0'125,"0"0"-109,38 0-16,-38 0 31,0 0-31,-1 0 15,1 0 1,0 0 0,0 0-1,0 0 1,0 0-16,0 0 16,0 0-1,38 0-15,37 0 16,-37 0-16,-38 38 15,0-38 1,0 0 0,0 0-16,38 38 15,-38-38-15,37 38 16,-37 0 0,38 0-16,-38-38 31,0 0 0,0 0-31,0 0 31,0 38-15,38 0-16,-1-38 16,39 38-16,-76-1 15,38-37-15,0 38 16,-1 0-16,-37 0 15,38-38-15,-76 38 16,38-38-16,0 0 16,0 0-16,0 38 15,-38 0-15,0 0 141,0 0-94,0 0-32,0 0 1,0-1 0,0 1-1,0 0 1,0 0 0,0 0 15,-38 0-16,38 0 17,-38 0-17,0 0 17,38 0-17,-38-38-15,38 38 16,-38 0-1,0-1-15,0 1 32,38 0-32,-37 0 15,-39-38 17,76 38-1,-38-38-16,0 0 1,0 0 0,0 0 31,0 0-32,-38 38 1,38-38-16,1 0 15,-1 0 1,0 0 47,38 38-63,-38-38 15,0 0 1,0 0-16,0 0 31,-38 38-31,38-38 31,0 0-15,0 0 0,1 38 15,-1-38 0,0 0-31,0 0 16,0 0-1,-38 0 1,38 0 15,0 0-15,0 0 15,0 0-15,1 0-1,-1 0-15,0 0 16,-38 0-16,38 0 16,-38 0-1,38 0 16,0 0 1,0-38-17,1 38 17,-1-38 30,0 0-46,0 38-16,0-38 15,0 0 1,0 0 0,0 0-1,0 38 16,38-38-15,-38 38 93,0-37-77,38-1-17,0 0 1,-37 38 0,37-38-16,0-38 15,0 38 1,0 0-1,0 0 1,0 0 47,-38 38-48,0-38 32,38 0-16,0 1-15,0-1 0,0 0 15,0 0-31,0 0 15,0 0 1,0 0 0,0 0-1,0 0 17,0 0 77,0 0-78,0 1-15,0-1 31,0 0 62,38 0-62,0 38 15,-1-38-15,1 38 31,0 0 126,0-38-158,0 38 17,0-38-47</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2:19.733"/>
    </inkml:context>
    <inkml:brush xml:id="br0">
      <inkml:brushProperty name="width" value="0.06667" units="cm"/>
      <inkml:brushProperty name="height" value="0.06667" units="cm"/>
      <inkml:brushProperty name="color" value="#177D36"/>
      <inkml:brushProperty name="fitToCurve" value="1"/>
    </inkml:brush>
    <inkml:brush xml:id="br1">
      <inkml:brushProperty name="width" value="0.06667" units="cm"/>
      <inkml:brushProperty name="height" value="0.06667" units="cm"/>
      <inkml:brushProperty name="color" value="#ED1C24"/>
      <inkml:brushProperty name="fitToCurve" value="1"/>
    </inkml:brush>
  </inkml:definitions>
  <inkml:trace contextRef="#ctx0" brushRef="#br0">0 113 0,'38'0'125,"0"0"-110,0 0 1,0 0 15,37 0-15,-37 0 0,0 0-16,38 0 15,-38 0-15,0 0 16,0 0-16,0 0 15,0 0 17,-1 0-32,1 0 15,0 0 32,38 0-47,-38 38 16,0-38-16,38 38 15,-38-38 1,37 0 0,-37 0-16,0 0 15,38 0-15,-38 0 16,38 0 0,-38 0-1,0 0 1,0 0 31,-1 0-47,1 0 15,38 0 1,-38 0 0,0 0-16,0 0 15,0 0-15,0 0 47,0 0-31,0 0-16,-1 0 15,1 0 1,0 0 15,0 0 47,0 0-46,0 0-17,0-38 48,-38 0 30,0 0-46,38 38 0,0 0-31,0 0-1,0 0-15,0-37 16,-38-1 47,37 38 124,1 0-93,0 0-47,0 0 93</inkml:trace>
  <inkml:trace contextRef="#ctx0" brushRef="#br1" timeOffset="-79364.6461">2881-1062 0,'38'0'47,"38"0"-32,-38 0 1,0 38-16,0-38 31,-1 38-15,1-38-1,0 0-15,-38 38 16,76 0-16,0 0 16,-38-38-16,38 38 15,-38-1-15,-1-37 16,-37 38 46,38-38-46,-38 38 0,0 0 15,38 0-31,-38 0 31,0 0-15,38 0-1,-38 0 17,38 38-32,-38-39 15,0 1 1,0 38-16,38-76 15,-38 38-15,0 38 16,38-38 0,-38 0-1,0 0 1,0 0 0,0 0-16,0-1 15,0 1-15,38 0 16,-38 0-16,0 0 15,0 0 1,0 0-16,0 0 16,0 0-16,0 38 15,0-39 1,0 1 0,0 0-16,0 0 15,0 0 1,0 0-16,0 0 15,0 0 17,-38-38 61,0 0-93,0 0 16,0 0 0,0-38-1,0 38 1,0-38-16,1 38 16,-1-38-1,0 38 1,0-38-16,38 0 15,-76 38 1,76-38-16,-38 38 16,0-38-1,0 38-15,38-37 16,-38-1 0,0 38-16,38-38 15,-37 38 16,-1-38-15,0 0 62,0 38-47,0-38-31,0 38 32,0 0-32,-38 0 15,38 0 63,0 0-46,1-38 15,-1 0-16,0 0 0,0 38-31,38-38 125,0-37-109,0 37 15,0 0-15,0 0 15,0 0-16,0 0 32,0 0-31,0 0 15,0 0-31,0 0 16,0 0-1,0 0-15,0 1 16,0-1 0,-38-38-1,38 38 17,0 0-1,0 0 0,-38 0-15,38 0-1,0 0 32,0 0 16,0 1-32,38-1 16,0 38-16,0 0-15,-38-38 31,38 0-1,0 0 33,-1 38 61,1 0-62,0 0-46,0 0 77,0 0-31,0 0-62,0 0 77</inkml:trace>
  <inkml:trace contextRef="#ctx0" brushRef="#br0" timeOffset="3392.3759">682 1554 0,'0'-38'109,"38"0"-93,0 38-1,0 0 17,0 0-32,0 0 46,0 0-46,0 0 16,0 0 0,-1 0-1,1 0 17,38 0-17,-38 0 1,0 0-1,0 0-15,0 0 32,0 0-17,0 0 1,0 0 0,-1 0-1,1 0 1,0 0-1,38 0 1,-38 0 0,0 0-16,0 0 15,0 0-15,0 0 16,0 0-16,-1 0 16,1 0-16,0 0 15,0 0 1,0 0 31,0 0-32,0 0 1,0 0-16,38 0 16,-38 0-1,0 0-15,-1 0 16,1 0 15,38 0-15,-38 0 62,0 0-63,38 0 1,-38 0 0,0 0 62,0 0-78,-1 0 15,1 0 1,0 0 0,0 0 31,0 0-47,0 0 62,0 0-31,0 0 110,0 0-63,0 0-62,0 0-1,-1 0 1</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2:24.029"/>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0 0 0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1:12.32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47:20.685"/>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0 265 0,'38'0'125,"0"0"-110,38-37 1,0-1-1,-39 0-15,39 38 16,-38-38-16,38 0 16,0 38-1,0-38 1,-38 38 0,-1 0-1,1-38-15,0 38 31,0 0-31,38 0 16,0 0-16,0 0 16,-1 0-16,-37 0 15,38 0-15,0 0 16,-38 0-16,0 0 16,0 0-16,0 0 15,38 0 1,-39 0-1,1 0-15,0 0 16,0 0-16,0 0 16,0 0-16,38 0 15,-38 0-15,75 38 16,-75-38-16,76 0 16,-38 38-16,-38-38 15,0 0-15,0 0 16,37 38-16,-37-38 15,0 0 1,0 0-16,0 38 16,0-38-1,0 0 1,0 0 15,0 38-15,0-38-1,0 0-15,75 38 16,-37-38-16,-38 0 16,76 37-16,-76-37 15,0 0-15,-1 0 16,1 0 62,0 0-62,0 0-1,0 0 1,0 0-16,0 0 47,0 0-32,-38 38 1,38-38 0,0 0 15,0 0-15,-1 38 77,1-38-61,0 0-32,76 38 15,-76-38-15,38 0 16,0 0-16,-38 0 15,-1 0-15,1 0 16,0 0 297,0 0-298</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3:17.787"/>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0 190 0,'38'0'125,"0"0"-109,0 0 0,0 0-1,-1 0 1,1 0-16,0 0 16,0 0-16,0 0 15,0 0 16,0 0-31,0 0 16,0 0 0,0 0-16,0 0 15,0 0 1,-1 0 0,1 0-1,0 0-15,0 0 16,0 0-16,0 0 15,38 0-15,38 38 16,-77-38 0,115 37-16,0 1 15,-76-38-15,-1 0 16,1 0-16,-38 0 16,0 0 77,0 0-46,0 0 78,0 0-109,0 0 31,0 0-32,-1 0 1,1 0 0,0 0 15,-38-38 31,0 1 1,0-1-16,0 0-32,0 0 1,0 0 0,0 0-1,0 0 1</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07506" units="1/cm"/>
          <inkml:channelProperty channel="Y" name="resolution" value="32.82051" units="1/cm"/>
          <inkml:channelProperty channel="T" name="resolution" value="1" units="1/dev"/>
        </inkml:channelProperties>
      </inkml:inkSource>
      <inkml:timestamp xml:id="ts0" timeString="2017-03-25T07:53:41.747"/>
    </inkml:context>
    <inkml:brush xml:id="br0">
      <inkml:brushProperty name="width" value="0.06667" units="cm"/>
      <inkml:brushProperty name="height" value="0.06667" units="cm"/>
      <inkml:brushProperty name="color" value="#177D36"/>
      <inkml:brushProperty name="fitToCurve" value="1"/>
    </inkml:brush>
  </inkml:definitions>
  <inkml:trace contextRef="#ctx0" brushRef="#br0">151 0 0,'0'38'62,"0"0"-46,38-38 0,0 0-1,0 0 32,0 38-31,0-38 62,0 0-47,0 38-31,-38 0 16,75-38-1,-75 38 1,38-38-16,0 76 16,0-76-16,-38 38 15,38-38-15,-38 38 16,38 0-16,-38-1 94,0 1-63,0 0 0,0 0-15,0 0-1,0 0 1,0 0 0,0 0-16,0 0 31,0 0-31,38 37 16,-38-37 15,0 0-16,38 0 1,-38 0 0,0 0-16,38 0 15,0 0 1,-38 0 0,0 0-16,38-38 15,-38 38 1,0-1-1,0 1 32,0 0 0,0 0 16,-38-38-16,-38 0-16,38 0-16,0 0 1,0 0 47,0 0-63,0 0 78,0 0-47,0 0 16,1 0 0,-1 0 0,0 0-32,0-38-15,-38 0 16,0 38-1,38-38-15,38 1 141,-38 37-125,38-38-1,0 0 32,0 0-16,0 0-31,0 0 16,0 0 0,0 0 15,0 0-31,-38 0 31,0-37 16,38 37 0,0 0-16,0 0 0,0 0-31,-37 0 16,37 0 31,0 0-47,0 0 31,0 0-15,0 0 15,0 1-31,0-1 31,0 0 47,0 0-46,0 0-17,0 0 17,37 38 30,1 0 32,0-38-63,0 38 32,0 0 155,0 0-202,-38-38 156</inkml:trace>
  <inkml:trace contextRef="#ctx0" brushRef="#br0" timeOffset="13696.0708">9401 1517 0,'38'0'109,"38"38"-77,-38-38-32,0 0 15,0 0-15,0 0 32,0 0-17,0 0 1,-1 0-1,1 0 32,0 38-47,38-38 16,-38 0 0,38 38 46,-76 0-46,38-1-1,0-37 17,0 38-32,-38 0 15,37 0 1,-37 0-1,0 0 1,38-38 0,-38 38-1,0 0 1,0 0 0,0 0-1,0 0 1,0-1-16,0 1 15,0 0-15,0 0 16,0 38 0,0-38-1,0 0-15,0 0 16,0 0 0,0 0 15,0-1-16,0 1 1,0 0 15,0 0 1,0 0 14,0 0-46,0 0 32,-38-38-17,38 76 1,-37-38 31,37 0-32,-38-38 1,0 38 15,0-38 1,-76 37-17,76-37 32,0 0-31,0 0-1,0 0-15,1 0 32,-1 0-1,0 0 16,0 0-32,0 0 17,0-37-17,0-1-15,0 38 16,0-38-1,0 38 1,38-38-16,-38 0 16,1 38-16,-1-38 15,0 0 1,38 0 0,-38-38-1,0 76 48,38-38-32,0 0-15,0 1-1,0-1 1,0 0-1,0 0 1,0 0 0,0 0-1,0 0 1,0 0 0,38 0-1,-38 0 16,0 0-15,0-37 0,0 37 15,0 0-15,0 0-1,0 0 1,0 0-1,0 0 1,0 0-16,0 0 16,0 0-1,0-37 1,0 37 0,0 0-16,0 0 15,0 0 1,0 0 15,38 0 0,0 38 94,0 0 47,-1 0-156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87083D8-69C0-494B-A39B-A1C8499D68F8}" type="datetimeFigureOut">
              <a:rPr lang="en-GB" smtClean="0"/>
              <a:t>25/03/2017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422631-93E9-4C6E-82C8-10C17E461445}" type="slidenum">
              <a:rPr lang="en-GB" smtClean="0"/>
              <a:t>‹#›</a:t>
            </a:fld>
            <a:endParaRPr lang="en-GB"/>
          </a:p>
        </p:txBody>
      </p:sp>
    </p:spTree>
    <p:extLst>
      <p:ext uri="{BB962C8B-B14F-4D97-AF65-F5344CB8AC3E}">
        <p14:creationId xmlns:p14="http://schemas.microsoft.com/office/powerpoint/2010/main" val="366490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E02604-9526-4966-8654-54B6C189956C}" type="slidenum">
              <a:rPr lang="en-GB" smtClean="0"/>
              <a:t>68</a:t>
            </a:fld>
            <a:endParaRPr lang="en-GB"/>
          </a:p>
        </p:txBody>
      </p:sp>
    </p:spTree>
    <p:extLst>
      <p:ext uri="{BB962C8B-B14F-4D97-AF65-F5344CB8AC3E}">
        <p14:creationId xmlns:p14="http://schemas.microsoft.com/office/powerpoint/2010/main" val="234594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What</a:t>
            </a:r>
            <a:r>
              <a:rPr lang="en-GB" baseline="0" dirty="0" smtClean="0"/>
              <a:t> is the success criteria?</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02ADA18A-57D9-456E-BB94-D3C1CDC920EE}" type="slidenum">
              <a:rPr lang="en-GB">
                <a:solidFill>
                  <a:prstClr val="black"/>
                </a:solidFill>
              </a:rPr>
              <a:pPr/>
              <a:t>115</a:t>
            </a:fld>
            <a:endParaRPr lang="en-GB">
              <a:solidFill>
                <a:prstClr val="black"/>
              </a:solidFill>
            </a:endParaRPr>
          </a:p>
        </p:txBody>
      </p:sp>
    </p:spTree>
    <p:extLst>
      <p:ext uri="{BB962C8B-B14F-4D97-AF65-F5344CB8AC3E}">
        <p14:creationId xmlns:p14="http://schemas.microsoft.com/office/powerpoint/2010/main" val="52852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333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0854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4478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8175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597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1755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307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744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595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2085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927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486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1668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7684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956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903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84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3/25/2017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1254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3/25/2017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5374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975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85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37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65349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ABE2B-D367-4849-ADD8-FD1DEF4F1717}" type="datetimeFigureOut">
              <a:rPr lang="en-GB" smtClean="0">
                <a:solidFill>
                  <a:prstClr val="black">
                    <a:tint val="75000"/>
                  </a:prstClr>
                </a:solidFill>
              </a:rPr>
              <a:pPr/>
              <a:t>25/03/2017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28888-5714-46E4-AE9D-51FD6D3CD28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87160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mailto:Mcraig@educ.somerset.gov.uk" TargetMode="External"/><Relationship Id="rId2" Type="http://schemas.openxmlformats.org/officeDocument/2006/relationships/hyperlink" Target="mailto:Vdavis@educ.somerset.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customXml" Target="../ink/ink7.xml"/><Relationship Id="rId1" Type="http://schemas.openxmlformats.org/officeDocument/2006/relationships/slideLayout" Target="../slideLayouts/slideLayout13.xml"/><Relationship Id="rId6" Type="http://schemas.openxmlformats.org/officeDocument/2006/relationships/customXml" Target="../ink/ink9.xml"/><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2.emf"/><Relationship Id="rId18" Type="http://schemas.openxmlformats.org/officeDocument/2006/relationships/customXml" Target="../ink/ink20.xml"/><Relationship Id="rId3" Type="http://schemas.openxmlformats.org/officeDocument/2006/relationships/image" Target="../media/image17.emf"/><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customXml" Target="../ink/ink17.xml"/><Relationship Id="rId17" Type="http://schemas.openxmlformats.org/officeDocument/2006/relationships/image" Target="../media/image24.emf"/><Relationship Id="rId2" Type="http://schemas.openxmlformats.org/officeDocument/2006/relationships/customXml" Target="../ink/ink12.xml"/><Relationship Id="rId16" Type="http://schemas.openxmlformats.org/officeDocument/2006/relationships/customXml" Target="../ink/ink19.xml"/><Relationship Id="rId20" Type="http://schemas.openxmlformats.org/officeDocument/2006/relationships/customXml" Target="../ink/ink21.xml"/><Relationship Id="rId1" Type="http://schemas.openxmlformats.org/officeDocument/2006/relationships/slideLayout" Target="../slideLayouts/slideLayout13.xml"/><Relationship Id="rId6" Type="http://schemas.openxmlformats.org/officeDocument/2006/relationships/customXml" Target="../ink/ink14.xml"/><Relationship Id="rId11" Type="http://schemas.openxmlformats.org/officeDocument/2006/relationships/image" Target="../media/image21.emf"/><Relationship Id="rId5" Type="http://schemas.openxmlformats.org/officeDocument/2006/relationships/image" Target="../media/image18.emf"/><Relationship Id="rId15" Type="http://schemas.openxmlformats.org/officeDocument/2006/relationships/image" Target="../media/image23.emf"/><Relationship Id="rId10" Type="http://schemas.openxmlformats.org/officeDocument/2006/relationships/customXml" Target="../ink/ink16.xml"/><Relationship Id="rId19" Type="http://schemas.openxmlformats.org/officeDocument/2006/relationships/image" Target="../media/image25.emf"/><Relationship Id="rId4" Type="http://schemas.openxmlformats.org/officeDocument/2006/relationships/customXml" Target="../ink/ink13.xml"/><Relationship Id="rId9" Type="http://schemas.openxmlformats.org/officeDocument/2006/relationships/image" Target="../media/image20.emf"/><Relationship Id="rId14" Type="http://schemas.openxmlformats.org/officeDocument/2006/relationships/customXml" Target="../ink/ink18.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1470025"/>
          </a:xfrm>
        </p:spPr>
        <p:txBody>
          <a:bodyPr>
            <a:normAutofit fontScale="90000"/>
          </a:bodyPr>
          <a:lstStyle/>
          <a:p>
            <a:r>
              <a:rPr lang="en-GB" dirty="0" smtClean="0"/>
              <a:t>Y11 Raising Achievement in English</a:t>
            </a:r>
            <a:br>
              <a:rPr lang="en-GB" dirty="0" smtClean="0"/>
            </a:br>
            <a:r>
              <a:rPr lang="en-GB" dirty="0" smtClean="0"/>
              <a:t>2017</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356053"/>
            <a:ext cx="8526236" cy="6153603"/>
          </a:xfrm>
          <a:solidFill>
            <a:schemeClr val="bg2"/>
          </a:solidFill>
        </p:spPr>
        <p:txBody>
          <a:bodyPr>
            <a:normAutofit fontScale="92500" lnSpcReduction="10000"/>
          </a:bodyPr>
          <a:lstStyle/>
          <a:p>
            <a:pPr marL="0" indent="0">
              <a:buNone/>
            </a:pPr>
            <a:r>
              <a:rPr lang="en-GB" dirty="0" smtClean="0">
                <a:latin typeface="+mj-lt"/>
              </a:rPr>
              <a:t>From the extract we learn that Banquo no longer trusts Macbeth as he delivers his true thoughts and feelings about recent events to the audience through a soliloquy. Banquo’s use of the second person and repetition of ‘Thou’ makes his tone seem accusatory, again signifying that he no longer trusts his former friend and confidant. The use of the triplet, ‘king, Cawdor, Glamis’ makes Macbeth seem powerful and possibly intimidating to Macbeth; it also reinforces the idea that the witches are a dark and evil force to be taken seriously. Shakespeare’s choice of language for Banquo is also revealing about how he feels about Macbeth. For example, ‘fear</a:t>
            </a:r>
            <a:r>
              <a:rPr lang="en-GB" dirty="0">
                <a:latin typeface="+mj-lt"/>
              </a:rPr>
              <a:t>’ suggests Banquo is scared of Macbeth’s capabilities – probably justifiably so given his record in </a:t>
            </a:r>
            <a:r>
              <a:rPr lang="en-GB" dirty="0" smtClean="0">
                <a:latin typeface="+mj-lt"/>
              </a:rPr>
              <a:t>battle. Furthermore, </a:t>
            </a:r>
            <a:r>
              <a:rPr lang="en-GB" dirty="0">
                <a:latin typeface="+mj-lt"/>
              </a:rPr>
              <a:t>‘foully</a:t>
            </a:r>
            <a:r>
              <a:rPr lang="en-GB" dirty="0" smtClean="0">
                <a:latin typeface="+mj-lt"/>
              </a:rPr>
              <a:t>’ is </a:t>
            </a:r>
            <a:r>
              <a:rPr lang="en-GB" dirty="0">
                <a:latin typeface="+mj-lt"/>
              </a:rPr>
              <a:t>reminiscent of the language used by the witches </a:t>
            </a:r>
            <a:r>
              <a:rPr lang="en-GB" dirty="0" smtClean="0">
                <a:latin typeface="+mj-lt"/>
              </a:rPr>
              <a:t>suggesting that </a:t>
            </a:r>
            <a:r>
              <a:rPr lang="en-GB" dirty="0">
                <a:latin typeface="+mj-lt"/>
              </a:rPr>
              <a:t>Banquo fears the influence they have over </a:t>
            </a:r>
            <a:r>
              <a:rPr lang="en-GB" dirty="0" smtClean="0">
                <a:latin typeface="+mj-lt"/>
              </a:rPr>
              <a:t>Macbeth. Lastly, by using the word ‘</a:t>
            </a:r>
            <a:r>
              <a:rPr lang="en-GB" dirty="0" err="1" smtClean="0">
                <a:latin typeface="+mj-lt"/>
              </a:rPr>
              <a:t>play’dst</a:t>
            </a:r>
            <a:r>
              <a:rPr lang="en-GB" dirty="0" smtClean="0">
                <a:latin typeface="+mj-lt"/>
              </a:rPr>
              <a:t>,’ Banquo (Shakespeare) is </a:t>
            </a:r>
            <a:r>
              <a:rPr lang="en-GB" dirty="0">
                <a:latin typeface="+mj-lt"/>
              </a:rPr>
              <a:t>hinting that Macbeth doesn’t appreciate the severity of his </a:t>
            </a:r>
            <a:r>
              <a:rPr lang="en-GB" dirty="0" smtClean="0">
                <a:latin typeface="+mj-lt"/>
              </a:rPr>
              <a:t>actions. </a:t>
            </a:r>
            <a:r>
              <a:rPr lang="en-GB" dirty="0">
                <a:latin typeface="+mj-lt"/>
              </a:rPr>
              <a:t>He is treating it like a game he doesn’t want to lose.</a:t>
            </a:r>
          </a:p>
          <a:p>
            <a:pPr marL="0" indent="0">
              <a:buNone/>
            </a:pPr>
            <a:endParaRPr lang="en-GB" dirty="0">
              <a:latin typeface="+mj-lt"/>
            </a:endParaRPr>
          </a:p>
          <a:p>
            <a:pPr marL="0" indent="0">
              <a:buNone/>
            </a:pPr>
            <a:endParaRPr lang="en-GB" dirty="0">
              <a:latin typeface="+mj-lt"/>
            </a:endParaRPr>
          </a:p>
          <a:p>
            <a:pPr marL="0" indent="0">
              <a:buNone/>
            </a:pPr>
            <a:endParaRPr lang="en-GB" dirty="0">
              <a:latin typeface="+mj-lt"/>
            </a:endParaRPr>
          </a:p>
        </p:txBody>
      </p:sp>
    </p:spTree>
    <p:extLst>
      <p:ext uri="{BB962C8B-B14F-4D97-AF65-F5344CB8AC3E}">
        <p14:creationId xmlns:p14="http://schemas.microsoft.com/office/powerpoint/2010/main" val="35674694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95993" y="0"/>
            <a:ext cx="7886700" cy="1325563"/>
          </a:xfrm>
        </p:spPr>
        <p:txBody>
          <a:bodyPr/>
          <a:lstStyle/>
          <a:p>
            <a:r>
              <a:rPr lang="en-GB" dirty="0" smtClean="0"/>
              <a:t>SKILLS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495899454"/>
              </p:ext>
            </p:extLst>
          </p:nvPr>
        </p:nvGraphicFramePr>
        <p:xfrm>
          <a:off x="424542" y="1124857"/>
          <a:ext cx="8490857" cy="5516880"/>
        </p:xfrm>
        <a:graphic>
          <a:graphicData uri="http://schemas.openxmlformats.org/drawingml/2006/table">
            <a:tbl>
              <a:tblPr firstRow="1" bandRow="1">
                <a:tableStyleId>{9D7B26C5-4107-4FEC-AEDC-1716B250A1EF}</a:tableStyleId>
              </a:tblPr>
              <a:tblGrid>
                <a:gridCol w="1137168"/>
                <a:gridCol w="7353689"/>
              </a:tblGrid>
              <a:tr h="370840">
                <a:tc>
                  <a:txBody>
                    <a:bodyPr/>
                    <a:lstStyle/>
                    <a:p>
                      <a:r>
                        <a:rPr lang="en-GB" sz="2800" dirty="0" smtClean="0"/>
                        <a:t>Q</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SKILL</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1</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Identify (1 mark)</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2</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Explain &amp; analyse (2 marks)</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3</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Explain &amp; analyse (methods – language, structure, techniques) (15 marks)</a:t>
                      </a:r>
                      <a:endParaRPr lang="en-GB" sz="2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4</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Identify (1 mark)</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5</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Explain &amp; analyse (1 mark)</a:t>
                      </a:r>
                      <a:endParaRPr lang="en-GB" sz="2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6</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t>Evaluate &amp; judge (methods – language, structure, techniques)</a:t>
                      </a:r>
                      <a:r>
                        <a:rPr lang="en-GB" sz="2800" baseline="0" dirty="0" smtClean="0"/>
                        <a:t> how successful? (15 marks)</a:t>
                      </a:r>
                      <a:endParaRPr lang="en-GB" sz="2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7a</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Compare &amp; synthesise (6 marks)</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2800" dirty="0" smtClean="0"/>
                        <a:t>7b</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Compare (14 marks)</a:t>
                      </a:r>
                      <a:endParaRPr lang="en-GB"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642768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1&amp;4</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dirty="0">
                <a:latin typeface="+mj-lt"/>
              </a:rPr>
              <a:t>Accept any reasonable answer based </a:t>
            </a:r>
            <a:r>
              <a:rPr lang="en-GB" dirty="0" smtClean="0">
                <a:latin typeface="+mj-lt"/>
              </a:rPr>
              <a:t>on designated </a:t>
            </a:r>
            <a:r>
              <a:rPr lang="en-GB" dirty="0">
                <a:latin typeface="+mj-lt"/>
              </a:rPr>
              <a:t>lines </a:t>
            </a:r>
            <a:r>
              <a:rPr lang="en-GB" dirty="0" smtClean="0">
                <a:latin typeface="+mj-lt"/>
              </a:rPr>
              <a:t>up </a:t>
            </a:r>
            <a:r>
              <a:rPr lang="en-GB" dirty="0">
                <a:latin typeface="+mj-lt"/>
              </a:rPr>
              <a:t>to </a:t>
            </a:r>
            <a:r>
              <a:rPr lang="en-GB" dirty="0" smtClean="0">
                <a:latin typeface="+mj-lt"/>
              </a:rPr>
              <a:t>a maximum </a:t>
            </a:r>
            <a:r>
              <a:rPr lang="en-GB" dirty="0">
                <a:latin typeface="+mj-lt"/>
              </a:rPr>
              <a:t>of 2 marks.</a:t>
            </a:r>
          </a:p>
          <a:p>
            <a:r>
              <a:rPr lang="en-GB" b="1" dirty="0">
                <a:latin typeface="+mj-lt"/>
              </a:rPr>
              <a:t>Quotations and candidate’s own words are acceptable</a:t>
            </a:r>
            <a:r>
              <a:rPr lang="en-GB" b="1" dirty="0" smtClean="0">
                <a:latin typeface="+mj-lt"/>
              </a:rPr>
              <a:t>.</a:t>
            </a:r>
          </a:p>
          <a:p>
            <a:endParaRPr lang="en-GB" b="1" dirty="0">
              <a:latin typeface="+mj-lt"/>
            </a:endParaRPr>
          </a:p>
        </p:txBody>
      </p:sp>
    </p:spTree>
    <p:extLst>
      <p:ext uri="{BB962C8B-B14F-4D97-AF65-F5344CB8AC3E}">
        <p14:creationId xmlns:p14="http://schemas.microsoft.com/office/powerpoint/2010/main" val="306657462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GB" sz="2400" dirty="0" smtClean="0"/>
              <a:t>Q2 - </a:t>
            </a:r>
            <a:r>
              <a:rPr lang="en-GB" sz="2400" dirty="0"/>
              <a:t>Give </a:t>
            </a:r>
            <a:r>
              <a:rPr lang="en-GB" sz="2400" b="1" dirty="0"/>
              <a:t>one </a:t>
            </a:r>
            <a:r>
              <a:rPr lang="en-GB" sz="2400" dirty="0"/>
              <a:t>example from lines 1 to 8 of</a:t>
            </a:r>
            <a:r>
              <a:rPr lang="en-GB" sz="2400" b="1" u="sng" dirty="0">
                <a:solidFill>
                  <a:srgbClr val="FF0000"/>
                </a:solidFill>
              </a:rPr>
              <a:t> how </a:t>
            </a:r>
            <a:r>
              <a:rPr lang="en-GB" sz="2400" dirty="0"/>
              <a:t>the writer uses language to show how </a:t>
            </a:r>
            <a:r>
              <a:rPr lang="en-GB" sz="2400" dirty="0" smtClean="0"/>
              <a:t>the recruitment </a:t>
            </a:r>
            <a:r>
              <a:rPr lang="en-GB" sz="2400" dirty="0"/>
              <a:t>process has changed.</a:t>
            </a:r>
            <a:br>
              <a:rPr lang="en-GB" sz="2400" dirty="0"/>
            </a:br>
            <a:r>
              <a:rPr lang="en-GB" sz="2400" dirty="0"/>
              <a:t>Support your example with a detailed text reference.</a:t>
            </a:r>
          </a:p>
        </p:txBody>
      </p:sp>
      <p:sp>
        <p:nvSpPr>
          <p:cNvPr id="8" name="Content Placeholder 7"/>
          <p:cNvSpPr>
            <a:spLocks noGrp="1"/>
          </p:cNvSpPr>
          <p:nvPr>
            <p:ph idx="1"/>
          </p:nvPr>
        </p:nvSpPr>
        <p:spPr>
          <a:solidFill>
            <a:schemeClr val="bg2"/>
          </a:solidFill>
        </p:spPr>
        <p:txBody>
          <a:bodyPr>
            <a:normAutofit fontScale="85000" lnSpcReduction="20000"/>
          </a:bodyPr>
          <a:lstStyle/>
          <a:p>
            <a:pPr marL="0" indent="0">
              <a:buNone/>
            </a:pPr>
            <a:r>
              <a:rPr lang="en-GB" dirty="0"/>
              <a:t>Recruiting for HM Secret Intelligence Service used to be a subtle, stylish business. </a:t>
            </a:r>
            <a:r>
              <a:rPr lang="en-GB" dirty="0" smtClean="0"/>
              <a:t>One afternoon </a:t>
            </a:r>
            <a:r>
              <a:rPr lang="en-GB" dirty="0"/>
              <a:t>in term time, a promising </a:t>
            </a:r>
            <a:r>
              <a:rPr lang="en-GB" dirty="0" smtClean="0"/>
              <a:t>undergraduate </a:t>
            </a:r>
            <a:r>
              <a:rPr lang="en-GB" dirty="0"/>
              <a:t>at Oxford or Cambridge would </a:t>
            </a:r>
            <a:r>
              <a:rPr lang="en-GB" dirty="0" smtClean="0"/>
              <a:t>find himself </a:t>
            </a:r>
            <a:r>
              <a:rPr lang="en-GB" dirty="0"/>
              <a:t>invited to tea with the college talent </a:t>
            </a:r>
            <a:r>
              <a:rPr lang="en-GB" dirty="0" smtClean="0"/>
              <a:t>spotter. In </a:t>
            </a:r>
            <a:r>
              <a:rPr lang="en-GB" dirty="0"/>
              <a:t>the quiet of an oak-panelled study, the potential recruit (right school, right </a:t>
            </a:r>
            <a:r>
              <a:rPr lang="en-GB" dirty="0" smtClean="0"/>
              <a:t>family) would </a:t>
            </a:r>
            <a:r>
              <a:rPr lang="en-GB" dirty="0"/>
              <a:t>be subjected to gentle interrogation over crumpets, before being asked (</a:t>
            </a:r>
            <a:r>
              <a:rPr lang="en-GB" dirty="0" smtClean="0"/>
              <a:t>clink of </a:t>
            </a:r>
            <a:r>
              <a:rPr lang="en-GB" dirty="0"/>
              <a:t>spoon on china) if he had ever considered ‘official work’. If the encounter </a:t>
            </a:r>
            <a:r>
              <a:rPr lang="en-GB" dirty="0" smtClean="0"/>
              <a:t>proved satisfactory</a:t>
            </a:r>
            <a:r>
              <a:rPr lang="en-GB" dirty="0"/>
              <a:t>, the candidate received a letter inviting him to an interview. </a:t>
            </a:r>
            <a:r>
              <a:rPr lang="en-GB" dirty="0" smtClean="0"/>
              <a:t>Fast–forward three </a:t>
            </a:r>
            <a:r>
              <a:rPr lang="en-GB" dirty="0"/>
              <a:t>years and there is our man in a crumpled linen suit, sitting in a Lisbon café </a:t>
            </a:r>
            <a:r>
              <a:rPr lang="en-GB" dirty="0" smtClean="0"/>
              <a:t>sizing up…</a:t>
            </a:r>
            <a:endParaRPr lang="en-GB" dirty="0"/>
          </a:p>
        </p:txBody>
      </p:sp>
    </p:spTree>
    <p:extLst>
      <p:ext uri="{BB962C8B-B14F-4D97-AF65-F5344CB8AC3E}">
        <p14:creationId xmlns:p14="http://schemas.microsoft.com/office/powerpoint/2010/main" val="10232406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2&amp;5</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dirty="0">
                <a:latin typeface="+mj-lt"/>
              </a:rPr>
              <a:t>Award 1 mark for a valid example </a:t>
            </a:r>
            <a:r>
              <a:rPr lang="en-GB" dirty="0" smtClean="0">
                <a:latin typeface="+mj-lt"/>
              </a:rPr>
              <a:t>from stated lines, </a:t>
            </a:r>
            <a:r>
              <a:rPr lang="en-GB" dirty="0">
                <a:latin typeface="+mj-lt"/>
              </a:rPr>
              <a:t>and 1 </a:t>
            </a:r>
            <a:r>
              <a:rPr lang="en-GB" dirty="0" smtClean="0">
                <a:latin typeface="+mj-lt"/>
              </a:rPr>
              <a:t>mark for </a:t>
            </a:r>
            <a:r>
              <a:rPr lang="en-GB" dirty="0">
                <a:latin typeface="+mj-lt"/>
              </a:rPr>
              <a:t>the text reference.</a:t>
            </a:r>
          </a:p>
          <a:p>
            <a:r>
              <a:rPr lang="en-GB" b="1" dirty="0">
                <a:latin typeface="+mj-lt"/>
              </a:rPr>
              <a:t>Do NOT accept an example without a text reference</a:t>
            </a:r>
            <a:r>
              <a:rPr lang="en-GB" b="1" dirty="0" smtClean="0">
                <a:latin typeface="+mj-lt"/>
              </a:rPr>
              <a:t>.</a:t>
            </a:r>
          </a:p>
          <a:p>
            <a:endParaRPr lang="en-GB" b="1" dirty="0">
              <a:latin typeface="+mj-lt"/>
            </a:endParaRPr>
          </a:p>
          <a:p>
            <a:r>
              <a:rPr lang="en-GB" dirty="0" smtClean="0">
                <a:latin typeface="+mj-lt"/>
              </a:rPr>
              <a:t>QUOTE + EXPLANATION</a:t>
            </a:r>
            <a:endParaRPr lang="en-GB" dirty="0">
              <a:latin typeface="+mj-lt"/>
            </a:endParaRPr>
          </a:p>
        </p:txBody>
      </p:sp>
    </p:spTree>
    <p:extLst>
      <p:ext uri="{BB962C8B-B14F-4D97-AF65-F5344CB8AC3E}">
        <p14:creationId xmlns:p14="http://schemas.microsoft.com/office/powerpoint/2010/main" val="1627733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 – 15 marks</a:t>
            </a:r>
            <a:endParaRPr lang="en-GB" dirty="0"/>
          </a:p>
        </p:txBody>
      </p:sp>
      <p:sp>
        <p:nvSpPr>
          <p:cNvPr id="3" name="Content Placeholder 2"/>
          <p:cNvSpPr>
            <a:spLocks noGrp="1"/>
          </p:cNvSpPr>
          <p:nvPr>
            <p:ph idx="1"/>
          </p:nvPr>
        </p:nvSpPr>
        <p:spPr>
          <a:solidFill>
            <a:schemeClr val="bg2"/>
          </a:solidFill>
        </p:spPr>
        <p:txBody>
          <a:bodyPr/>
          <a:lstStyle/>
          <a:p>
            <a:r>
              <a:rPr lang="en-GB" dirty="0"/>
              <a:t>Analyse how the writer uses language and structure to interest and engage readers.</a:t>
            </a:r>
          </a:p>
          <a:p>
            <a:r>
              <a:rPr lang="en-GB" dirty="0"/>
              <a:t>Support your views with detailed reference to the text.</a:t>
            </a:r>
          </a:p>
        </p:txBody>
      </p:sp>
    </p:spTree>
    <p:extLst>
      <p:ext uri="{BB962C8B-B14F-4D97-AF65-F5344CB8AC3E}">
        <p14:creationId xmlns:p14="http://schemas.microsoft.com/office/powerpoint/2010/main" val="26645011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23445"/>
          </a:xfrm>
        </p:spPr>
        <p:txBody>
          <a:bodyPr>
            <a:normAutofit fontScale="90000"/>
          </a:bodyPr>
          <a:lstStyle/>
          <a:p>
            <a:r>
              <a:rPr lang="en-GB" dirty="0" smtClean="0"/>
              <a:t>Question 3 – success criteria</a:t>
            </a:r>
            <a:endParaRPr lang="en-GB" dirty="0"/>
          </a:p>
        </p:txBody>
      </p:sp>
      <p:sp>
        <p:nvSpPr>
          <p:cNvPr id="3" name="Content Placeholder 2"/>
          <p:cNvSpPr>
            <a:spLocks noGrp="1"/>
          </p:cNvSpPr>
          <p:nvPr>
            <p:ph idx="1"/>
          </p:nvPr>
        </p:nvSpPr>
        <p:spPr>
          <a:xfrm>
            <a:off x="389163" y="1390196"/>
            <a:ext cx="8504465" cy="5097690"/>
          </a:xfrm>
          <a:solidFill>
            <a:schemeClr val="bg2"/>
          </a:solidFill>
        </p:spPr>
        <p:txBody>
          <a:bodyPr>
            <a:normAutofit fontScale="92500" lnSpcReduction="20000"/>
          </a:bodyPr>
          <a:lstStyle/>
          <a:p>
            <a:r>
              <a:rPr lang="en-GB" dirty="0">
                <a:latin typeface="+mj-lt"/>
              </a:rPr>
              <a:t>3= 20 minutes (5+15</a:t>
            </a:r>
            <a:r>
              <a:rPr lang="en-GB" dirty="0" smtClean="0">
                <a:latin typeface="+mj-lt"/>
              </a:rPr>
              <a:t>)</a:t>
            </a:r>
          </a:p>
          <a:p>
            <a:r>
              <a:rPr lang="en-GB" dirty="0" smtClean="0">
                <a:latin typeface="+mj-lt"/>
              </a:rPr>
              <a:t>Read question carefully – make sure you have identified the focus e.g. to ‘interest and engage’</a:t>
            </a:r>
          </a:p>
          <a:p>
            <a:r>
              <a:rPr lang="en-GB" dirty="0" smtClean="0">
                <a:latin typeface="+mj-lt"/>
              </a:rPr>
              <a:t>Work through article chronologically – knowledge of whole text - ANNOTATE</a:t>
            </a:r>
          </a:p>
          <a:p>
            <a:r>
              <a:rPr lang="en-GB" dirty="0" smtClean="0">
                <a:latin typeface="+mj-lt"/>
              </a:rPr>
              <a:t>Language AND structure</a:t>
            </a:r>
          </a:p>
          <a:p>
            <a:r>
              <a:rPr lang="en-GB" dirty="0" smtClean="0">
                <a:latin typeface="+mj-lt"/>
              </a:rPr>
              <a:t>Terminology – adjectives, similes, triplets etc.</a:t>
            </a:r>
          </a:p>
          <a:p>
            <a:r>
              <a:rPr lang="en-GB" dirty="0" smtClean="0">
                <a:latin typeface="+mj-lt"/>
              </a:rPr>
              <a:t>Effect, effect, effect!! NOT ‘it makes the reader want to read on’ or ‘it makes it flow’ BE SPECIFIC – THINK CONNOTATIONS!!</a:t>
            </a:r>
          </a:p>
          <a:p>
            <a:r>
              <a:rPr lang="en-GB" dirty="0" smtClean="0">
                <a:latin typeface="+mj-lt"/>
              </a:rPr>
              <a:t>Want to get over half marks? Aim for 1.5-2 sides!</a:t>
            </a:r>
          </a:p>
          <a:p>
            <a:endParaRPr lang="en-GB" dirty="0">
              <a:latin typeface="+mj-lt"/>
            </a:endParaRPr>
          </a:p>
          <a:p>
            <a:endParaRPr lang="en-GB" dirty="0">
              <a:latin typeface="+mj-lt"/>
            </a:endParaRPr>
          </a:p>
        </p:txBody>
      </p:sp>
    </p:spTree>
    <p:extLst>
      <p:ext uri="{BB962C8B-B14F-4D97-AF65-F5344CB8AC3E}">
        <p14:creationId xmlns:p14="http://schemas.microsoft.com/office/powerpoint/2010/main" val="25430173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6 – 15 marks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8517" y="1690689"/>
            <a:ext cx="4136572" cy="2999015"/>
          </a:xfrm>
        </p:spPr>
      </p:pic>
      <p:pic>
        <p:nvPicPr>
          <p:cNvPr id="4" name="Picture 3"/>
          <p:cNvPicPr>
            <a:picLocks noChangeAspect="1"/>
          </p:cNvPicPr>
          <p:nvPr/>
        </p:nvPicPr>
        <p:blipFill>
          <a:blip r:embed="rId3"/>
          <a:stretch>
            <a:fillRect/>
          </a:stretch>
        </p:blipFill>
        <p:spPr>
          <a:xfrm>
            <a:off x="391886" y="2053998"/>
            <a:ext cx="4180114" cy="41801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777" y="4274684"/>
            <a:ext cx="4386051" cy="2224088"/>
          </a:xfrm>
          <a:prstGeom prst="rect">
            <a:avLst/>
          </a:prstGeom>
        </p:spPr>
      </p:pic>
    </p:spTree>
    <p:extLst>
      <p:ext uri="{BB962C8B-B14F-4D97-AF65-F5344CB8AC3E}">
        <p14:creationId xmlns:p14="http://schemas.microsoft.com/office/powerpoint/2010/main" val="194565289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6"/>
            <a:ext cx="7886700" cy="1325563"/>
          </a:xfrm>
        </p:spPr>
        <p:txBody>
          <a:bodyPr/>
          <a:lstStyle/>
          <a:p>
            <a:r>
              <a:rPr lang="en-GB" dirty="0" smtClean="0">
                <a:latin typeface="+mn-lt"/>
              </a:rPr>
              <a:t>Question 6 Success criteria</a:t>
            </a:r>
            <a:endParaRPr lang="en-GB" dirty="0">
              <a:latin typeface="+mn-lt"/>
            </a:endParaRPr>
          </a:p>
        </p:txBody>
      </p:sp>
      <p:sp>
        <p:nvSpPr>
          <p:cNvPr id="3" name="Content Placeholder 2"/>
          <p:cNvSpPr>
            <a:spLocks noGrp="1"/>
          </p:cNvSpPr>
          <p:nvPr>
            <p:ph idx="1"/>
          </p:nvPr>
        </p:nvSpPr>
        <p:spPr>
          <a:xfrm>
            <a:off x="628650" y="1462089"/>
            <a:ext cx="7886700" cy="5058454"/>
          </a:xfrm>
          <a:solidFill>
            <a:schemeClr val="bg2"/>
          </a:solidFill>
        </p:spPr>
        <p:txBody>
          <a:bodyPr>
            <a:normAutofit fontScale="85000" lnSpcReduction="20000"/>
          </a:bodyPr>
          <a:lstStyle/>
          <a:p>
            <a:r>
              <a:rPr lang="en-GB" dirty="0" smtClean="0"/>
              <a:t>20 minutes </a:t>
            </a:r>
            <a:r>
              <a:rPr lang="en-GB" dirty="0"/>
              <a:t>(</a:t>
            </a:r>
            <a:r>
              <a:rPr lang="en-GB" dirty="0" smtClean="0"/>
              <a:t>5+15)</a:t>
            </a:r>
          </a:p>
          <a:p>
            <a:r>
              <a:rPr lang="en-GB" dirty="0"/>
              <a:t>Read question carefully – make sure you have identified the focus e.g. to </a:t>
            </a:r>
            <a:r>
              <a:rPr lang="en-GB" dirty="0" smtClean="0"/>
              <a:t>‘build tension’</a:t>
            </a:r>
            <a:endParaRPr lang="en-GB" dirty="0"/>
          </a:p>
          <a:p>
            <a:r>
              <a:rPr lang="en-GB" dirty="0"/>
              <a:t>Work through </a:t>
            </a:r>
            <a:r>
              <a:rPr lang="en-GB" dirty="0" smtClean="0"/>
              <a:t>the text </a:t>
            </a:r>
            <a:r>
              <a:rPr lang="en-GB" dirty="0"/>
              <a:t>chronologically – knowledge of whole text.</a:t>
            </a:r>
          </a:p>
          <a:p>
            <a:r>
              <a:rPr lang="en-GB" dirty="0" smtClean="0"/>
              <a:t>Content, language </a:t>
            </a:r>
            <a:r>
              <a:rPr lang="en-GB" dirty="0"/>
              <a:t>AND structure</a:t>
            </a:r>
          </a:p>
          <a:p>
            <a:r>
              <a:rPr lang="en-GB" dirty="0"/>
              <a:t>Terminology – adjectives, similes, triplets etc.</a:t>
            </a:r>
          </a:p>
          <a:p>
            <a:r>
              <a:rPr lang="en-GB" dirty="0"/>
              <a:t>Effect, effect, effect!! NOT ‘it makes the reader want to read on’ or ‘it makes it flow’ BE SPECIFIC – THINK CONNOTATIONS</a:t>
            </a:r>
            <a:r>
              <a:rPr lang="en-GB" dirty="0" smtClean="0"/>
              <a:t>!! Why is it successful/not successful?</a:t>
            </a:r>
            <a:endParaRPr lang="en-GB" dirty="0"/>
          </a:p>
          <a:p>
            <a:r>
              <a:rPr lang="en-GB" dirty="0"/>
              <a:t>Want to get over half marks? Aim for 1.5-2 sides</a:t>
            </a:r>
            <a:r>
              <a:rPr lang="en-GB" dirty="0" smtClean="0"/>
              <a:t>!</a:t>
            </a:r>
          </a:p>
          <a:p>
            <a:r>
              <a:rPr lang="en-GB" dirty="0" smtClean="0"/>
              <a:t>YOU MUST MAKE A JUDGEMENT!!</a:t>
            </a:r>
            <a:endParaRPr lang="en-GB" dirty="0"/>
          </a:p>
          <a:p>
            <a:endParaRPr lang="en-GB" dirty="0"/>
          </a:p>
          <a:p>
            <a:endParaRPr lang="en-GB" dirty="0"/>
          </a:p>
        </p:txBody>
      </p:sp>
    </p:spTree>
    <p:extLst>
      <p:ext uri="{BB962C8B-B14F-4D97-AF65-F5344CB8AC3E}">
        <p14:creationId xmlns:p14="http://schemas.microsoft.com/office/powerpoint/2010/main" val="282158876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 (6 marks)</a:t>
            </a:r>
            <a:endParaRPr lang="en-GB" dirty="0"/>
          </a:p>
        </p:txBody>
      </p:sp>
      <p:sp>
        <p:nvSpPr>
          <p:cNvPr id="3" name="Content Placeholder 2"/>
          <p:cNvSpPr>
            <a:spLocks noGrp="1"/>
          </p:cNvSpPr>
          <p:nvPr>
            <p:ph idx="1"/>
          </p:nvPr>
        </p:nvSpPr>
        <p:spPr>
          <a:solidFill>
            <a:schemeClr val="bg2"/>
          </a:solidFill>
        </p:spPr>
        <p:txBody>
          <a:bodyPr/>
          <a:lstStyle/>
          <a:p>
            <a:r>
              <a:rPr lang="en-GB" dirty="0"/>
              <a:t>The two texts show the points of view of different </a:t>
            </a:r>
            <a:r>
              <a:rPr lang="en-GB" dirty="0" smtClean="0"/>
              <a:t>spies. What </a:t>
            </a:r>
            <a:r>
              <a:rPr lang="en-GB" dirty="0"/>
              <a:t>similarities do the spies Nick and Leo share in these texts?</a:t>
            </a:r>
          </a:p>
          <a:p>
            <a:r>
              <a:rPr lang="en-GB" dirty="0"/>
              <a:t>Use evidence from both texts to support your answer.</a:t>
            </a:r>
          </a:p>
        </p:txBody>
      </p:sp>
    </p:spTree>
    <p:extLst>
      <p:ext uri="{BB962C8B-B14F-4D97-AF65-F5344CB8AC3E}">
        <p14:creationId xmlns:p14="http://schemas.microsoft.com/office/powerpoint/2010/main" val="192532730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 – mark scheme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7809135"/>
              </p:ext>
            </p:extLst>
          </p:nvPr>
        </p:nvGraphicFramePr>
        <p:xfrm>
          <a:off x="1679121" y="1872343"/>
          <a:ext cx="7203621" cy="4175760"/>
        </p:xfrm>
        <a:graphic>
          <a:graphicData uri="http://schemas.openxmlformats.org/drawingml/2006/table">
            <a:tbl>
              <a:tblPr firstRow="1" bandRow="1">
                <a:tableStyleId>{5C22544A-7EE6-4342-B048-85BDC9FD1C3A}</a:tableStyleId>
              </a:tblPr>
              <a:tblGrid>
                <a:gridCol w="7203621"/>
              </a:tblGrid>
              <a:tr h="370840">
                <a:tc>
                  <a:txBody>
                    <a:bodyPr/>
                    <a:lstStyle/>
                    <a:p>
                      <a:r>
                        <a:rPr lang="en-GB" sz="4400" b="1" dirty="0" smtClean="0">
                          <a:solidFill>
                            <a:schemeClr val="tx1"/>
                          </a:solidFill>
                          <a:latin typeface="+mj-lt"/>
                        </a:rPr>
                        <a:t>LIMITED</a:t>
                      </a:r>
                    </a:p>
                    <a:p>
                      <a:endParaRPr lang="en-GB" sz="4400" b="1" dirty="0">
                        <a:solidFill>
                          <a:schemeClr val="tx1"/>
                        </a:solidFill>
                        <a:latin typeface="+mj-lt"/>
                      </a:endParaRPr>
                    </a:p>
                  </a:txBody>
                  <a:tcPr>
                    <a:solidFill>
                      <a:schemeClr val="bg1"/>
                    </a:solidFill>
                  </a:tcPr>
                </a:tc>
              </a:tr>
              <a:tr h="370840">
                <a:tc>
                  <a:txBody>
                    <a:bodyPr/>
                    <a:lstStyle/>
                    <a:p>
                      <a:r>
                        <a:rPr lang="en-GB" sz="4400" b="1" dirty="0" smtClean="0">
                          <a:solidFill>
                            <a:schemeClr val="tx1"/>
                          </a:solidFill>
                          <a:latin typeface="+mj-lt"/>
                        </a:rPr>
                        <a:t>SOUND</a:t>
                      </a:r>
                    </a:p>
                    <a:p>
                      <a:endParaRPr lang="en-GB" sz="1800" b="1" dirty="0" smtClean="0">
                        <a:solidFill>
                          <a:schemeClr val="tx1"/>
                        </a:solidFill>
                        <a:latin typeface="+mj-lt"/>
                      </a:endParaRPr>
                    </a:p>
                    <a:p>
                      <a:endParaRPr lang="en-GB" sz="1800" b="1" dirty="0">
                        <a:solidFill>
                          <a:schemeClr val="tx1"/>
                        </a:solidFill>
                        <a:latin typeface="+mj-lt"/>
                      </a:endParaRPr>
                    </a:p>
                  </a:txBody>
                  <a:tcPr>
                    <a:solidFill>
                      <a:schemeClr val="bg1"/>
                    </a:solidFill>
                  </a:tcPr>
                </a:tc>
              </a:tr>
              <a:tr h="370840">
                <a:tc>
                  <a:txBody>
                    <a:bodyPr/>
                    <a:lstStyle/>
                    <a:p>
                      <a:r>
                        <a:rPr lang="en-GB" sz="4400" b="1" dirty="0" smtClean="0">
                          <a:solidFill>
                            <a:schemeClr val="tx1"/>
                          </a:solidFill>
                          <a:latin typeface="+mj-lt"/>
                        </a:rPr>
                        <a:t>DETAILED</a:t>
                      </a:r>
                    </a:p>
                    <a:p>
                      <a:endParaRPr lang="en-GB" sz="4400" b="1" dirty="0">
                        <a:solidFill>
                          <a:schemeClr val="tx1"/>
                        </a:solidFill>
                        <a:latin typeface="+mj-lt"/>
                      </a:endParaRPr>
                    </a:p>
                  </a:txBody>
                  <a:tcPr>
                    <a:solidFill>
                      <a:schemeClr val="bg1"/>
                    </a:solidFill>
                  </a:tcPr>
                </a:tc>
              </a:tr>
            </a:tbl>
          </a:graphicData>
        </a:graphic>
      </p:graphicFrame>
      <p:sp>
        <p:nvSpPr>
          <p:cNvPr id="5" name="Down Arrow 4"/>
          <p:cNvSpPr/>
          <p:nvPr/>
        </p:nvSpPr>
        <p:spPr>
          <a:xfrm>
            <a:off x="261257" y="1872343"/>
            <a:ext cx="1306286" cy="43651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4626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Macbeth after the murder</a:t>
            </a:r>
            <a:endParaRPr lang="en-GB" dirty="0"/>
          </a:p>
        </p:txBody>
      </p:sp>
      <p:pic>
        <p:nvPicPr>
          <p:cNvPr id="1026" name="Picture 2" descr="http://myporttownsend.com/wp-content/uploads/2011/08/Lord-and-Lady-Macb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36900"/>
            <a:ext cx="7985343" cy="528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4273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7b</a:t>
            </a:r>
            <a:endParaRPr lang="en-GB" dirty="0"/>
          </a:p>
        </p:txBody>
      </p:sp>
      <p:sp>
        <p:nvSpPr>
          <p:cNvPr id="3" name="Content Placeholder 2"/>
          <p:cNvSpPr>
            <a:spLocks noGrp="1"/>
          </p:cNvSpPr>
          <p:nvPr>
            <p:ph idx="1"/>
          </p:nvPr>
        </p:nvSpPr>
        <p:spPr>
          <a:solidFill>
            <a:schemeClr val="bg2"/>
          </a:solidFill>
        </p:spPr>
        <p:txBody>
          <a:bodyPr/>
          <a:lstStyle/>
          <a:p>
            <a:r>
              <a:rPr lang="en-GB" dirty="0"/>
              <a:t>Compare how the writers of Text 1 and Text 2 present their ideas and </a:t>
            </a:r>
            <a:r>
              <a:rPr lang="en-GB" dirty="0" smtClean="0"/>
              <a:t>perspectives about </a:t>
            </a:r>
            <a:r>
              <a:rPr lang="en-GB" dirty="0"/>
              <a:t>intelligence agency work.</a:t>
            </a:r>
          </a:p>
          <a:p>
            <a:r>
              <a:rPr lang="en-GB" dirty="0"/>
              <a:t>Support your answer with detailed reference to the texts.</a:t>
            </a:r>
          </a:p>
        </p:txBody>
      </p:sp>
    </p:spTree>
    <p:extLst>
      <p:ext uri="{BB962C8B-B14F-4D97-AF65-F5344CB8AC3E}">
        <p14:creationId xmlns:p14="http://schemas.microsoft.com/office/powerpoint/2010/main" val="274426473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they’re looking for?</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3600" dirty="0" smtClean="0">
                <a:latin typeface="+mj-lt"/>
              </a:rPr>
              <a:t>Comparisons</a:t>
            </a:r>
          </a:p>
          <a:p>
            <a:r>
              <a:rPr lang="en-GB" sz="3600" dirty="0" smtClean="0">
                <a:latin typeface="+mj-lt"/>
              </a:rPr>
              <a:t>How language, structure and techniques reveal the author’s perspectives.</a:t>
            </a:r>
          </a:p>
          <a:p>
            <a:r>
              <a:rPr lang="en-GB" sz="3600" dirty="0" smtClean="0">
                <a:latin typeface="+mj-lt"/>
              </a:rPr>
              <a:t>Use of quotations</a:t>
            </a:r>
            <a:endParaRPr lang="en-GB" sz="3600" dirty="0">
              <a:latin typeface="+mj-lt"/>
            </a:endParaRPr>
          </a:p>
        </p:txBody>
      </p:sp>
    </p:spTree>
    <p:extLst>
      <p:ext uri="{BB962C8B-B14F-4D97-AF65-F5344CB8AC3E}">
        <p14:creationId xmlns:p14="http://schemas.microsoft.com/office/powerpoint/2010/main" val="164939181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approach it?</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5400" dirty="0" smtClean="0">
                <a:latin typeface="+mj-lt"/>
              </a:rPr>
              <a:t>Plan first!</a:t>
            </a:r>
            <a:endParaRPr lang="en-GB" sz="5400" dirty="0">
              <a:latin typeface="+mj-lt"/>
            </a:endParaRPr>
          </a:p>
        </p:txBody>
      </p:sp>
    </p:spTree>
    <p:extLst>
      <p:ext uri="{BB962C8B-B14F-4D97-AF65-F5344CB8AC3E}">
        <p14:creationId xmlns:p14="http://schemas.microsoft.com/office/powerpoint/2010/main" val="245983878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9897354"/>
              </p:ext>
            </p:extLst>
          </p:nvPr>
        </p:nvGraphicFramePr>
        <p:xfrm>
          <a:off x="132802" y="119741"/>
          <a:ext cx="8851709" cy="6723405"/>
        </p:xfrm>
        <a:graphic>
          <a:graphicData uri="http://schemas.openxmlformats.org/drawingml/2006/table">
            <a:tbl>
              <a:tblPr firstRow="1" bandRow="1">
                <a:tableStyleId>{5C22544A-7EE6-4342-B048-85BDC9FD1C3A}</a:tableStyleId>
              </a:tblPr>
              <a:tblGrid>
                <a:gridCol w="1919282"/>
                <a:gridCol w="3760998"/>
                <a:gridCol w="3171429"/>
              </a:tblGrid>
              <a:tr h="330332">
                <a:tc>
                  <a:txBody>
                    <a:bodyPr/>
                    <a:lstStyle/>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smtClean="0">
                          <a:latin typeface="Comic Sans MS" panose="030F0702030302020204" pitchFamily="66" charset="0"/>
                        </a:rPr>
                        <a:t>Bryson</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err="1" smtClean="0">
                          <a:latin typeface="Comic Sans MS" panose="030F0702030302020204" pitchFamily="66" charset="0"/>
                        </a:rPr>
                        <a:t>Gormon</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5744">
                <a:tc>
                  <a:txBody>
                    <a:bodyPr/>
                    <a:lstStyle/>
                    <a:p>
                      <a:r>
                        <a:rPr lang="en-GB" sz="1400" dirty="0" smtClean="0">
                          <a:latin typeface="Comic Sans MS" panose="030F0702030302020204" pitchFamily="66" charset="0"/>
                        </a:rPr>
                        <a:t>Purpose, Audience, Format</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Entertain/inform, journal, middle class, travellers/retired</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omic Sans MS" panose="030F0702030302020204" pitchFamily="66" charset="0"/>
                        </a:rPr>
                        <a:t>Entertain/inform, journal, middle class, travellers/retired</a:t>
                      </a:r>
                    </a:p>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5748">
                <a:tc>
                  <a:txBody>
                    <a:bodyPr/>
                    <a:lstStyle/>
                    <a:p>
                      <a:r>
                        <a:rPr lang="en-GB" sz="1400" dirty="0" smtClean="0">
                          <a:latin typeface="Comic Sans MS" panose="030F0702030302020204" pitchFamily="66" charset="0"/>
                        </a:rPr>
                        <a:t>Content</a:t>
                      </a:r>
                      <a:endParaRPr lang="en-GB" sz="1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The growth</a:t>
                      </a:r>
                      <a:r>
                        <a:rPr lang="en-GB" sz="1400" baseline="0" dirty="0" smtClean="0">
                          <a:latin typeface="Comic Sans MS" panose="030F0702030302020204" pitchFamily="66" charset="0"/>
                        </a:rPr>
                        <a:t> of the American diner</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Story of one diner/end</a:t>
                      </a:r>
                      <a:r>
                        <a:rPr lang="en-GB" sz="1400" baseline="0" dirty="0" smtClean="0">
                          <a:latin typeface="Comic Sans MS" panose="030F0702030302020204" pitchFamily="66" charset="0"/>
                        </a:rPr>
                        <a:t> of an era</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6326">
                <a:tc>
                  <a:txBody>
                    <a:bodyPr/>
                    <a:lstStyle/>
                    <a:p>
                      <a:r>
                        <a:rPr lang="en-GB" sz="1400" dirty="0" smtClean="0">
                          <a:latin typeface="Comic Sans MS" panose="030F0702030302020204" pitchFamily="66" charset="0"/>
                        </a:rPr>
                        <a:t>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u="none" dirty="0" smtClean="0">
                          <a:latin typeface="Comic Sans MS" panose="030F0702030302020204" pitchFamily="66" charset="0"/>
                        </a:rPr>
                        <a:t>Sophisticated/factual “luncheon” </a:t>
                      </a:r>
                    </a:p>
                    <a:p>
                      <a:r>
                        <a:rPr lang="en-GB" sz="1400" b="0" u="none" dirty="0" smtClean="0">
                          <a:latin typeface="Comic Sans MS" panose="030F0702030302020204" pitchFamily="66" charset="0"/>
                        </a:rPr>
                        <a:t>Informs</a:t>
                      </a:r>
                      <a:r>
                        <a:rPr lang="en-GB" sz="1400" b="0" u="none" baseline="0" dirty="0" smtClean="0">
                          <a:latin typeface="Comic Sans MS" panose="030F0702030302020204" pitchFamily="66" charset="0"/>
                        </a:rPr>
                        <a:t> about slang</a:t>
                      </a:r>
                    </a:p>
                    <a:p>
                      <a:r>
                        <a:rPr lang="en-GB" sz="1400" b="0" u="none" baseline="0" dirty="0" smtClean="0">
                          <a:latin typeface="Comic Sans MS" panose="030F0702030302020204" pitchFamily="66" charset="0"/>
                        </a:rPr>
                        <a:t>Humorous “</a:t>
                      </a:r>
                      <a:r>
                        <a:rPr lang="en-GB" sz="1400" b="0" u="none" baseline="0" dirty="0" err="1" smtClean="0">
                          <a:latin typeface="Comic Sans MS" panose="030F0702030302020204" pitchFamily="66" charset="0"/>
                        </a:rPr>
                        <a:t>washiteria</a:t>
                      </a:r>
                      <a:r>
                        <a:rPr lang="en-GB" sz="1400" b="0" u="none" baseline="0" dirty="0" smtClean="0">
                          <a:latin typeface="Comic Sans MS" panose="030F0702030302020204" pitchFamily="66" charset="0"/>
                        </a:rPr>
                        <a:t>”</a:t>
                      </a:r>
                    </a:p>
                    <a:p>
                      <a:r>
                        <a:rPr lang="en-GB" sz="1400" b="0" u="none" baseline="0" dirty="0" smtClean="0">
                          <a:latin typeface="Comic Sans MS" panose="030F0702030302020204" pitchFamily="66" charset="0"/>
                        </a:rPr>
                        <a:t>Sarcastic</a:t>
                      </a:r>
                      <a:endParaRPr lang="en-GB" sz="1400" b="0" u="none"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Emotive language</a:t>
                      </a:r>
                    </a:p>
                    <a:p>
                      <a:r>
                        <a:rPr lang="en-GB" sz="1400" b="0" u="none" dirty="0" smtClean="0">
                          <a:latin typeface="Comic Sans MS" panose="030F0702030302020204" pitchFamily="66" charset="0"/>
                        </a:rPr>
                        <a:t>Descriptive</a:t>
                      </a:r>
                    </a:p>
                    <a:p>
                      <a:r>
                        <a:rPr lang="en-GB" sz="1400" b="0" u="none" dirty="0" smtClean="0">
                          <a:latin typeface="Comic Sans MS" panose="030F0702030302020204" pitchFamily="66" charset="0"/>
                        </a:rPr>
                        <a:t>Humorous</a:t>
                      </a:r>
                      <a:r>
                        <a:rPr lang="en-GB" sz="1400" b="0" u="none" baseline="0" dirty="0" smtClean="0">
                          <a:latin typeface="Comic Sans MS" panose="030F0702030302020204" pitchFamily="66" charset="0"/>
                        </a:rPr>
                        <a:t> </a:t>
                      </a:r>
                      <a:endParaRPr lang="en-GB" sz="1400" b="0" u="none"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85228">
                <a:tc>
                  <a:txBody>
                    <a:bodyPr/>
                    <a:lstStyle/>
                    <a:p>
                      <a:r>
                        <a:rPr lang="en-GB" sz="1400" dirty="0" smtClean="0">
                          <a:latin typeface="Comic Sans MS" panose="030F0702030302020204" pitchFamily="66" charset="0"/>
                        </a:rPr>
                        <a:t>Structure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Chronological </a:t>
                      </a:r>
                    </a:p>
                    <a:p>
                      <a:r>
                        <a:rPr lang="en-GB" sz="1400" dirty="0" smtClean="0">
                          <a:latin typeface="Comic Sans MS" panose="030F0702030302020204" pitchFamily="66" charset="0"/>
                        </a:rPr>
                        <a:t>Lists</a:t>
                      </a:r>
                    </a:p>
                    <a:p>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latin typeface="Comic Sans MS" panose="030F0702030302020204" pitchFamily="66" charset="0"/>
                        </a:rPr>
                        <a:t>Narrative tone – recount of his personal experience</a:t>
                      </a:r>
                    </a:p>
                    <a:p>
                      <a:r>
                        <a:rPr lang="en-GB" sz="1400" dirty="0" smtClean="0">
                          <a:latin typeface="Comic Sans MS" panose="030F0702030302020204" pitchFamily="66" charset="0"/>
                        </a:rPr>
                        <a:t>Lists</a:t>
                      </a:r>
                    </a:p>
                    <a:p>
                      <a:r>
                        <a:rPr lang="en-GB" sz="1400" dirty="0" smtClean="0">
                          <a:latin typeface="Comic Sans MS" panose="030F0702030302020204" pitchFamily="66" charset="0"/>
                        </a:rPr>
                        <a:t>dialogue</a:t>
                      </a:r>
                      <a:endParaRPr lang="en-GB" sz="1400"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4251">
                <a:tc>
                  <a:txBody>
                    <a:bodyPr/>
                    <a:lstStyle/>
                    <a:p>
                      <a:r>
                        <a:rPr lang="en-GB" sz="1400" dirty="0" smtClean="0">
                          <a:latin typeface="Comic Sans MS" panose="030F0702030302020204" pitchFamily="66" charset="0"/>
                        </a:rPr>
                        <a:t>Techniques – </a:t>
                      </a:r>
                      <a:endParaRPr lang="en-GB" sz="1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0" u="none" dirty="0" smtClean="0">
                          <a:latin typeface="Comic Sans MS" panose="030F0702030302020204" pitchFamily="66" charset="0"/>
                        </a:rPr>
                        <a:t>Irony</a:t>
                      </a:r>
                      <a:endParaRPr lang="en-GB" sz="1400" b="0" u="none"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Metaphor – “ring master”</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0" u="none" dirty="0" smtClean="0">
                          <a:latin typeface="Comic Sans MS" panose="030F0702030302020204" pitchFamily="66" charset="0"/>
                        </a:rPr>
                        <a:t>Simile “was like a spinning radio dial”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u="none" dirty="0" smtClean="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62915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GB" sz="4000" dirty="0" smtClean="0">
                <a:latin typeface="+mn-lt"/>
              </a:rPr>
              <a:t>Transactional writing (paper 2)</a:t>
            </a:r>
            <a:endParaRPr lang="en-GB" sz="4000" dirty="0">
              <a:latin typeface="+mn-lt"/>
            </a:endParaRPr>
          </a:p>
        </p:txBody>
      </p:sp>
      <p:sp>
        <p:nvSpPr>
          <p:cNvPr id="3" name="Text Placeholder 2"/>
          <p:cNvSpPr>
            <a:spLocks noGrp="1"/>
          </p:cNvSpPr>
          <p:nvPr>
            <p:ph type="body" idx="1"/>
          </p:nvPr>
        </p:nvSpPr>
        <p:spPr>
          <a:xfrm>
            <a:off x="629841" y="1217500"/>
            <a:ext cx="3868340" cy="823912"/>
          </a:xfrm>
          <a:solidFill>
            <a:schemeClr val="bg1"/>
          </a:solidFill>
        </p:spPr>
        <p:txBody>
          <a:bodyPr/>
          <a:lstStyle/>
          <a:p>
            <a:r>
              <a:rPr lang="en-GB" dirty="0" smtClean="0"/>
              <a:t>Skill</a:t>
            </a:r>
            <a:endParaRPr lang="en-GB" dirty="0"/>
          </a:p>
        </p:txBody>
      </p:sp>
      <p:sp>
        <p:nvSpPr>
          <p:cNvPr id="4" name="Content Placeholder 3"/>
          <p:cNvSpPr>
            <a:spLocks noGrp="1"/>
          </p:cNvSpPr>
          <p:nvPr>
            <p:ph sz="half" idx="2"/>
          </p:nvPr>
        </p:nvSpPr>
        <p:spPr>
          <a:xfrm>
            <a:off x="340180" y="2072708"/>
            <a:ext cx="3868340" cy="4404292"/>
          </a:xfrm>
          <a:solidFill>
            <a:schemeClr val="bg2"/>
          </a:solidFill>
        </p:spPr>
        <p:txBody>
          <a:bodyPr/>
          <a:lstStyle/>
          <a:p>
            <a:r>
              <a:rPr lang="en-GB" dirty="0"/>
              <a:t>Using language, structure and techniques to achieve a deliberate effect</a:t>
            </a:r>
            <a:r>
              <a:rPr lang="en-GB" dirty="0" smtClean="0"/>
              <a:t>.</a:t>
            </a:r>
          </a:p>
          <a:p>
            <a:r>
              <a:rPr lang="en-GB" dirty="0" err="1" smtClean="0"/>
              <a:t>SPaG</a:t>
            </a:r>
            <a:endParaRPr lang="en-GB" dirty="0"/>
          </a:p>
          <a:p>
            <a:endParaRPr lang="en-GB" dirty="0"/>
          </a:p>
        </p:txBody>
      </p:sp>
      <p:sp>
        <p:nvSpPr>
          <p:cNvPr id="5" name="Text Placeholder 4"/>
          <p:cNvSpPr>
            <a:spLocks noGrp="1"/>
          </p:cNvSpPr>
          <p:nvPr>
            <p:ph type="body" sz="quarter" idx="3"/>
          </p:nvPr>
        </p:nvSpPr>
        <p:spPr>
          <a:xfrm>
            <a:off x="4629150" y="1248796"/>
            <a:ext cx="3887391" cy="823912"/>
          </a:xfrm>
          <a:solidFill>
            <a:schemeClr val="bg1"/>
          </a:solidFill>
        </p:spPr>
        <p:txBody>
          <a:bodyPr/>
          <a:lstStyle/>
          <a:p>
            <a:r>
              <a:rPr lang="en-GB" dirty="0" smtClean="0"/>
              <a:t>How can I improve?</a:t>
            </a:r>
            <a:endParaRPr lang="en-GB" dirty="0"/>
          </a:p>
        </p:txBody>
      </p:sp>
      <p:sp>
        <p:nvSpPr>
          <p:cNvPr id="6" name="Content Placeholder 5"/>
          <p:cNvSpPr>
            <a:spLocks noGrp="1"/>
          </p:cNvSpPr>
          <p:nvPr>
            <p:ph sz="quarter" idx="4"/>
          </p:nvPr>
        </p:nvSpPr>
        <p:spPr>
          <a:xfrm>
            <a:off x="4419600" y="2072708"/>
            <a:ext cx="4517572" cy="4404292"/>
          </a:xfrm>
          <a:solidFill>
            <a:schemeClr val="bg2"/>
          </a:solidFill>
        </p:spPr>
        <p:txBody>
          <a:bodyPr>
            <a:normAutofit fontScale="92500" lnSpcReduction="10000"/>
          </a:bodyPr>
          <a:lstStyle/>
          <a:p>
            <a:r>
              <a:rPr lang="en-GB" dirty="0" smtClean="0"/>
              <a:t>Practise identifying the PAF of questions.</a:t>
            </a:r>
          </a:p>
          <a:p>
            <a:r>
              <a:rPr lang="en-GB" dirty="0" smtClean="0"/>
              <a:t>Know the features of the triplets:</a:t>
            </a:r>
          </a:p>
          <a:p>
            <a:pPr lvl="1"/>
            <a:r>
              <a:rPr lang="en-GB" dirty="0" smtClean="0"/>
              <a:t>Persuade/argue/advise</a:t>
            </a:r>
          </a:p>
          <a:p>
            <a:pPr lvl="1"/>
            <a:r>
              <a:rPr lang="en-GB" dirty="0" smtClean="0"/>
              <a:t>Inform/explain/describe</a:t>
            </a:r>
          </a:p>
          <a:p>
            <a:pPr lvl="1"/>
            <a:r>
              <a:rPr lang="en-GB" dirty="0" smtClean="0"/>
              <a:t>Analyse/comment/review</a:t>
            </a:r>
          </a:p>
          <a:p>
            <a:pPr marL="174625" lvl="1" indent="-174625"/>
            <a:r>
              <a:rPr lang="en-GB" sz="2800" dirty="0" smtClean="0"/>
              <a:t>Know the features of different FORMATS of writing</a:t>
            </a:r>
          </a:p>
          <a:p>
            <a:pPr marL="174625" lvl="1" indent="-174625"/>
            <a:r>
              <a:rPr lang="en-GB" sz="2800" dirty="0" smtClean="0"/>
              <a:t>Learn sensible farmers…</a:t>
            </a:r>
          </a:p>
          <a:p>
            <a:pPr marL="174625" lvl="1" indent="-174625"/>
            <a:r>
              <a:rPr lang="en-GB" sz="2800" dirty="0" smtClean="0"/>
              <a:t>Learn HADAFORREST techniques</a:t>
            </a:r>
          </a:p>
        </p:txBody>
      </p:sp>
    </p:spTree>
    <p:extLst>
      <p:ext uri="{BB962C8B-B14F-4D97-AF65-F5344CB8AC3E}">
        <p14:creationId xmlns:p14="http://schemas.microsoft.com/office/powerpoint/2010/main" val="124549212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91528" y="267679"/>
            <a:ext cx="8856780" cy="6409568"/>
          </a:xfrm>
          <a:prstGeom prst="roundRect">
            <a:avLst/>
          </a:prstGeom>
          <a:solidFill>
            <a:schemeClr val="bg2"/>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GB" sz="3600" b="1" u="sng" dirty="0" smtClean="0">
                <a:solidFill>
                  <a:prstClr val="black"/>
                </a:solidFill>
              </a:rPr>
              <a:t>The form </a:t>
            </a:r>
            <a:r>
              <a:rPr lang="en-GB" sz="3600" b="1" u="sng" dirty="0">
                <a:solidFill>
                  <a:prstClr val="black"/>
                </a:solidFill>
              </a:rPr>
              <a:t>may be:</a:t>
            </a:r>
          </a:p>
          <a:p>
            <a:pPr marL="342900" indent="-342900">
              <a:buFont typeface="Arial" pitchFamily="34" charset="0"/>
              <a:buChar char="•"/>
            </a:pPr>
            <a:r>
              <a:rPr lang="en-GB" sz="3600" dirty="0">
                <a:solidFill>
                  <a:prstClr val="black"/>
                </a:solidFill>
              </a:rPr>
              <a:t>An article</a:t>
            </a:r>
          </a:p>
          <a:p>
            <a:pPr marL="342900" indent="-342900">
              <a:buFont typeface="Arial" pitchFamily="34" charset="0"/>
              <a:buChar char="•"/>
            </a:pPr>
            <a:r>
              <a:rPr lang="en-GB" sz="3600" dirty="0">
                <a:solidFill>
                  <a:prstClr val="black"/>
                </a:solidFill>
              </a:rPr>
              <a:t>A letter</a:t>
            </a:r>
          </a:p>
          <a:p>
            <a:pPr marL="342900" indent="-342900">
              <a:buFont typeface="Arial" pitchFamily="34" charset="0"/>
              <a:buChar char="•"/>
            </a:pPr>
            <a:r>
              <a:rPr lang="en-GB" sz="3600" dirty="0">
                <a:solidFill>
                  <a:prstClr val="black"/>
                </a:solidFill>
              </a:rPr>
              <a:t>A </a:t>
            </a:r>
            <a:r>
              <a:rPr lang="en-GB" sz="3600" dirty="0" smtClean="0">
                <a:solidFill>
                  <a:prstClr val="black"/>
                </a:solidFill>
              </a:rPr>
              <a:t>speech</a:t>
            </a:r>
          </a:p>
          <a:p>
            <a:pPr marL="342900" indent="-342900">
              <a:buFont typeface="Arial" pitchFamily="34" charset="0"/>
              <a:buChar char="•"/>
            </a:pPr>
            <a:r>
              <a:rPr lang="en-GB" sz="3600" dirty="0" smtClean="0">
                <a:solidFill>
                  <a:prstClr val="black"/>
                </a:solidFill>
              </a:rPr>
              <a:t>Review</a:t>
            </a:r>
          </a:p>
          <a:p>
            <a:pPr marL="342900" indent="-342900">
              <a:buFont typeface="Arial" pitchFamily="34" charset="0"/>
              <a:buChar char="•"/>
            </a:pPr>
            <a:r>
              <a:rPr lang="en-GB" sz="3600" dirty="0" smtClean="0">
                <a:solidFill>
                  <a:prstClr val="black"/>
                </a:solidFill>
              </a:rPr>
              <a:t>report</a:t>
            </a:r>
            <a:endParaRPr lang="en-GB" sz="3600" dirty="0">
              <a:solidFill>
                <a:prstClr val="black"/>
              </a:solidFill>
            </a:endParaRPr>
          </a:p>
          <a:p>
            <a:pPr marL="342900" indent="-342900">
              <a:buFont typeface="Arial" pitchFamily="34" charset="0"/>
              <a:buChar char="•"/>
            </a:pPr>
            <a:r>
              <a:rPr lang="en-GB" sz="3600" dirty="0" smtClean="0">
                <a:solidFill>
                  <a:prstClr val="black"/>
                </a:solidFill>
              </a:rPr>
              <a:t>Texts for a </a:t>
            </a:r>
            <a:r>
              <a:rPr lang="en-GB" sz="3600" dirty="0">
                <a:solidFill>
                  <a:prstClr val="black"/>
                </a:solidFill>
              </a:rPr>
              <a:t>leaflet</a:t>
            </a:r>
          </a:p>
          <a:p>
            <a:pPr marL="342900" indent="-342900">
              <a:buFont typeface="Arial" pitchFamily="34" charset="0"/>
              <a:buChar char="•"/>
            </a:pPr>
            <a:r>
              <a:rPr lang="en-GB" sz="3600" dirty="0">
                <a:solidFill>
                  <a:prstClr val="black"/>
                </a:solidFill>
              </a:rPr>
              <a:t>A blog</a:t>
            </a:r>
          </a:p>
          <a:p>
            <a:pPr marL="342900" indent="-342900">
              <a:buFont typeface="Arial" pitchFamily="34" charset="0"/>
              <a:buChar char="•"/>
            </a:pPr>
            <a:r>
              <a:rPr lang="en-GB" sz="3600" dirty="0">
                <a:solidFill>
                  <a:prstClr val="black"/>
                </a:solidFill>
              </a:rPr>
              <a:t>An internet page </a:t>
            </a:r>
          </a:p>
          <a:p>
            <a:pPr marL="342900" indent="-342900">
              <a:buFont typeface="Arial" pitchFamily="34" charset="0"/>
              <a:buChar char="•"/>
            </a:pPr>
            <a:r>
              <a:rPr lang="en-GB" sz="3600" dirty="0">
                <a:solidFill>
                  <a:prstClr val="black"/>
                </a:solidFill>
              </a:rPr>
              <a:t>A radio </a:t>
            </a:r>
            <a:r>
              <a:rPr lang="en-GB" sz="3600" dirty="0" smtClean="0">
                <a:solidFill>
                  <a:prstClr val="black"/>
                </a:solidFill>
              </a:rPr>
              <a:t>script</a:t>
            </a:r>
            <a:endParaRPr lang="en-GB" sz="3600" dirty="0">
              <a:solidFill>
                <a:prstClr val="black"/>
              </a:solidFill>
            </a:endParaRPr>
          </a:p>
        </p:txBody>
      </p:sp>
    </p:spTree>
    <p:extLst>
      <p:ext uri="{BB962C8B-B14F-4D97-AF65-F5344CB8AC3E}">
        <p14:creationId xmlns:p14="http://schemas.microsoft.com/office/powerpoint/2010/main" val="163448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536" y="260648"/>
            <a:ext cx="8280920" cy="6408712"/>
          </a:xfrm>
          <a:prstGeom prst="rect">
            <a:avLst/>
          </a:prstGeom>
          <a:solidFill>
            <a:schemeClr val="bg2"/>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u="sng" dirty="0">
                <a:effectLst/>
                <a:ea typeface="Calibri" panose="020F0502020204030204" pitchFamily="34" charset="0"/>
                <a:cs typeface="Times New Roman" panose="02020603050405020304" pitchFamily="18" charset="0"/>
              </a:rPr>
              <a:t>THE ARGUMENT PLAN</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ea typeface="Calibri" panose="020F0502020204030204" pitchFamily="34" charset="0"/>
                <a:cs typeface="Times New Roman" panose="02020603050405020304" pitchFamily="18" charset="0"/>
              </a:rPr>
              <a:t>1. </a:t>
            </a:r>
            <a:r>
              <a:rPr lang="en-GB" sz="2400" b="1" kern="1200" dirty="0">
                <a:solidFill>
                  <a:srgbClr val="000000"/>
                </a:solidFill>
                <a:effectLst/>
                <a:ea typeface="Times New Roman" panose="02020603050405020304" pitchFamily="18" charset="0"/>
                <a:cs typeface="Times New Roman" panose="02020603050405020304" pitchFamily="18" charset="0"/>
              </a:rPr>
              <a:t>S</a:t>
            </a:r>
            <a:r>
              <a:rPr lang="en-GB" sz="2400" kern="1200" dirty="0">
                <a:solidFill>
                  <a:srgbClr val="000000"/>
                </a:solidFill>
                <a:effectLst/>
                <a:ea typeface="Times New Roman" panose="02020603050405020304" pitchFamily="18" charset="0"/>
                <a:cs typeface="Times New Roman" panose="02020603050405020304" pitchFamily="18" charset="0"/>
              </a:rPr>
              <a:t>nappy opening – </a:t>
            </a:r>
            <a:r>
              <a:rPr lang="en-GB" sz="2400" i="1" kern="1200" dirty="0">
                <a:solidFill>
                  <a:srgbClr val="000000"/>
                </a:solidFill>
                <a:effectLst/>
                <a:ea typeface="Times New Roman" panose="02020603050405020304" pitchFamily="18" charset="0"/>
                <a:cs typeface="Times New Roman" panose="02020603050405020304" pitchFamily="18" charset="0"/>
              </a:rPr>
              <a:t>( shock tactic, rhetorical question…)</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2.</a:t>
            </a:r>
            <a:r>
              <a:rPr lang="en-GB" sz="2400" b="1" kern="1200" dirty="0">
                <a:solidFill>
                  <a:srgbClr val="000000"/>
                </a:solidFill>
                <a:effectLst/>
                <a:ea typeface="Times New Roman" panose="02020603050405020304" pitchFamily="18" charset="0"/>
                <a:cs typeface="Times New Roman" panose="02020603050405020304" pitchFamily="18" charset="0"/>
              </a:rPr>
              <a:t> F</a:t>
            </a:r>
            <a:r>
              <a:rPr lang="en-GB" sz="2400" kern="1200" dirty="0">
                <a:solidFill>
                  <a:srgbClr val="000000"/>
                </a:solidFill>
                <a:effectLst/>
                <a:ea typeface="Times New Roman" panose="02020603050405020304" pitchFamily="18" charset="0"/>
                <a:cs typeface="Times New Roman" panose="02020603050405020304" pitchFamily="18" charset="0"/>
              </a:rPr>
              <a:t>ACTS &amp; STATS – what are the issues, facts about topic (make it up – dates % </a:t>
            </a:r>
            <a:r>
              <a:rPr lang="en-GB" sz="2400" kern="1200" dirty="0" err="1">
                <a:solidFill>
                  <a:srgbClr val="000000"/>
                </a:solidFill>
                <a:effectLst/>
                <a:ea typeface="Times New Roman" panose="02020603050405020304" pitchFamily="18" charset="0"/>
                <a:cs typeface="Times New Roman" panose="02020603050405020304" pitchFamily="18" charset="0"/>
              </a:rPr>
              <a:t>etc</a:t>
            </a:r>
            <a:r>
              <a:rPr lang="en-GB" sz="2400" kern="1200" dirty="0">
                <a:solidFill>
                  <a:srgbClr val="000000"/>
                </a:solidFill>
                <a:effectLst/>
                <a:ea typeface="Times New Roman" panose="02020603050405020304" pitchFamily="18" charset="0"/>
                <a:cs typeface="Times New Roman" panose="02020603050405020304" pitchFamily="18" charset="0"/>
              </a:rPr>
              <a:t>)</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3. My </a:t>
            </a:r>
            <a:r>
              <a:rPr lang="en-GB" sz="2400" b="1" kern="1200" dirty="0">
                <a:solidFill>
                  <a:srgbClr val="000000"/>
                </a:solidFill>
                <a:effectLst/>
                <a:ea typeface="Times New Roman" panose="02020603050405020304" pitchFamily="18" charset="0"/>
                <a:cs typeface="Times New Roman" panose="02020603050405020304" pitchFamily="18" charset="0"/>
              </a:rPr>
              <a:t>o</a:t>
            </a:r>
            <a:r>
              <a:rPr lang="en-GB" sz="2400" kern="1200" dirty="0">
                <a:solidFill>
                  <a:srgbClr val="000000"/>
                </a:solidFill>
                <a:effectLst/>
                <a:ea typeface="Times New Roman" panose="02020603050405020304" pitchFamily="18" charset="0"/>
                <a:cs typeface="Times New Roman" panose="02020603050405020304" pitchFamily="18" charset="0"/>
              </a:rPr>
              <a:t>pinion</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4. The </a:t>
            </a:r>
            <a:r>
              <a:rPr lang="en-GB" sz="2400" b="1" kern="1200" dirty="0">
                <a:solidFill>
                  <a:srgbClr val="000000"/>
                </a:solidFill>
                <a:effectLst/>
                <a:ea typeface="Times New Roman" panose="02020603050405020304" pitchFamily="18" charset="0"/>
                <a:cs typeface="Times New Roman" panose="02020603050405020304" pitchFamily="18" charset="0"/>
              </a:rPr>
              <a:t>b</a:t>
            </a:r>
            <a:r>
              <a:rPr lang="en-GB" sz="2400" kern="1200" dirty="0">
                <a:solidFill>
                  <a:srgbClr val="000000"/>
                </a:solidFill>
                <a:effectLst/>
                <a:ea typeface="Times New Roman" panose="02020603050405020304" pitchFamily="18" charset="0"/>
                <a:cs typeface="Times New Roman" panose="02020603050405020304" pitchFamily="18" charset="0"/>
              </a:rPr>
              <a:t>enefits (how the reader benefits)</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5. The </a:t>
            </a:r>
            <a:r>
              <a:rPr lang="en-GB" sz="2400" b="1" kern="1200" dirty="0">
                <a:solidFill>
                  <a:srgbClr val="000000"/>
                </a:solidFill>
                <a:effectLst/>
                <a:ea typeface="Times New Roman" panose="02020603050405020304" pitchFamily="18" charset="0"/>
                <a:cs typeface="Times New Roman" panose="02020603050405020304" pitchFamily="18" charset="0"/>
              </a:rPr>
              <a:t>n</a:t>
            </a:r>
            <a:r>
              <a:rPr lang="en-GB" sz="2400" kern="1200" dirty="0">
                <a:solidFill>
                  <a:srgbClr val="000000"/>
                </a:solidFill>
                <a:effectLst/>
                <a:ea typeface="Times New Roman" panose="02020603050405020304" pitchFamily="18" charset="0"/>
                <a:cs typeface="Times New Roman" panose="02020603050405020304" pitchFamily="18" charset="0"/>
              </a:rPr>
              <a:t>egatives (consequences for reader)</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6. </a:t>
            </a:r>
            <a:r>
              <a:rPr lang="en-GB" sz="2400" b="1" kern="1200" dirty="0">
                <a:solidFill>
                  <a:srgbClr val="000000"/>
                </a:solidFill>
                <a:effectLst/>
                <a:ea typeface="Times New Roman" panose="02020603050405020304" pitchFamily="18" charset="0"/>
                <a:cs typeface="Times New Roman" panose="02020603050405020304" pitchFamily="18" charset="0"/>
              </a:rPr>
              <a:t>Q</a:t>
            </a:r>
            <a:r>
              <a:rPr lang="en-GB" sz="2400" kern="1200" dirty="0">
                <a:solidFill>
                  <a:srgbClr val="000000"/>
                </a:solidFill>
                <a:effectLst/>
                <a:ea typeface="Times New Roman" panose="02020603050405020304" pitchFamily="18" charset="0"/>
                <a:cs typeface="Times New Roman" panose="02020603050405020304" pitchFamily="18" charset="0"/>
              </a:rPr>
              <a:t>uotes from trustworthy people</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7. </a:t>
            </a:r>
            <a:r>
              <a:rPr lang="en-GB" sz="2400" b="1" kern="1200" dirty="0">
                <a:solidFill>
                  <a:srgbClr val="000000"/>
                </a:solidFill>
                <a:effectLst/>
                <a:ea typeface="Times New Roman" panose="02020603050405020304" pitchFamily="18" charset="0"/>
                <a:cs typeface="Times New Roman" panose="02020603050405020304" pitchFamily="18" charset="0"/>
              </a:rPr>
              <a:t>A</a:t>
            </a:r>
            <a:r>
              <a:rPr lang="en-GB" sz="2400" kern="1200" dirty="0">
                <a:solidFill>
                  <a:srgbClr val="000000"/>
                </a:solidFill>
                <a:effectLst/>
                <a:ea typeface="Times New Roman" panose="02020603050405020304" pitchFamily="18" charset="0"/>
                <a:cs typeface="Times New Roman" panose="02020603050405020304" pitchFamily="18" charset="0"/>
              </a:rPr>
              <a:t>necdote</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8. </a:t>
            </a:r>
            <a:r>
              <a:rPr lang="en-GB" sz="2400" b="1" kern="1200" dirty="0">
                <a:solidFill>
                  <a:srgbClr val="000000"/>
                </a:solidFill>
                <a:effectLst/>
                <a:ea typeface="Times New Roman" panose="02020603050405020304" pitchFamily="18" charset="0"/>
                <a:cs typeface="Times New Roman" panose="02020603050405020304" pitchFamily="18" charset="0"/>
              </a:rPr>
              <a:t>C</a:t>
            </a:r>
            <a:r>
              <a:rPr lang="en-GB" sz="2400" kern="1200" dirty="0">
                <a:solidFill>
                  <a:srgbClr val="000000"/>
                </a:solidFill>
                <a:effectLst/>
                <a:ea typeface="Times New Roman" panose="02020603050405020304" pitchFamily="18" charset="0"/>
                <a:cs typeface="Times New Roman" panose="02020603050405020304" pitchFamily="18" charset="0"/>
              </a:rPr>
              <a:t>ounterargument (you may think…</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I know you will say…but…)</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9. </a:t>
            </a:r>
            <a:r>
              <a:rPr lang="en-GB" sz="2400" b="1" kern="1200" dirty="0">
                <a:solidFill>
                  <a:srgbClr val="000000"/>
                </a:solidFill>
                <a:effectLst/>
                <a:ea typeface="Times New Roman" panose="02020603050405020304" pitchFamily="18" charset="0"/>
                <a:cs typeface="Times New Roman" panose="02020603050405020304" pitchFamily="18" charset="0"/>
              </a:rPr>
              <a:t>I</a:t>
            </a:r>
            <a:r>
              <a:rPr lang="en-GB" sz="2400" kern="1200" dirty="0">
                <a:solidFill>
                  <a:srgbClr val="000000"/>
                </a:solidFill>
                <a:effectLst/>
                <a:ea typeface="Times New Roman" panose="02020603050405020304" pitchFamily="18" charset="0"/>
                <a:cs typeface="Times New Roman" panose="02020603050405020304" pitchFamily="18" charset="0"/>
              </a:rPr>
              <a:t>magine a world……</a:t>
            </a:r>
            <a:endParaRPr lang="en-GB" sz="2000" dirty="0">
              <a:effectLst/>
              <a:ea typeface="Calibri" panose="020F0502020204030204" pitchFamily="34" charset="0"/>
              <a:cs typeface="Times New Roman" panose="02020603050405020304" pitchFamily="18" charset="0"/>
            </a:endParaRPr>
          </a:p>
          <a:p>
            <a:pPr>
              <a:lnSpc>
                <a:spcPct val="90000"/>
              </a:lnSpc>
              <a:spcBef>
                <a:spcPts val="1000"/>
              </a:spcBef>
              <a:spcAft>
                <a:spcPts val="0"/>
              </a:spcAft>
            </a:pPr>
            <a:r>
              <a:rPr lang="en-GB" sz="2400" kern="1200" dirty="0">
                <a:solidFill>
                  <a:srgbClr val="000000"/>
                </a:solidFill>
                <a:effectLst/>
                <a:ea typeface="Times New Roman" panose="02020603050405020304" pitchFamily="18" charset="0"/>
                <a:cs typeface="Times New Roman" panose="02020603050405020304" pitchFamily="18" charset="0"/>
              </a:rPr>
              <a:t>10. </a:t>
            </a:r>
            <a:r>
              <a:rPr lang="en-GB" sz="2400" b="1" kern="1200" dirty="0">
                <a:solidFill>
                  <a:srgbClr val="000000"/>
                </a:solidFill>
                <a:effectLst/>
                <a:ea typeface="Times New Roman" panose="02020603050405020304" pitchFamily="18" charset="0"/>
                <a:cs typeface="Times New Roman" panose="02020603050405020304" pitchFamily="18" charset="0"/>
              </a:rPr>
              <a:t>W</a:t>
            </a:r>
            <a:r>
              <a:rPr lang="en-GB" sz="2400" kern="1200" dirty="0">
                <a:solidFill>
                  <a:srgbClr val="000000"/>
                </a:solidFill>
                <a:effectLst/>
                <a:ea typeface="Times New Roman" panose="02020603050405020304" pitchFamily="18" charset="0"/>
                <a:cs typeface="Times New Roman" panose="02020603050405020304" pitchFamily="18" charset="0"/>
              </a:rPr>
              <a:t>hat happens next?</a:t>
            </a:r>
            <a:endParaRPr lang="en-GB"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2000" b="1" u="none" strike="noStrike"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GB" sz="2000" b="1" u="none" strike="noStrike" dirty="0">
                <a:effectLst/>
                <a:ea typeface="Calibri" panose="020F0502020204030204" pitchFamily="34" charset="0"/>
                <a:cs typeface="Times New Roman" panose="02020603050405020304" pitchFamily="18" charset="0"/>
              </a:rPr>
              <a:t> </a:t>
            </a:r>
            <a:endParaRPr lang="en-GB" sz="2000" dirty="0">
              <a:effectLst/>
              <a:ea typeface="Calibri" panose="020F0502020204030204" pitchFamily="34" charset="0"/>
              <a:cs typeface="Times New Roman" panose="02020603050405020304" pitchFamily="18" charset="0"/>
            </a:endParaRPr>
          </a:p>
          <a:p>
            <a:pPr>
              <a:lnSpc>
                <a:spcPct val="107000"/>
              </a:lnSpc>
              <a:spcAft>
                <a:spcPts val="800"/>
              </a:spcAft>
            </a:pPr>
            <a:r>
              <a:rPr lang="en-GB" sz="2000" dirty="0">
                <a:effectLst/>
                <a:ea typeface="Calibri" panose="020F0502020204030204" pitchFamily="34" charset="0"/>
                <a:cs typeface="Times New Roman" panose="02020603050405020304" pitchFamily="18" charset="0"/>
              </a:rPr>
              <a:t> </a:t>
            </a:r>
          </a:p>
        </p:txBody>
      </p:sp>
      <p:sp>
        <p:nvSpPr>
          <p:cNvPr id="5" name="Text Box 21"/>
          <p:cNvSpPr txBox="1"/>
          <p:nvPr/>
        </p:nvSpPr>
        <p:spPr>
          <a:xfrm>
            <a:off x="6804248" y="1916832"/>
            <a:ext cx="2160240" cy="4608512"/>
          </a:xfrm>
          <a:prstGeom prst="rect">
            <a:avLst/>
          </a:prstGeom>
          <a:solidFill>
            <a:schemeClr val="bg1">
              <a:lumMod val="7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000" b="1" dirty="0">
                <a:effectLst/>
                <a:ea typeface="Calibri" panose="020F0502020204030204" pitchFamily="34" charset="0"/>
                <a:cs typeface="Times New Roman" panose="02020603050405020304" pitchFamily="18" charset="0"/>
              </a:rPr>
              <a:t>S</a:t>
            </a:r>
            <a:r>
              <a:rPr lang="en-GB" sz="2000" dirty="0">
                <a:effectLst/>
                <a:ea typeface="Calibri" panose="020F0502020204030204" pitchFamily="34" charset="0"/>
                <a:cs typeface="Times New Roman" panose="02020603050405020304" pitchFamily="18" charset="0"/>
              </a:rPr>
              <a:t>ensible </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F</a:t>
            </a:r>
            <a:r>
              <a:rPr lang="en-GB" sz="2000" dirty="0">
                <a:effectLst/>
                <a:ea typeface="Calibri" panose="020F0502020204030204" pitchFamily="34" charset="0"/>
                <a:cs typeface="Times New Roman" panose="02020603050405020304" pitchFamily="18" charset="0"/>
              </a:rPr>
              <a:t>armers</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O</a:t>
            </a:r>
            <a:r>
              <a:rPr lang="en-GB" sz="2000" dirty="0">
                <a:effectLst/>
                <a:ea typeface="Calibri" panose="020F0502020204030204" pitchFamily="34" charset="0"/>
                <a:cs typeface="Times New Roman" panose="02020603050405020304" pitchFamily="18" charset="0"/>
              </a:rPr>
              <a:t>wn</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B</a:t>
            </a:r>
            <a:r>
              <a:rPr lang="en-GB" sz="2000" dirty="0">
                <a:effectLst/>
                <a:ea typeface="Calibri" panose="020F0502020204030204" pitchFamily="34" charset="0"/>
                <a:cs typeface="Times New Roman" panose="02020603050405020304" pitchFamily="18" charset="0"/>
              </a:rPr>
              <a:t>eef</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N</a:t>
            </a:r>
            <a:r>
              <a:rPr lang="en-GB" sz="2000" dirty="0">
                <a:effectLst/>
                <a:ea typeface="Calibri" panose="020F0502020204030204" pitchFamily="34" charset="0"/>
                <a:cs typeface="Times New Roman" panose="02020603050405020304" pitchFamily="18" charset="0"/>
              </a:rPr>
              <a:t>ot</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Q</a:t>
            </a:r>
            <a:r>
              <a:rPr lang="en-GB" sz="2000" dirty="0">
                <a:effectLst/>
                <a:ea typeface="Calibri" panose="020F0502020204030204" pitchFamily="34" charset="0"/>
                <a:cs typeface="Times New Roman" panose="02020603050405020304" pitchFamily="18" charset="0"/>
              </a:rPr>
              <a:t>uorn</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A</a:t>
            </a:r>
            <a:r>
              <a:rPr lang="en-GB" sz="2000" dirty="0">
                <a:effectLst/>
                <a:ea typeface="Calibri" panose="020F0502020204030204" pitchFamily="34" charset="0"/>
                <a:cs typeface="Times New Roman" panose="02020603050405020304" pitchFamily="18" charset="0"/>
              </a:rPr>
              <a:t>nd</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C</a:t>
            </a:r>
            <a:r>
              <a:rPr lang="en-GB" sz="2000" dirty="0">
                <a:effectLst/>
                <a:ea typeface="Calibri" panose="020F0502020204030204" pitchFamily="34" charset="0"/>
                <a:cs typeface="Times New Roman" panose="02020603050405020304" pitchFamily="18" charset="0"/>
              </a:rPr>
              <a:t>an’t</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I</a:t>
            </a:r>
            <a:r>
              <a:rPr lang="en-GB" sz="2000" dirty="0">
                <a:effectLst/>
                <a:ea typeface="Calibri" panose="020F0502020204030204" pitchFamily="34" charset="0"/>
                <a:cs typeface="Times New Roman" panose="02020603050405020304" pitchFamily="18" charset="0"/>
              </a:rPr>
              <a:t>magine a world</a:t>
            </a:r>
          </a:p>
          <a:p>
            <a:pPr>
              <a:lnSpc>
                <a:spcPct val="107000"/>
              </a:lnSpc>
              <a:spcAft>
                <a:spcPts val="800"/>
              </a:spcAft>
            </a:pPr>
            <a:r>
              <a:rPr lang="en-GB" sz="2000" b="1" dirty="0">
                <a:effectLst/>
                <a:ea typeface="Calibri" panose="020F0502020204030204" pitchFamily="34" charset="0"/>
                <a:cs typeface="Times New Roman" panose="02020603050405020304" pitchFamily="18" charset="0"/>
              </a:rPr>
              <a:t>W</a:t>
            </a:r>
            <a:r>
              <a:rPr lang="en-GB" sz="2000" dirty="0">
                <a:effectLst/>
                <a:ea typeface="Calibri" panose="020F0502020204030204" pitchFamily="34" charset="0"/>
                <a:cs typeface="Times New Roman" panose="02020603050405020304" pitchFamily="18" charset="0"/>
              </a:rPr>
              <a:t>ithout it</a:t>
            </a:r>
          </a:p>
          <a:p>
            <a:pPr>
              <a:lnSpc>
                <a:spcPct val="107000"/>
              </a:lnSpc>
              <a:spcAft>
                <a:spcPts val="800"/>
              </a:spcAft>
            </a:pPr>
            <a:r>
              <a:rPr lang="en-GB" sz="2000" dirty="0">
                <a:effectLst/>
                <a:ea typeface="Calibri" panose="020F0502020204030204" pitchFamily="34" charset="0"/>
                <a:cs typeface="Times New Roman" panose="02020603050405020304" pitchFamily="18" charset="0"/>
              </a:rPr>
              <a:t> </a:t>
            </a:r>
          </a:p>
        </p:txBody>
      </p:sp>
      <p:pic>
        <p:nvPicPr>
          <p:cNvPr id="6" name="Picture 5"/>
          <p:cNvPicPr>
            <a:picLocks noChangeAspect="1"/>
          </p:cNvPicPr>
          <p:nvPr/>
        </p:nvPicPr>
        <p:blipFill>
          <a:blip r:embed="rId2"/>
          <a:stretch>
            <a:fillRect/>
          </a:stretch>
        </p:blipFill>
        <p:spPr>
          <a:xfrm>
            <a:off x="4802150" y="4766609"/>
            <a:ext cx="1863067" cy="1758735"/>
          </a:xfrm>
          <a:prstGeom prst="rect">
            <a:avLst/>
          </a:prstGeom>
        </p:spPr>
      </p:pic>
    </p:spTree>
    <p:extLst>
      <p:ext uri="{BB962C8B-B14F-4D97-AF65-F5344CB8AC3E}">
        <p14:creationId xmlns:p14="http://schemas.microsoft.com/office/powerpoint/2010/main" val="196015569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3" y="116632"/>
            <a:ext cx="5327239" cy="1282154"/>
          </a:xfrm>
        </p:spPr>
        <p:txBody>
          <a:bodyPr>
            <a:normAutofit/>
          </a:bodyPr>
          <a:lstStyle/>
          <a:p>
            <a:r>
              <a:rPr lang="en-GB" sz="3600" dirty="0" smtClean="0">
                <a:latin typeface="Comic Sans MS" panose="030F0702030302020204" pitchFamily="66" charset="0"/>
              </a:rPr>
              <a:t>How to remember all of these?</a:t>
            </a:r>
            <a:endParaRPr lang="en-GB" sz="3600" dirty="0">
              <a:latin typeface="Comic Sans MS" panose="030F0702030302020204" pitchFamily="66" charset="0"/>
            </a:endParaRPr>
          </a:p>
        </p:txBody>
      </p:sp>
      <p:graphicFrame>
        <p:nvGraphicFramePr>
          <p:cNvPr id="4" name="Table 3"/>
          <p:cNvGraphicFramePr>
            <a:graphicFrameLocks noGrp="1"/>
          </p:cNvGraphicFramePr>
          <p:nvPr>
            <p:extLst/>
          </p:nvPr>
        </p:nvGraphicFramePr>
        <p:xfrm>
          <a:off x="179512" y="198813"/>
          <a:ext cx="3312368" cy="6549280"/>
        </p:xfrm>
        <a:graphic>
          <a:graphicData uri="http://schemas.openxmlformats.org/drawingml/2006/table">
            <a:tbl>
              <a:tblPr firstRow="1" bandRow="1">
                <a:tableStyleId>{7E9639D4-E3E2-4D34-9284-5A2195B3D0D7}</a:tableStyleId>
              </a:tblPr>
              <a:tblGrid>
                <a:gridCol w="3312368"/>
              </a:tblGrid>
              <a:tr h="392736">
                <a:tc>
                  <a:txBody>
                    <a:bodyPr/>
                    <a:lstStyle/>
                    <a:p>
                      <a:r>
                        <a:rPr lang="en-GB" dirty="0" smtClean="0">
                          <a:latin typeface="Comic Sans MS" panose="030F0702030302020204" pitchFamily="66" charset="0"/>
                        </a:rPr>
                        <a:t>Technique</a:t>
                      </a:r>
                      <a:endParaRPr lang="en-GB" dirty="0">
                        <a:latin typeface="Comic Sans MS" panose="030F0702030302020204" pitchFamily="66" charset="0"/>
                      </a:endParaRPr>
                    </a:p>
                  </a:txBody>
                  <a:tcPr anchor="ctr">
                    <a:lnR w="12700" cap="flat" cmpd="sng" algn="ctr">
                      <a:solidFill>
                        <a:schemeClr val="bg1">
                          <a:lumMod val="75000"/>
                        </a:schemeClr>
                      </a:solidFill>
                      <a:prstDash val="solid"/>
                      <a:round/>
                      <a:headEnd type="none" w="med" len="med"/>
                      <a:tailEnd type="none" w="med" len="med"/>
                    </a:lnR>
                  </a:tcPr>
                </a:tc>
              </a:tr>
              <a:tr h="328088">
                <a:tc>
                  <a:txBody>
                    <a:bodyPr/>
                    <a:lstStyle/>
                    <a:p>
                      <a:r>
                        <a:rPr lang="en-GB" sz="1400" dirty="0" smtClean="0">
                          <a:latin typeface="Comic Sans MS" panose="030F0702030302020204" pitchFamily="66" charset="0"/>
                        </a:rPr>
                        <a:t>1. </a:t>
                      </a:r>
                      <a:r>
                        <a:rPr lang="en-GB" sz="1800" b="1" dirty="0" smtClean="0">
                          <a:solidFill>
                            <a:srgbClr val="00B050"/>
                          </a:solidFill>
                          <a:latin typeface="Comic Sans MS" panose="030F0702030302020204" pitchFamily="66" charset="0"/>
                        </a:rPr>
                        <a:t>H</a:t>
                      </a:r>
                      <a:r>
                        <a:rPr lang="en-GB" sz="1400" dirty="0" smtClean="0">
                          <a:latin typeface="Comic Sans MS" panose="030F0702030302020204" pitchFamily="66" charset="0"/>
                        </a:rPr>
                        <a:t>yperbole</a:t>
                      </a:r>
                      <a:r>
                        <a:rPr lang="en-GB" sz="1400" baseline="0" dirty="0" smtClean="0">
                          <a:latin typeface="Comic Sans MS" panose="030F0702030302020204" pitchFamily="66" charset="0"/>
                        </a:rPr>
                        <a:t> (exaggeration)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32048">
                <a:tc>
                  <a:txBody>
                    <a:bodyPr/>
                    <a:lstStyle/>
                    <a:p>
                      <a:r>
                        <a:rPr lang="en-GB" sz="1400" dirty="0" smtClean="0">
                          <a:latin typeface="Comic Sans MS" panose="030F0702030302020204" pitchFamily="66" charset="0"/>
                        </a:rPr>
                        <a:t>2. </a:t>
                      </a:r>
                      <a:r>
                        <a:rPr lang="en-GB" sz="1800" b="1" u="sng" dirty="0" smtClean="0">
                          <a:solidFill>
                            <a:srgbClr val="00B050"/>
                          </a:solidFill>
                          <a:latin typeface="Comic Sans MS" panose="030F0702030302020204" pitchFamily="66" charset="0"/>
                        </a:rPr>
                        <a:t>A</a:t>
                      </a:r>
                      <a:r>
                        <a:rPr lang="en-GB" sz="1400" dirty="0" smtClean="0">
                          <a:latin typeface="Comic Sans MS" panose="030F0702030302020204" pitchFamily="66" charset="0"/>
                        </a:rPr>
                        <a:t>necdote (real</a:t>
                      </a:r>
                      <a:r>
                        <a:rPr lang="en-GB" sz="1400" baseline="0" dirty="0" smtClean="0">
                          <a:latin typeface="Comic Sans MS" panose="030F0702030302020204" pitchFamily="66" charset="0"/>
                        </a:rPr>
                        <a:t> examples)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610621">
                <a:tc>
                  <a:txBody>
                    <a:bodyPr/>
                    <a:lstStyle/>
                    <a:p>
                      <a:r>
                        <a:rPr lang="en-GB" sz="1400" dirty="0" smtClean="0">
                          <a:latin typeface="Comic Sans MS" panose="030F0702030302020204" pitchFamily="66" charset="0"/>
                        </a:rPr>
                        <a:t>2. </a:t>
                      </a:r>
                      <a:r>
                        <a:rPr lang="en-GB" sz="1800" b="1" u="sng" dirty="0" smtClean="0">
                          <a:solidFill>
                            <a:srgbClr val="00B050"/>
                          </a:solidFill>
                          <a:latin typeface="Comic Sans MS" panose="030F0702030302020204" pitchFamily="66" charset="0"/>
                        </a:rPr>
                        <a:t>D</a:t>
                      </a:r>
                      <a:r>
                        <a:rPr lang="en-GB" sz="1400" dirty="0" smtClean="0">
                          <a:latin typeface="Comic Sans MS" panose="030F0702030302020204" pitchFamily="66" charset="0"/>
                        </a:rPr>
                        <a:t>irect Address (2</a:t>
                      </a:r>
                      <a:r>
                        <a:rPr lang="en-GB" sz="1400" baseline="30000" dirty="0" smtClean="0">
                          <a:latin typeface="Comic Sans MS" panose="030F0702030302020204" pitchFamily="66" charset="0"/>
                        </a:rPr>
                        <a:t>nd</a:t>
                      </a:r>
                      <a:r>
                        <a:rPr lang="en-GB" sz="1400" dirty="0" smtClean="0">
                          <a:latin typeface="Comic Sans MS" panose="030F0702030302020204" pitchFamily="66" charset="0"/>
                        </a:rPr>
                        <a:t> Person)/directives (imperatives – Listen!)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01176">
                <a:tc>
                  <a:txBody>
                    <a:bodyPr/>
                    <a:lstStyle/>
                    <a:p>
                      <a:r>
                        <a:rPr lang="en-GB" sz="1400" dirty="0" smtClean="0">
                          <a:latin typeface="Comic Sans MS" panose="030F0702030302020204" pitchFamily="66" charset="0"/>
                        </a:rPr>
                        <a:t>3. </a:t>
                      </a:r>
                      <a:r>
                        <a:rPr lang="en-GB" sz="1800" b="1" u="sng" dirty="0" smtClean="0">
                          <a:solidFill>
                            <a:srgbClr val="00B050"/>
                          </a:solidFill>
                          <a:latin typeface="Comic Sans MS" panose="030F0702030302020204" pitchFamily="66" charset="0"/>
                        </a:rPr>
                        <a:t>A</a:t>
                      </a:r>
                      <a:r>
                        <a:rPr lang="en-GB" sz="1400" dirty="0" smtClean="0">
                          <a:latin typeface="Comic Sans MS" panose="030F0702030302020204" pitchFamily="66" charset="0"/>
                        </a:rPr>
                        <a:t>djectives/adverbs/ alliteration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610621">
                <a:tc>
                  <a:txBody>
                    <a:bodyPr/>
                    <a:lstStyle/>
                    <a:p>
                      <a:r>
                        <a:rPr lang="en-GB" sz="1400" dirty="0" smtClean="0">
                          <a:latin typeface="Comic Sans MS" panose="030F0702030302020204" pitchFamily="66" charset="0"/>
                        </a:rPr>
                        <a:t>4. </a:t>
                      </a:r>
                      <a:r>
                        <a:rPr lang="en-GB" sz="1800" b="1" u="sng" dirty="0" smtClean="0">
                          <a:solidFill>
                            <a:srgbClr val="00B050"/>
                          </a:solidFill>
                          <a:latin typeface="Comic Sans MS" panose="030F0702030302020204" pitchFamily="66" charset="0"/>
                        </a:rPr>
                        <a:t>F</a:t>
                      </a:r>
                      <a:r>
                        <a:rPr lang="en-GB" sz="1400" dirty="0" smtClean="0">
                          <a:latin typeface="Comic Sans MS" panose="030F0702030302020204" pitchFamily="66" charset="0"/>
                        </a:rPr>
                        <a:t>lattery (praising/giving</a:t>
                      </a:r>
                      <a:r>
                        <a:rPr lang="en-GB" sz="1400" baseline="0" dirty="0" smtClean="0">
                          <a:latin typeface="Comic Sans MS" panose="030F0702030302020204" pitchFamily="66" charset="0"/>
                        </a:rPr>
                        <a:t> compliments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69499">
                <a:tc>
                  <a:txBody>
                    <a:bodyPr/>
                    <a:lstStyle/>
                    <a:p>
                      <a:r>
                        <a:rPr lang="en-GB" sz="1400" dirty="0" smtClean="0">
                          <a:latin typeface="Comic Sans MS" panose="030F0702030302020204" pitchFamily="66" charset="0"/>
                        </a:rPr>
                        <a:t>5. </a:t>
                      </a:r>
                      <a:r>
                        <a:rPr lang="en-GB" sz="1800" b="1" u="sng" dirty="0" smtClean="0">
                          <a:solidFill>
                            <a:srgbClr val="00B050"/>
                          </a:solidFill>
                          <a:latin typeface="Comic Sans MS" panose="030F0702030302020204" pitchFamily="66" charset="0"/>
                        </a:rPr>
                        <a:t>O</a:t>
                      </a:r>
                      <a:r>
                        <a:rPr lang="en-GB" sz="1400" dirty="0" smtClean="0">
                          <a:latin typeface="Comic Sans MS" panose="030F0702030302020204" pitchFamily="66" charset="0"/>
                        </a:rPr>
                        <a:t>pinions/opinions of experts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360040">
                <a:tc>
                  <a:txBody>
                    <a:bodyPr/>
                    <a:lstStyle/>
                    <a:p>
                      <a:r>
                        <a:rPr lang="en-GB" sz="1400" dirty="0" smtClean="0">
                          <a:latin typeface="Comic Sans MS" panose="030F0702030302020204" pitchFamily="66" charset="0"/>
                        </a:rPr>
                        <a:t>6. </a:t>
                      </a:r>
                      <a:r>
                        <a:rPr lang="en-GB" sz="1800" b="1" u="sng" dirty="0" smtClean="0">
                          <a:solidFill>
                            <a:srgbClr val="00B050"/>
                          </a:solidFill>
                          <a:latin typeface="Comic Sans MS" panose="030F0702030302020204" pitchFamily="66" charset="0"/>
                        </a:rPr>
                        <a:t>R</a:t>
                      </a:r>
                      <a:r>
                        <a:rPr lang="en-GB" sz="1400" dirty="0" smtClean="0">
                          <a:latin typeface="Comic Sans MS" panose="030F0702030302020204" pitchFamily="66" charset="0"/>
                        </a:rPr>
                        <a:t>hetorical</a:t>
                      </a:r>
                      <a:r>
                        <a:rPr lang="en-GB" sz="1400" baseline="0" dirty="0" smtClean="0">
                          <a:latin typeface="Comic Sans MS" panose="030F0702030302020204" pitchFamily="66" charset="0"/>
                        </a:rPr>
                        <a:t> Question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360040">
                <a:tc>
                  <a:txBody>
                    <a:bodyPr/>
                    <a:lstStyle/>
                    <a:p>
                      <a:r>
                        <a:rPr lang="en-GB" sz="1400" dirty="0" smtClean="0">
                          <a:latin typeface="Comic Sans MS" panose="030F0702030302020204" pitchFamily="66" charset="0"/>
                        </a:rPr>
                        <a:t>7. </a:t>
                      </a:r>
                      <a:r>
                        <a:rPr lang="en-GB" sz="1800" b="1" u="sng" dirty="0" smtClean="0">
                          <a:solidFill>
                            <a:srgbClr val="00B050"/>
                          </a:solidFill>
                          <a:latin typeface="Comic Sans MS" panose="030F0702030302020204" pitchFamily="66" charset="0"/>
                        </a:rPr>
                        <a:t>R</a:t>
                      </a:r>
                      <a:r>
                        <a:rPr lang="en-GB" sz="1400" dirty="0" smtClean="0">
                          <a:latin typeface="Comic Sans MS" panose="030F0702030302020204" pitchFamily="66" charset="0"/>
                        </a:rPr>
                        <a:t>epetition</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610621">
                <a:tc>
                  <a:txBody>
                    <a:bodyPr/>
                    <a:lstStyle/>
                    <a:p>
                      <a:r>
                        <a:rPr lang="en-GB" sz="1400" dirty="0" smtClean="0">
                          <a:latin typeface="Comic Sans MS" panose="030F0702030302020204" pitchFamily="66" charset="0"/>
                        </a:rPr>
                        <a:t>8.</a:t>
                      </a:r>
                      <a:r>
                        <a:rPr lang="en-GB" sz="1800" b="1" u="sng" dirty="0" smtClean="0">
                          <a:solidFill>
                            <a:srgbClr val="00B050"/>
                          </a:solidFill>
                          <a:latin typeface="Comic Sans MS" panose="030F0702030302020204" pitchFamily="66" charset="0"/>
                        </a:rPr>
                        <a:t>E</a:t>
                      </a:r>
                      <a:r>
                        <a:rPr lang="en-GB" sz="1400" dirty="0" smtClean="0">
                          <a:latin typeface="Comic Sans MS" panose="030F0702030302020204" pitchFamily="66" charset="0"/>
                        </a:rPr>
                        <a:t>motive language/ Imagery (simile, metaphor </a:t>
                      </a:r>
                      <a:r>
                        <a:rPr lang="en-GB" sz="1400" dirty="0" err="1" smtClean="0">
                          <a:latin typeface="Comic Sans MS" panose="030F0702030302020204" pitchFamily="66" charset="0"/>
                        </a:rPr>
                        <a:t>etc</a:t>
                      </a:r>
                      <a:r>
                        <a:rPr lang="en-GB" sz="1400" dirty="0" smtClean="0">
                          <a:latin typeface="Comic Sans MS" panose="030F0702030302020204" pitchFamily="66" charset="0"/>
                        </a:rPr>
                        <a:t>)</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314043">
                <a:tc>
                  <a:txBody>
                    <a:bodyPr/>
                    <a:lstStyle/>
                    <a:p>
                      <a:r>
                        <a:rPr lang="en-GB" sz="1400" dirty="0" smtClean="0">
                          <a:latin typeface="Comic Sans MS" panose="030F0702030302020204" pitchFamily="66" charset="0"/>
                        </a:rPr>
                        <a:t>9. </a:t>
                      </a:r>
                      <a:r>
                        <a:rPr lang="en-GB" sz="1800" b="1" u="sng" dirty="0" smtClean="0">
                          <a:solidFill>
                            <a:srgbClr val="00B050"/>
                          </a:solidFill>
                          <a:latin typeface="Comic Sans MS" panose="030F0702030302020204" pitchFamily="66" charset="0"/>
                        </a:rPr>
                        <a:t>S</a:t>
                      </a:r>
                      <a:r>
                        <a:rPr lang="en-GB" sz="1400" dirty="0" smtClean="0">
                          <a:latin typeface="Comic Sans MS" panose="030F0702030302020204" pitchFamily="66" charset="0"/>
                        </a:rPr>
                        <a:t>tatistics</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816222">
                <a:tc>
                  <a:txBody>
                    <a:bodyPr/>
                    <a:lstStyle/>
                    <a:p>
                      <a:r>
                        <a:rPr lang="en-GB" sz="1400" dirty="0" smtClean="0">
                          <a:latin typeface="Comic Sans MS" panose="030F0702030302020204" pitchFamily="66" charset="0"/>
                        </a:rPr>
                        <a:t>10. </a:t>
                      </a:r>
                      <a:r>
                        <a:rPr lang="en-GB" sz="1800" b="1" u="sng" dirty="0" smtClean="0">
                          <a:solidFill>
                            <a:srgbClr val="00B050"/>
                          </a:solidFill>
                          <a:latin typeface="Comic Sans MS" panose="030F0702030302020204" pitchFamily="66" charset="0"/>
                        </a:rPr>
                        <a:t>S</a:t>
                      </a:r>
                      <a:r>
                        <a:rPr lang="en-GB" sz="1400" dirty="0" smtClean="0">
                          <a:latin typeface="Comic Sans MS" panose="030F0702030302020204" pitchFamily="66" charset="0"/>
                        </a:rPr>
                        <a:t>tandout Punctuation/short</a:t>
                      </a:r>
                      <a:r>
                        <a:rPr lang="en-GB" sz="1400" baseline="0" dirty="0" smtClean="0">
                          <a:latin typeface="Comic Sans MS" panose="030F0702030302020204" pitchFamily="66" charset="0"/>
                        </a:rPr>
                        <a:t> sentences</a:t>
                      </a:r>
                      <a:endParaRPr lang="en-GB" sz="1400" dirty="0" smtClean="0">
                        <a:latin typeface="Comic Sans MS" panose="030F0702030302020204" pitchFamily="66" charset="0"/>
                      </a:endParaRPr>
                    </a:p>
                    <a:p>
                      <a:r>
                        <a:rPr lang="en-GB" sz="1200" dirty="0" smtClean="0">
                          <a:latin typeface="Comic Sans MS" panose="030F0702030302020204" pitchFamily="66" charset="0"/>
                        </a:rPr>
                        <a:t>– </a:t>
                      </a:r>
                      <a:r>
                        <a:rPr lang="en-GB" sz="1100" dirty="0" smtClean="0">
                          <a:latin typeface="Comic Sans MS" panose="030F0702030302020204" pitchFamily="66" charset="0"/>
                        </a:rPr>
                        <a:t>Underlining, Capitalization, Exclamation Marks/short </a:t>
                      </a:r>
                      <a:endParaRPr lang="en-GB" sz="11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r h="447419">
                <a:tc>
                  <a:txBody>
                    <a:bodyPr/>
                    <a:lstStyle/>
                    <a:p>
                      <a:r>
                        <a:rPr lang="en-GB" sz="1400" dirty="0" smtClean="0">
                          <a:latin typeface="Comic Sans MS" panose="030F0702030302020204" pitchFamily="66" charset="0"/>
                        </a:rPr>
                        <a:t>11.</a:t>
                      </a:r>
                      <a:r>
                        <a:rPr lang="en-GB" sz="1400" baseline="0" dirty="0" smtClean="0">
                          <a:latin typeface="Comic Sans MS" panose="030F0702030302020204" pitchFamily="66" charset="0"/>
                        </a:rPr>
                        <a:t> </a:t>
                      </a:r>
                      <a:r>
                        <a:rPr lang="en-GB" sz="1800" b="1" u="sng" baseline="0" dirty="0" smtClean="0">
                          <a:solidFill>
                            <a:srgbClr val="00B050"/>
                          </a:solidFill>
                          <a:latin typeface="Comic Sans MS" panose="030F0702030302020204" pitchFamily="66" charset="0"/>
                        </a:rPr>
                        <a:t>T</a:t>
                      </a:r>
                      <a:r>
                        <a:rPr lang="en-GB" sz="1400" baseline="0" dirty="0" smtClean="0">
                          <a:latin typeface="Comic Sans MS" panose="030F0702030302020204" pitchFamily="66" charset="0"/>
                        </a:rPr>
                        <a:t>riplet</a:t>
                      </a:r>
                      <a:endParaRPr lang="en-GB" sz="1400" dirty="0">
                        <a:latin typeface="Comic Sans MS" panose="030F0702030302020204" pitchFamily="66" charset="0"/>
                      </a:endParaRPr>
                    </a:p>
                  </a:txBody>
                  <a:tcPr anchor="ctr">
                    <a:lnR w="12700" cap="flat" cmpd="sng" algn="ctr">
                      <a:solidFill>
                        <a:schemeClr val="tx1"/>
                      </a:solidFill>
                      <a:prstDash val="solid"/>
                      <a:round/>
                      <a:headEnd type="none" w="med" len="med"/>
                      <a:tailEnd type="none" w="med" len="med"/>
                    </a:lnR>
                  </a:tcPr>
                </a:tc>
              </a:tr>
            </a:tbl>
          </a:graphicData>
        </a:graphic>
      </p:graphicFrame>
      <p:graphicFrame>
        <p:nvGraphicFramePr>
          <p:cNvPr id="5" name="Table 4"/>
          <p:cNvGraphicFramePr>
            <a:graphicFrameLocks noGrp="1"/>
          </p:cNvGraphicFramePr>
          <p:nvPr>
            <p:extLst/>
          </p:nvPr>
        </p:nvGraphicFramePr>
        <p:xfrm>
          <a:off x="3779912" y="1187562"/>
          <a:ext cx="548590" cy="5699760"/>
        </p:xfrm>
        <a:graphic>
          <a:graphicData uri="http://schemas.openxmlformats.org/drawingml/2006/table">
            <a:tbl>
              <a:tblPr firstRow="1" bandRow="1">
                <a:tableStyleId>{5C22544A-7EE6-4342-B048-85BDC9FD1C3A}</a:tableStyleId>
              </a:tblPr>
              <a:tblGrid>
                <a:gridCol w="548590"/>
              </a:tblGrid>
              <a:tr h="370840">
                <a:tc>
                  <a:txBody>
                    <a:bodyPr/>
                    <a:lstStyle/>
                    <a:p>
                      <a:r>
                        <a:rPr lang="en-GB" sz="2800" b="1" dirty="0" smtClean="0">
                          <a:solidFill>
                            <a:srgbClr val="00B050"/>
                          </a:solidFill>
                          <a:latin typeface="Comic Sans MS" panose="030F0702030302020204" pitchFamily="66" charset="0"/>
                        </a:rPr>
                        <a:t>H</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A</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D</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A</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F</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O</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R</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R</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E</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S</a:t>
                      </a:r>
                      <a:endParaRPr lang="en-GB" sz="2800" b="1" dirty="0">
                        <a:solidFill>
                          <a:srgbClr val="00B050"/>
                        </a:solidFill>
                        <a:latin typeface="Comic Sans MS" panose="030F0702030302020204" pitchFamily="66" charset="0"/>
                      </a:endParaRPr>
                    </a:p>
                  </a:txBody>
                  <a:tcPr>
                    <a:solidFill>
                      <a:schemeClr val="bg1"/>
                    </a:solidFill>
                  </a:tcPr>
                </a:tc>
              </a:tr>
              <a:tr h="370840">
                <a:tc>
                  <a:txBody>
                    <a:bodyPr/>
                    <a:lstStyle/>
                    <a:p>
                      <a:r>
                        <a:rPr lang="en-GB" sz="2800" b="1" dirty="0" smtClean="0">
                          <a:solidFill>
                            <a:srgbClr val="00B050"/>
                          </a:solidFill>
                          <a:latin typeface="Comic Sans MS" panose="030F0702030302020204" pitchFamily="66" charset="0"/>
                        </a:rPr>
                        <a:t>T</a:t>
                      </a:r>
                      <a:endParaRPr lang="en-GB" sz="2800" b="1" dirty="0">
                        <a:solidFill>
                          <a:srgbClr val="00B050"/>
                        </a:solidFill>
                        <a:latin typeface="Comic Sans MS" panose="030F0702030302020204" pitchFamily="66" charset="0"/>
                      </a:endParaRPr>
                    </a:p>
                  </a:txBody>
                  <a:tcPr>
                    <a:solidFill>
                      <a:schemeClr val="bg1"/>
                    </a:solidFill>
                  </a:tcP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1109" y="1556792"/>
            <a:ext cx="4171371" cy="4797152"/>
          </a:xfrm>
          <a:prstGeom prst="rect">
            <a:avLst/>
          </a:prstGeom>
        </p:spPr>
      </p:pic>
    </p:spTree>
    <p:extLst>
      <p:ext uri="{BB962C8B-B14F-4D97-AF65-F5344CB8AC3E}">
        <p14:creationId xmlns:p14="http://schemas.microsoft.com/office/powerpoint/2010/main" val="89994445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72385309"/>
              </p:ext>
            </p:extLst>
          </p:nvPr>
        </p:nvGraphicFramePr>
        <p:xfrm>
          <a:off x="102723" y="-92143"/>
          <a:ext cx="8945743" cy="6940850"/>
        </p:xfrm>
        <a:graphic>
          <a:graphicData uri="http://schemas.openxmlformats.org/drawingml/2006/table">
            <a:tbl>
              <a:tblPr firstRow="1" bandRow="1">
                <a:tableStyleId>{5C22544A-7EE6-4342-B048-85BDC9FD1C3A}</a:tableStyleId>
              </a:tblPr>
              <a:tblGrid>
                <a:gridCol w="465123"/>
                <a:gridCol w="646805"/>
                <a:gridCol w="3166280"/>
                <a:gridCol w="327547"/>
                <a:gridCol w="709683"/>
                <a:gridCol w="3630305"/>
              </a:tblGrid>
              <a:tr h="362848">
                <a:tc gridSpan="3">
                  <a:txBody>
                    <a:bodyPr/>
                    <a:lstStyle/>
                    <a:p>
                      <a:pPr algn="ctr"/>
                      <a:r>
                        <a:rPr lang="en-GB" sz="1600" dirty="0" smtClean="0"/>
                        <a:t>AO5 – content &amp; organisation</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GB" dirty="0" smtClean="0"/>
                        <a:t>AO6  -Accuracy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402890">
                <a:tc>
                  <a:txBody>
                    <a:bodyPr/>
                    <a:lstStyle/>
                    <a:p>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Mark </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descriptor</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Mark </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1" dirty="0" smtClean="0"/>
                        <a:t>descriptor</a:t>
                      </a:r>
                      <a:endParaRPr lang="en-GB"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9644">
                <a:tc>
                  <a:txBody>
                    <a:bodyPr/>
                    <a:lstStyle/>
                    <a:p>
                      <a:r>
                        <a:rPr lang="en-GB" sz="1500" dirty="0" smtClean="0"/>
                        <a:t>1</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Basic</a:t>
                      </a:r>
                    </a:p>
                    <a:p>
                      <a:pPr marL="285750" indent="-285750">
                        <a:buFont typeface="Arial" panose="020B0604020202020204" pitchFamily="34" charset="0"/>
                        <a:buChar char="•"/>
                      </a:pPr>
                      <a:r>
                        <a:rPr lang="en-GB" sz="1500" dirty="0" smtClean="0"/>
                        <a:t>Not a clear understanding</a:t>
                      </a:r>
                      <a:r>
                        <a:rPr lang="en-GB" sz="1500" baseline="0" dirty="0" smtClean="0"/>
                        <a:t> of audience or purpose</a:t>
                      </a:r>
                    </a:p>
                    <a:p>
                      <a:pPr marL="285750" indent="-285750">
                        <a:buFont typeface="Arial" panose="020B0604020202020204" pitchFamily="34" charset="0"/>
                        <a:buChar char="•"/>
                      </a:pPr>
                      <a:r>
                        <a:rPr lang="en-GB" sz="1500" baseline="0" dirty="0" smtClean="0"/>
                        <a:t>Limited use of structural features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1-3</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Basic vocabulary, frequent spelling errors</a:t>
                      </a:r>
                    </a:p>
                    <a:p>
                      <a:pPr marL="285750" indent="-285750">
                        <a:buFont typeface="Arial" panose="020B0604020202020204" pitchFamily="34" charset="0"/>
                        <a:buChar char="•"/>
                      </a:pPr>
                      <a:r>
                        <a:rPr lang="en-GB" sz="1500" dirty="0" smtClean="0"/>
                        <a:t>Punctuation used with basic control (full stops &amp;</a:t>
                      </a:r>
                      <a:r>
                        <a:rPr lang="en-GB" sz="1500" baseline="0" dirty="0" smtClean="0"/>
                        <a:t> capital letters). Sentence structure likely to be repetitive.</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880">
                <a:tc>
                  <a:txBody>
                    <a:bodyPr/>
                    <a:lstStyle/>
                    <a:p>
                      <a:r>
                        <a:rPr lang="en-GB" sz="1500" dirty="0" smtClean="0"/>
                        <a:t>2</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5-9</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Straightforward </a:t>
                      </a:r>
                    </a:p>
                    <a:p>
                      <a:pPr marL="285750" indent="-285750">
                        <a:buFont typeface="Arial" panose="020B0604020202020204" pitchFamily="34" charset="0"/>
                        <a:buChar char="•"/>
                      </a:pPr>
                      <a:r>
                        <a:rPr lang="en-GB" sz="1500" dirty="0" smtClean="0"/>
                        <a:t>Awareness of purpose and audience.</a:t>
                      </a:r>
                    </a:p>
                    <a:p>
                      <a:pPr marL="285750" indent="-285750">
                        <a:buFont typeface="Arial" panose="020B0604020202020204" pitchFamily="34" charset="0"/>
                        <a:buChar char="•"/>
                      </a:pPr>
                      <a:r>
                        <a:rPr lang="en-GB" sz="1500" dirty="0" smtClean="0"/>
                        <a:t>Paragraphs used clearly, range of other structural</a:t>
                      </a:r>
                      <a:r>
                        <a:rPr lang="en-GB" sz="1500" baseline="0" dirty="0" smtClean="0"/>
                        <a:t> devices used.</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2</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4-6</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Range of correctly spelt vocabulary</a:t>
                      </a:r>
                    </a:p>
                    <a:p>
                      <a:pPr marL="285750" indent="-285750">
                        <a:buFont typeface="Arial" panose="020B0604020202020204" pitchFamily="34" charset="0"/>
                        <a:buChar char="•"/>
                      </a:pPr>
                      <a:r>
                        <a:rPr lang="en-GB" sz="1500" dirty="0" smtClean="0"/>
                        <a:t>Punctuation used with control creating a range of sentence structures</a:t>
                      </a:r>
                      <a:r>
                        <a:rPr lang="en-GB" sz="1500" baseline="0" dirty="0" smtClean="0"/>
                        <a:t> (simple, complex, compound, embedded, minor, one word)</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6393">
                <a:tc>
                  <a:txBody>
                    <a:bodyPr/>
                    <a:lstStyle/>
                    <a:p>
                      <a:r>
                        <a:rPr lang="en-GB" sz="1500" dirty="0" smtClean="0"/>
                        <a:t>3</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10-14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Selection of language and techniques to suit audience and purpose.</a:t>
                      </a:r>
                    </a:p>
                    <a:p>
                      <a:pPr marL="285750" indent="-285750">
                        <a:buFont typeface="Arial" panose="020B0604020202020204" pitchFamily="34" charset="0"/>
                        <a:buChar char="•"/>
                      </a:pPr>
                      <a:r>
                        <a:rPr lang="en-GB" sz="1500" dirty="0" smtClean="0"/>
                        <a:t>Ideas are developed and linked.</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3</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7-9</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Varied vocabulary and words with irregular</a:t>
                      </a:r>
                      <a:r>
                        <a:rPr lang="en-GB" sz="1500" baseline="0" dirty="0" smtClean="0"/>
                        <a:t> patterns are spelt correctly. </a:t>
                      </a:r>
                    </a:p>
                    <a:p>
                      <a:pPr marL="285750" indent="-285750">
                        <a:buFont typeface="Arial" panose="020B0604020202020204" pitchFamily="34" charset="0"/>
                        <a:buChar char="•"/>
                      </a:pPr>
                      <a:r>
                        <a:rPr lang="en-GB" sz="1500" baseline="0" dirty="0" smtClean="0"/>
                        <a:t>Accurate and varied punctuation</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3582">
                <a:tc>
                  <a:txBody>
                    <a:bodyPr/>
                    <a:lstStyle/>
                    <a:p>
                      <a:r>
                        <a:rPr lang="en-GB" sz="1500" dirty="0" smtClean="0"/>
                        <a:t>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15-19</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GB" sz="1500" dirty="0" smtClean="0"/>
                        <a:t>Language and devices are chosen for a particular effect.</a:t>
                      </a:r>
                    </a:p>
                    <a:p>
                      <a:pPr marL="342900" indent="-342900">
                        <a:buFont typeface="Arial" panose="020B0604020202020204" pitchFamily="34" charset="0"/>
                        <a:buChar char="•"/>
                      </a:pPr>
                      <a:r>
                        <a:rPr lang="en-GB" sz="1500" dirty="0" smtClean="0"/>
                        <a:t>Information is managed and structural features are used deliberately</a:t>
                      </a:r>
                      <a:r>
                        <a:rPr lang="en-GB" sz="1500" baseline="0" dirty="0" smtClean="0"/>
                        <a:t> and cohesively throughout the text</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10-12</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Wide &amp; selective vocabulary</a:t>
                      </a:r>
                      <a:r>
                        <a:rPr lang="en-GB" sz="1500" baseline="0" dirty="0" smtClean="0"/>
                        <a:t> with only occasional spelling errors.</a:t>
                      </a:r>
                    </a:p>
                    <a:p>
                      <a:pPr marL="285750" indent="-285750">
                        <a:buFont typeface="Arial" panose="020B0604020202020204" pitchFamily="34" charset="0"/>
                        <a:buChar char="•"/>
                      </a:pPr>
                      <a:r>
                        <a:rPr lang="en-GB" sz="1500" baseline="0" dirty="0" smtClean="0"/>
                        <a:t>Range of punctuation to create a deliberate effect.</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8991">
                <a:tc>
                  <a:txBody>
                    <a:bodyPr/>
                    <a:lstStyle/>
                    <a:p>
                      <a:r>
                        <a:rPr lang="en-GB" sz="1500" dirty="0" smtClean="0"/>
                        <a:t>5</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20-24</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Subtle and sophisticated use of language and techniques</a:t>
                      </a:r>
                    </a:p>
                    <a:p>
                      <a:pPr marL="285750" indent="-285750">
                        <a:buFont typeface="Arial" panose="020B0604020202020204" pitchFamily="34" charset="0"/>
                        <a:buChar char="•"/>
                      </a:pPr>
                      <a:r>
                        <a:rPr lang="en-GB" sz="1500" dirty="0" smtClean="0"/>
                        <a:t>Manipulates complex ideas using a range of structural features.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5</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13-16</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500" dirty="0" smtClean="0"/>
                        <a:t>Extensive vocabulary used strategically, spelling</a:t>
                      </a:r>
                      <a:r>
                        <a:rPr lang="en-GB" sz="1500" baseline="0" dirty="0" smtClean="0"/>
                        <a:t> errors are rare.</a:t>
                      </a:r>
                    </a:p>
                    <a:p>
                      <a:pPr marL="285750" indent="-285750">
                        <a:buFont typeface="Arial" panose="020B0604020202020204" pitchFamily="34" charset="0"/>
                        <a:buChar char="•"/>
                      </a:pPr>
                      <a:r>
                        <a:rPr lang="en-GB" sz="1500" baseline="0" dirty="0" smtClean="0"/>
                        <a:t>Punctuation is accurate and precise. Sentences used to create deliberate effects.</a:t>
                      </a:r>
                      <a:endParaRPr lang="en-GB"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1333703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1325563"/>
          </a:xfrm>
        </p:spPr>
        <p:txBody>
          <a:bodyPr/>
          <a:lstStyle/>
          <a:p>
            <a:r>
              <a:rPr lang="en-GB" dirty="0" smtClean="0">
                <a:latin typeface="+mn-lt"/>
              </a:rPr>
              <a:t>In summary</a:t>
            </a:r>
            <a:endParaRPr lang="en-GB" dirty="0">
              <a:latin typeface="+mn-lt"/>
            </a:endParaRPr>
          </a:p>
        </p:txBody>
      </p:sp>
      <p:sp>
        <p:nvSpPr>
          <p:cNvPr id="4" name="Content Placeholder 3"/>
          <p:cNvSpPr>
            <a:spLocks noGrp="1"/>
          </p:cNvSpPr>
          <p:nvPr>
            <p:ph idx="1"/>
          </p:nvPr>
        </p:nvSpPr>
        <p:spPr>
          <a:xfrm>
            <a:off x="467833" y="1325562"/>
            <a:ext cx="8272130" cy="5149665"/>
          </a:xfrm>
          <a:solidFill>
            <a:schemeClr val="bg2"/>
          </a:solidFill>
        </p:spPr>
        <p:txBody>
          <a:bodyPr>
            <a:normAutofit fontScale="77500" lnSpcReduction="20000"/>
          </a:bodyPr>
          <a:lstStyle/>
          <a:p>
            <a:r>
              <a:rPr lang="en-GB" dirty="0" smtClean="0"/>
              <a:t>Read</a:t>
            </a:r>
          </a:p>
          <a:p>
            <a:r>
              <a:rPr lang="en-GB" dirty="0" smtClean="0"/>
              <a:t>Learn language &amp; structural features</a:t>
            </a:r>
          </a:p>
          <a:p>
            <a:r>
              <a:rPr lang="en-GB" dirty="0" smtClean="0"/>
              <a:t>Practise annotating</a:t>
            </a:r>
          </a:p>
          <a:p>
            <a:r>
              <a:rPr lang="en-GB" dirty="0" smtClean="0"/>
              <a:t>Learn analytical &amp; evaluative phrases</a:t>
            </a:r>
          </a:p>
          <a:p>
            <a:r>
              <a:rPr lang="en-GB" dirty="0" smtClean="0"/>
              <a:t>Edexcel intervention books for reading and writing</a:t>
            </a:r>
          </a:p>
          <a:p>
            <a:r>
              <a:rPr lang="en-GB" dirty="0" err="1" smtClean="0"/>
              <a:t>SPaG</a:t>
            </a:r>
            <a:r>
              <a:rPr lang="en-GB" dirty="0" smtClean="0"/>
              <a:t> workbook</a:t>
            </a:r>
          </a:p>
          <a:p>
            <a:r>
              <a:rPr lang="en-GB" dirty="0" smtClean="0"/>
              <a:t>Learn descriptive techniques &amp; top 10 tips for creative writing</a:t>
            </a:r>
          </a:p>
          <a:p>
            <a:r>
              <a:rPr lang="en-GB" dirty="0" smtClean="0"/>
              <a:t>Learn Sensible Farmers Own Quorn and Can’t Imagine a world Without it.</a:t>
            </a:r>
          </a:p>
          <a:p>
            <a:r>
              <a:rPr lang="en-GB" dirty="0" smtClean="0"/>
              <a:t>Lead HADAFORRREST</a:t>
            </a:r>
          </a:p>
          <a:p>
            <a:r>
              <a:rPr lang="en-GB" dirty="0" smtClean="0"/>
              <a:t>Learn features of the writing triplets</a:t>
            </a:r>
          </a:p>
          <a:p>
            <a:r>
              <a:rPr lang="en-GB" dirty="0" smtClean="0"/>
              <a:t>Learn the features of different formats of writing</a:t>
            </a:r>
            <a:endParaRPr lang="en-GB" dirty="0"/>
          </a:p>
        </p:txBody>
      </p:sp>
    </p:spTree>
    <p:extLst>
      <p:ext uri="{BB962C8B-B14F-4D97-AF65-F5344CB8AC3E}">
        <p14:creationId xmlns:p14="http://schemas.microsoft.com/office/powerpoint/2010/main" val="36660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37" y="1512888"/>
            <a:ext cx="7886700" cy="625474"/>
          </a:xfrm>
        </p:spPr>
        <p:txBody>
          <a:bodyPr>
            <a:normAutofit fontScale="90000"/>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p:sp>
        <p:nvSpPr>
          <p:cNvPr id="3" name="Content Placeholder 2"/>
          <p:cNvSpPr>
            <a:spLocks noGrp="1"/>
          </p:cNvSpPr>
          <p:nvPr>
            <p:ph idx="1"/>
          </p:nvPr>
        </p:nvSpPr>
        <p:spPr>
          <a:xfrm>
            <a:off x="628650" y="2107891"/>
            <a:ext cx="7886700" cy="4351338"/>
          </a:xfrm>
        </p:spPr>
        <p:txBody>
          <a:bodyPr/>
          <a:lstStyle/>
          <a:p>
            <a:pPr marL="0" indent="0">
              <a:buNone/>
            </a:pPr>
            <a:r>
              <a:rPr lang="en-GB" u="sng" dirty="0" smtClean="0"/>
              <a:t>ACT 2, scene 2</a:t>
            </a:r>
          </a:p>
          <a:p>
            <a:pPr marL="0" indent="0">
              <a:buNone/>
            </a:pPr>
            <a:endParaRPr lang="en-GB" dirty="0"/>
          </a:p>
          <a:p>
            <a:pPr marL="0" indent="0">
              <a:buNone/>
            </a:pPr>
            <a:r>
              <a:rPr lang="en-GB" dirty="0" smtClean="0"/>
              <a:t>Macbeth: </a:t>
            </a:r>
          </a:p>
          <a:p>
            <a:pPr marL="0" indent="0">
              <a:buNone/>
            </a:pPr>
            <a:r>
              <a:rPr lang="en-GB" dirty="0" smtClean="0"/>
              <a:t>But why could I not pronounce ‘amen’?</a:t>
            </a:r>
          </a:p>
          <a:p>
            <a:pPr marL="0" indent="0">
              <a:buNone/>
            </a:pPr>
            <a:r>
              <a:rPr lang="en-GB" dirty="0" smtClean="0"/>
              <a:t>I had most need of blessing and ‘amen’ stuck in my throat…..</a:t>
            </a:r>
          </a:p>
        </p:txBody>
      </p:sp>
      <p:sp>
        <p:nvSpPr>
          <p:cNvPr id="4" name="TextBox 3"/>
          <p:cNvSpPr txBox="1"/>
          <p:nvPr/>
        </p:nvSpPr>
        <p:spPr>
          <a:xfrm>
            <a:off x="628650" y="304800"/>
            <a:ext cx="7886700" cy="646331"/>
          </a:xfrm>
          <a:prstGeom prst="rect">
            <a:avLst/>
          </a:prstGeom>
          <a:noFill/>
        </p:spPr>
        <p:txBody>
          <a:bodyPr wrap="square" rtlCol="0">
            <a:spAutoFit/>
          </a:bodyPr>
          <a:lstStyle/>
          <a:p>
            <a:r>
              <a:rPr lang="en-GB" dirty="0"/>
              <a:t>How does Shakespeare use language to show </a:t>
            </a:r>
            <a:r>
              <a:rPr lang="en-GB" dirty="0" smtClean="0"/>
              <a:t>Macbeth’s state of mind? </a:t>
            </a:r>
            <a:r>
              <a:rPr lang="en-GB" dirty="0"/>
              <a:t>(20)</a:t>
            </a:r>
          </a:p>
        </p:txBody>
      </p:sp>
    </p:spTree>
    <p:extLst>
      <p:ext uri="{BB962C8B-B14F-4D97-AF65-F5344CB8AC3E}">
        <p14:creationId xmlns:p14="http://schemas.microsoft.com/office/powerpoint/2010/main" val="6579596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They need…</a:t>
            </a:r>
            <a:endParaRPr lang="en-GB" dirty="0"/>
          </a:p>
        </p:txBody>
      </p:sp>
      <p:sp>
        <p:nvSpPr>
          <p:cNvPr id="3" name="Content Placeholder 2"/>
          <p:cNvSpPr>
            <a:spLocks noGrp="1"/>
          </p:cNvSpPr>
          <p:nvPr>
            <p:ph idx="1"/>
          </p:nvPr>
        </p:nvSpPr>
        <p:spPr>
          <a:solidFill>
            <a:schemeClr val="bg2"/>
          </a:solidFill>
        </p:spPr>
        <p:txBody>
          <a:bodyPr/>
          <a:lstStyle/>
          <a:p>
            <a:r>
              <a:rPr lang="en-GB" dirty="0" smtClean="0"/>
              <a:t>To collect their folders</a:t>
            </a:r>
          </a:p>
          <a:p>
            <a:r>
              <a:rPr lang="en-GB" dirty="0" smtClean="0"/>
              <a:t>Ensure that they have their copies of the 3 texts and their anthologies</a:t>
            </a:r>
          </a:p>
          <a:p>
            <a:r>
              <a:rPr lang="en-GB" dirty="0" smtClean="0"/>
              <a:t>Ensure they have their revision guides</a:t>
            </a:r>
          </a:p>
          <a:p>
            <a:r>
              <a:rPr lang="en-GB" dirty="0" err="1" smtClean="0"/>
              <a:t>SPaG</a:t>
            </a:r>
            <a:r>
              <a:rPr lang="en-GB" dirty="0" smtClean="0"/>
              <a:t> guide/workbook (CGP)</a:t>
            </a:r>
            <a:endParaRPr lang="en-GB" dirty="0"/>
          </a:p>
        </p:txBody>
      </p:sp>
    </p:spTree>
    <p:extLst>
      <p:ext uri="{BB962C8B-B14F-4D97-AF65-F5344CB8AC3E}">
        <p14:creationId xmlns:p14="http://schemas.microsoft.com/office/powerpoint/2010/main" val="417695601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Revision packs</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dirty="0" smtClean="0"/>
              <a:t>Raising achievement PowerPoint</a:t>
            </a:r>
          </a:p>
          <a:p>
            <a:r>
              <a:rPr lang="en-GB" dirty="0" smtClean="0"/>
              <a:t>Edexcel Reading intervention workbook</a:t>
            </a:r>
          </a:p>
          <a:p>
            <a:r>
              <a:rPr lang="en-GB" dirty="0" smtClean="0"/>
              <a:t>Edexcel Writing intervention workbook</a:t>
            </a:r>
          </a:p>
          <a:p>
            <a:r>
              <a:rPr lang="en-GB" dirty="0" smtClean="0"/>
              <a:t>Sample papers for Literature 1&amp;2 (complete towards end of holiday after revision)</a:t>
            </a:r>
          </a:p>
          <a:p>
            <a:r>
              <a:rPr lang="en-GB" dirty="0" smtClean="0"/>
              <a:t>Poetry revision notes</a:t>
            </a:r>
          </a:p>
          <a:p>
            <a:r>
              <a:rPr lang="en-GB" dirty="0" smtClean="0"/>
              <a:t>Comprehension questions for each of the 3 set texts</a:t>
            </a:r>
          </a:p>
          <a:p>
            <a:endParaRPr lang="en-GB" dirty="0"/>
          </a:p>
        </p:txBody>
      </p:sp>
    </p:spTree>
    <p:extLst>
      <p:ext uri="{BB962C8B-B14F-4D97-AF65-F5344CB8AC3E}">
        <p14:creationId xmlns:p14="http://schemas.microsoft.com/office/powerpoint/2010/main" val="24458012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hlinkClick r:id="rId2"/>
              </a:rPr>
              <a:t>Vdavis@educ.somerset.gov.uk</a:t>
            </a:r>
            <a:endParaRPr lang="en-GB" dirty="0" smtClean="0"/>
          </a:p>
          <a:p>
            <a:r>
              <a:rPr lang="en-GB" dirty="0" smtClean="0">
                <a:hlinkClick r:id="rId3"/>
              </a:rPr>
              <a:t>Mcraig@educ.somerset.gov.uk</a:t>
            </a:r>
            <a:r>
              <a:rPr lang="en-GB" dirty="0" smtClean="0"/>
              <a:t> </a:t>
            </a:r>
            <a:endParaRPr lang="en-GB" dirty="0"/>
          </a:p>
        </p:txBody>
      </p:sp>
    </p:spTree>
    <p:extLst>
      <p:ext uri="{BB962C8B-B14F-4D97-AF65-F5344CB8AC3E}">
        <p14:creationId xmlns:p14="http://schemas.microsoft.com/office/powerpoint/2010/main" val="410832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337" y="1512888"/>
            <a:ext cx="7886700" cy="625474"/>
          </a:xfrm>
        </p:spPr>
        <p:txBody>
          <a:bodyPr>
            <a:normAutofit fontScale="90000"/>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p:sp>
        <p:nvSpPr>
          <p:cNvPr id="3" name="Content Placeholder 2"/>
          <p:cNvSpPr>
            <a:spLocks noGrp="1"/>
          </p:cNvSpPr>
          <p:nvPr>
            <p:ph idx="1"/>
          </p:nvPr>
        </p:nvSpPr>
        <p:spPr>
          <a:xfrm>
            <a:off x="628650" y="2107891"/>
            <a:ext cx="7886700" cy="4351338"/>
          </a:xfrm>
        </p:spPr>
        <p:txBody>
          <a:bodyPr/>
          <a:lstStyle/>
          <a:p>
            <a:pPr marL="0" indent="0">
              <a:buNone/>
            </a:pPr>
            <a:r>
              <a:rPr lang="en-GB" u="sng" dirty="0" smtClean="0"/>
              <a:t>ACT 2, scene 2</a:t>
            </a:r>
          </a:p>
          <a:p>
            <a:pPr marL="0" indent="0">
              <a:buNone/>
            </a:pPr>
            <a:endParaRPr lang="en-GB" dirty="0"/>
          </a:p>
          <a:p>
            <a:pPr marL="0" indent="0">
              <a:buNone/>
            </a:pPr>
            <a:r>
              <a:rPr lang="en-GB" dirty="0" smtClean="0"/>
              <a:t>Macbeth: </a:t>
            </a:r>
          </a:p>
          <a:p>
            <a:pPr marL="0" indent="0">
              <a:buNone/>
            </a:pPr>
            <a:r>
              <a:rPr lang="en-GB" dirty="0" smtClean="0"/>
              <a:t>But why could I not pronounce ‘amen’?</a:t>
            </a:r>
          </a:p>
          <a:p>
            <a:pPr marL="0" indent="0">
              <a:buNone/>
            </a:pPr>
            <a:r>
              <a:rPr lang="en-GB" dirty="0" smtClean="0"/>
              <a:t>I had most need of blessing and ‘amen’ stuck in my throat…..</a:t>
            </a:r>
          </a:p>
        </p:txBody>
      </p:sp>
      <p:sp>
        <p:nvSpPr>
          <p:cNvPr id="4" name="TextBox 3"/>
          <p:cNvSpPr txBox="1"/>
          <p:nvPr/>
        </p:nvSpPr>
        <p:spPr>
          <a:xfrm>
            <a:off x="628650" y="304800"/>
            <a:ext cx="7886700" cy="646331"/>
          </a:xfrm>
          <a:prstGeom prst="rect">
            <a:avLst/>
          </a:prstGeom>
          <a:noFill/>
        </p:spPr>
        <p:txBody>
          <a:bodyPr wrap="square" rtlCol="0">
            <a:spAutoFit/>
          </a:bodyPr>
          <a:lstStyle/>
          <a:p>
            <a:r>
              <a:rPr lang="en-GB" dirty="0"/>
              <a:t>How does Shakespeare use language to show </a:t>
            </a:r>
            <a:r>
              <a:rPr lang="en-GB" dirty="0" smtClean="0"/>
              <a:t>Macbeth’s state of mind? </a:t>
            </a:r>
            <a:r>
              <a:rPr lang="en-GB" dirty="0"/>
              <a:t>(20)</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5663767" y="3818187"/>
              <a:ext cx="1119960" cy="84960"/>
            </p14:xfrm>
          </p:contentPart>
        </mc:Choice>
        <mc:Fallback xmlns="">
          <p:pic>
            <p:nvPicPr>
              <p:cNvPr id="9" name="Ink 8"/>
              <p:cNvPicPr/>
              <p:nvPr/>
            </p:nvPicPr>
            <p:blipFill>
              <a:blip r:embed="rId3"/>
              <a:stretch>
                <a:fillRect/>
              </a:stretch>
            </p:blipFill>
            <p:spPr>
              <a:xfrm>
                <a:off x="5621647" y="3734307"/>
                <a:ext cx="12038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848647" y="4394547"/>
              <a:ext cx="1242360" cy="360"/>
            </p14:xfrm>
          </p:contentPart>
        </mc:Choice>
        <mc:Fallback xmlns="">
          <p:pic>
            <p:nvPicPr>
              <p:cNvPr id="10" name="Ink 9"/>
              <p:cNvPicPr/>
              <p:nvPr/>
            </p:nvPicPr>
            <p:blipFill>
              <a:blip r:embed="rId5"/>
              <a:stretch>
                <a:fillRect/>
              </a:stretch>
            </p:blipFill>
            <p:spPr>
              <a:xfrm>
                <a:off x="3806527" y="4310667"/>
                <a:ext cx="1326600" cy="168120"/>
              </a:xfrm>
              <a:prstGeom prst="rect">
                <a:avLst/>
              </a:prstGeom>
            </p:spPr>
          </p:pic>
        </mc:Fallback>
      </mc:AlternateContent>
      <p:sp>
        <p:nvSpPr>
          <p:cNvPr id="11" name="TextBox 10"/>
          <p:cNvSpPr txBox="1"/>
          <p:nvPr/>
        </p:nvSpPr>
        <p:spPr>
          <a:xfrm>
            <a:off x="5257800" y="5105400"/>
            <a:ext cx="2590800" cy="923330"/>
          </a:xfrm>
          <a:prstGeom prst="rect">
            <a:avLst/>
          </a:prstGeom>
          <a:noFill/>
        </p:spPr>
        <p:txBody>
          <a:bodyPr wrap="square" rtlCol="0">
            <a:spAutoFit/>
          </a:bodyPr>
          <a:lstStyle/>
          <a:p>
            <a:r>
              <a:rPr lang="en-GB" dirty="0" smtClean="0"/>
              <a:t>Religious language – torn between God and the devil</a:t>
            </a:r>
            <a:endParaRPr lang="en-GB" dirty="0"/>
          </a:p>
        </p:txBody>
      </p:sp>
      <mc:AlternateContent xmlns:mc="http://schemas.openxmlformats.org/markup-compatibility/2006" xmlns:p14="http://schemas.microsoft.com/office/powerpoint/2010/main">
        <mc:Choice Requires="p14">
          <p:contentPart p14:bwMode="auto" r:id="rId6">
            <p14:nvContentPartPr>
              <p14:cNvPr id="16" name="Ink 15"/>
              <p14:cNvContentPartPr/>
              <p14:nvPr/>
            </p14:nvContentPartPr>
            <p14:xfrm>
              <a:off x="1304887" y="3602907"/>
              <a:ext cx="908640" cy="555120"/>
            </p14:xfrm>
          </p:contentPart>
        </mc:Choice>
        <mc:Fallback xmlns="">
          <p:pic>
            <p:nvPicPr>
              <p:cNvPr id="16" name="Ink 15"/>
              <p:cNvPicPr/>
              <p:nvPr/>
            </p:nvPicPr>
            <p:blipFill>
              <a:blip r:embed="rId7"/>
              <a:stretch>
                <a:fillRect/>
              </a:stretch>
            </p:blipFill>
            <p:spPr>
              <a:xfrm>
                <a:off x="1293007" y="3591027"/>
                <a:ext cx="932400" cy="578880"/>
              </a:xfrm>
              <a:prstGeom prst="rect">
                <a:avLst/>
              </a:prstGeom>
            </p:spPr>
          </p:pic>
        </mc:Fallback>
      </mc:AlternateContent>
      <p:sp>
        <p:nvSpPr>
          <p:cNvPr id="18" name="TextBox 17"/>
          <p:cNvSpPr txBox="1"/>
          <p:nvPr/>
        </p:nvSpPr>
        <p:spPr>
          <a:xfrm>
            <a:off x="6096000" y="2138362"/>
            <a:ext cx="2667000" cy="1200329"/>
          </a:xfrm>
          <a:prstGeom prst="rect">
            <a:avLst/>
          </a:prstGeom>
          <a:noFill/>
        </p:spPr>
        <p:txBody>
          <a:bodyPr wrap="square" rtlCol="0">
            <a:spAutoFit/>
          </a:bodyPr>
          <a:lstStyle/>
          <a:p>
            <a:r>
              <a:rPr lang="en-GB" dirty="0" smtClean="0"/>
              <a:t>Structure: Question suggests he is confused, questioning himself, lost</a:t>
            </a:r>
            <a:endParaRPr lang="en-GB" dirty="0"/>
          </a:p>
        </p:txBody>
      </p:sp>
      <mc:AlternateContent xmlns:mc="http://schemas.openxmlformats.org/markup-compatibility/2006" xmlns:p14="http://schemas.microsoft.com/office/powerpoint/2010/main">
        <mc:Choice Requires="p14">
          <p:contentPart p14:bwMode="auto" r:id="rId8">
            <p14:nvContentPartPr>
              <p14:cNvPr id="20" name="Ink 19"/>
              <p14:cNvContentPartPr/>
              <p14:nvPr/>
            </p14:nvContentPartPr>
            <p14:xfrm>
              <a:off x="5704807" y="3630267"/>
              <a:ext cx="1384920" cy="942120"/>
            </p14:xfrm>
          </p:contentPart>
        </mc:Choice>
        <mc:Fallback xmlns="">
          <p:pic>
            <p:nvPicPr>
              <p:cNvPr id="20" name="Ink 19"/>
              <p:cNvPicPr/>
              <p:nvPr/>
            </p:nvPicPr>
            <p:blipFill>
              <a:blip r:embed="rId9"/>
              <a:stretch>
                <a:fillRect/>
              </a:stretch>
            </p:blipFill>
            <p:spPr>
              <a:xfrm>
                <a:off x="5692927" y="3618387"/>
                <a:ext cx="140868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Ink 22"/>
              <p14:cNvContentPartPr/>
              <p14:nvPr/>
            </p14:nvContentPartPr>
            <p14:xfrm>
              <a:off x="10440607" y="4271787"/>
              <a:ext cx="360" cy="360"/>
            </p14:xfrm>
          </p:contentPart>
        </mc:Choice>
        <mc:Fallback xmlns="">
          <p:pic>
            <p:nvPicPr>
              <p:cNvPr id="23" name="Ink 22"/>
              <p:cNvPicPr/>
              <p:nvPr/>
            </p:nvPicPr>
            <p:blipFill>
              <a:blip r:embed="rId11"/>
              <a:stretch>
                <a:fillRect/>
              </a:stretch>
            </p:blipFill>
            <p:spPr>
              <a:xfrm>
                <a:off x="10428727" y="4259907"/>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Ink 23"/>
              <p14:cNvContentPartPr/>
              <p14:nvPr/>
            </p14:nvContentPartPr>
            <p14:xfrm>
              <a:off x="10658767" y="4476627"/>
              <a:ext cx="360" cy="360"/>
            </p14:xfrm>
          </p:contentPart>
        </mc:Choice>
        <mc:Fallback xmlns="">
          <p:pic>
            <p:nvPicPr>
              <p:cNvPr id="24" name="Ink 23"/>
              <p:cNvPicPr/>
              <p:nvPr/>
            </p:nvPicPr>
            <p:blipFill>
              <a:blip r:embed="rId13"/>
              <a:stretch>
                <a:fillRect/>
              </a:stretch>
            </p:blipFill>
            <p:spPr>
              <a:xfrm>
                <a:off x="10646887" y="4464747"/>
                <a:ext cx="24120" cy="24120"/>
              </a:xfrm>
              <a:prstGeom prst="rect">
                <a:avLst/>
              </a:prstGeom>
            </p:spPr>
          </p:pic>
        </mc:Fallback>
      </mc:AlternateContent>
      <p:sp>
        <p:nvSpPr>
          <p:cNvPr id="25" name="TextBox 24"/>
          <p:cNvSpPr txBox="1"/>
          <p:nvPr/>
        </p:nvSpPr>
        <p:spPr>
          <a:xfrm>
            <a:off x="642298" y="5103674"/>
            <a:ext cx="3429000" cy="1754326"/>
          </a:xfrm>
          <a:prstGeom prst="rect">
            <a:avLst/>
          </a:prstGeom>
          <a:noFill/>
        </p:spPr>
        <p:txBody>
          <a:bodyPr wrap="square" rtlCol="0">
            <a:spAutoFit/>
          </a:bodyPr>
          <a:lstStyle/>
          <a:p>
            <a:r>
              <a:rPr lang="en-GB" dirty="0" smtClean="0"/>
              <a:t>Technique: Repetition of ‘amen’ juxtaposed with ‘stuck’ suggests he is a stuck record, fixating, unable to move forward – links to ‘Sleep no more, Glamis hath murdered sleep.’</a:t>
            </a:r>
            <a:endParaRPr lang="en-GB" dirty="0"/>
          </a:p>
        </p:txBody>
      </p:sp>
    </p:spTree>
    <p:extLst>
      <p:ext uri="{BB962C8B-B14F-4D97-AF65-F5344CB8AC3E}">
        <p14:creationId xmlns:p14="http://schemas.microsoft.com/office/powerpoint/2010/main" val="415017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lstStyle/>
          <a:p>
            <a:pPr marL="0" indent="0">
              <a:buNone/>
            </a:pPr>
            <a:r>
              <a:rPr lang="en-GB" dirty="0" smtClean="0"/>
              <a:t>Macbeth:</a:t>
            </a:r>
          </a:p>
          <a:p>
            <a:pPr marL="0" indent="0">
              <a:buNone/>
            </a:pPr>
            <a:r>
              <a:rPr lang="en-GB" dirty="0" smtClean="0"/>
              <a:t>‘Whence is that knocking?</a:t>
            </a:r>
          </a:p>
          <a:p>
            <a:pPr marL="0" indent="0">
              <a:buNone/>
            </a:pPr>
            <a:r>
              <a:rPr lang="en-GB" dirty="0" smtClean="0"/>
              <a:t>How is it with me when every noise appals me?’</a:t>
            </a:r>
            <a:endParaRPr lang="en-GB" dirty="0"/>
          </a:p>
        </p:txBody>
      </p:sp>
      <p:sp>
        <p:nvSpPr>
          <p:cNvPr id="4" name="Title 1"/>
          <p:cNvSpPr>
            <a:spLocks noGrp="1"/>
          </p:cNvSpPr>
          <p:nvPr>
            <p:ph type="title"/>
          </p:nvPr>
        </p:nvSpPr>
        <p:spPr/>
        <p:txBody>
          <a:bodyPr>
            <a:normAutofit/>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3234487" y="2265507"/>
              <a:ext cx="1515240" cy="138600"/>
            </p14:xfrm>
          </p:contentPart>
        </mc:Choice>
        <mc:Fallback xmlns="">
          <p:pic>
            <p:nvPicPr>
              <p:cNvPr id="5" name="Ink 4"/>
              <p:cNvPicPr/>
              <p:nvPr/>
            </p:nvPicPr>
            <p:blipFill>
              <a:blip r:embed="rId3"/>
              <a:stretch>
                <a:fillRect/>
              </a:stretch>
            </p:blipFill>
            <p:spPr>
              <a:xfrm>
                <a:off x="3186607" y="2169387"/>
                <a:ext cx="1611000" cy="330840"/>
              </a:xfrm>
              <a:prstGeom prst="rect">
                <a:avLst/>
              </a:prstGeom>
            </p:spPr>
          </p:pic>
        </mc:Fallback>
      </mc:AlternateContent>
      <p:sp>
        <p:nvSpPr>
          <p:cNvPr id="6" name="TextBox 5"/>
          <p:cNvSpPr txBox="1"/>
          <p:nvPr/>
        </p:nvSpPr>
        <p:spPr>
          <a:xfrm>
            <a:off x="4953000" y="3886200"/>
            <a:ext cx="3562350" cy="2031325"/>
          </a:xfrm>
          <a:prstGeom prst="rect">
            <a:avLst/>
          </a:prstGeom>
          <a:noFill/>
        </p:spPr>
        <p:txBody>
          <a:bodyPr wrap="square" rtlCol="0">
            <a:spAutoFit/>
          </a:bodyPr>
          <a:lstStyle/>
          <a:p>
            <a:r>
              <a:rPr lang="en-GB" dirty="0" smtClean="0"/>
              <a:t>Technique: Noises – Shakespeare adds an </a:t>
            </a:r>
            <a:r>
              <a:rPr lang="en-GB" dirty="0" err="1" smtClean="0"/>
              <a:t>eery</a:t>
            </a:r>
            <a:r>
              <a:rPr lang="en-GB" dirty="0" smtClean="0"/>
              <a:t> quality to the scene with the knock, like a heartbeat, externalising Macbeth’s inner turmoil. Is the devil knocking on his soul?</a:t>
            </a:r>
            <a:endParaRPr lang="en-GB" dirty="0"/>
          </a:p>
        </p:txBody>
      </p:sp>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5390887" y="2865987"/>
              <a:ext cx="709560" cy="109440"/>
            </p14:xfrm>
          </p:contentPart>
        </mc:Choice>
        <mc:Fallback xmlns="">
          <p:pic>
            <p:nvPicPr>
              <p:cNvPr id="7" name="Ink 6"/>
              <p:cNvPicPr/>
              <p:nvPr/>
            </p:nvPicPr>
            <p:blipFill>
              <a:blip r:embed="rId5"/>
              <a:stretch>
                <a:fillRect/>
              </a:stretch>
            </p:blipFill>
            <p:spPr>
              <a:xfrm>
                <a:off x="5343007" y="2769867"/>
                <a:ext cx="8056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p14:cNvContentPartPr/>
              <p14:nvPr/>
            </p14:nvContentPartPr>
            <p14:xfrm>
              <a:off x="4531207" y="2046987"/>
              <a:ext cx="3694680" cy="1082160"/>
            </p14:xfrm>
          </p:contentPart>
        </mc:Choice>
        <mc:Fallback xmlns="">
          <p:pic>
            <p:nvPicPr>
              <p:cNvPr id="9" name="Ink 8"/>
              <p:cNvPicPr/>
              <p:nvPr/>
            </p:nvPicPr>
            <p:blipFill>
              <a:blip r:embed="rId7"/>
              <a:stretch>
                <a:fillRect/>
              </a:stretch>
            </p:blipFill>
            <p:spPr>
              <a:xfrm>
                <a:off x="4519327" y="2035107"/>
                <a:ext cx="3718440" cy="1105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572287" y="2088027"/>
              <a:ext cx="1532520" cy="1102680"/>
            </p14:xfrm>
          </p:contentPart>
        </mc:Choice>
        <mc:Fallback xmlns="">
          <p:pic>
            <p:nvPicPr>
              <p:cNvPr id="13" name="Ink 12"/>
              <p:cNvPicPr/>
              <p:nvPr/>
            </p:nvPicPr>
            <p:blipFill>
              <a:blip r:embed="rId9"/>
              <a:stretch>
                <a:fillRect/>
              </a:stretch>
            </p:blipFill>
            <p:spPr>
              <a:xfrm>
                <a:off x="560407" y="2076147"/>
                <a:ext cx="1556280" cy="1126440"/>
              </a:xfrm>
              <a:prstGeom prst="rect">
                <a:avLst/>
              </a:prstGeom>
            </p:spPr>
          </p:pic>
        </mc:Fallback>
      </mc:AlternateContent>
      <p:sp>
        <p:nvSpPr>
          <p:cNvPr id="16" name="TextBox 15"/>
          <p:cNvSpPr txBox="1"/>
          <p:nvPr/>
        </p:nvSpPr>
        <p:spPr>
          <a:xfrm>
            <a:off x="628650" y="3962400"/>
            <a:ext cx="2343150" cy="1200329"/>
          </a:xfrm>
          <a:prstGeom prst="rect">
            <a:avLst/>
          </a:prstGeom>
          <a:noFill/>
        </p:spPr>
        <p:txBody>
          <a:bodyPr wrap="square" rtlCol="0">
            <a:spAutoFit/>
          </a:bodyPr>
          <a:lstStyle/>
          <a:p>
            <a:r>
              <a:rPr lang="en-GB" dirty="0" smtClean="0"/>
              <a:t>Structure: Yet more questions – goes from ‘why’ to ‘where’ to ‘how’ – he is lost.</a:t>
            </a:r>
            <a:endParaRPr lang="en-GB" dirty="0"/>
          </a:p>
        </p:txBody>
      </p:sp>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6305287" y="2851587"/>
              <a:ext cx="996120" cy="39960"/>
            </p14:xfrm>
          </p:contentPart>
        </mc:Choice>
        <mc:Fallback xmlns="">
          <p:pic>
            <p:nvPicPr>
              <p:cNvPr id="17" name="Ink 16"/>
              <p:cNvPicPr/>
              <p:nvPr/>
            </p:nvPicPr>
            <p:blipFill>
              <a:blip r:embed="rId11"/>
              <a:stretch>
                <a:fillRect/>
              </a:stretch>
            </p:blipFill>
            <p:spPr>
              <a:xfrm>
                <a:off x="6257407" y="2755827"/>
                <a:ext cx="1092240" cy="231840"/>
              </a:xfrm>
              <a:prstGeom prst="rect">
                <a:avLst/>
              </a:prstGeom>
            </p:spPr>
          </p:pic>
        </mc:Fallback>
      </mc:AlternateContent>
      <p:sp>
        <p:nvSpPr>
          <p:cNvPr id="18" name="TextBox 17"/>
          <p:cNvSpPr txBox="1"/>
          <p:nvPr/>
        </p:nvSpPr>
        <p:spPr>
          <a:xfrm>
            <a:off x="5638800" y="1066800"/>
            <a:ext cx="2587087" cy="1200329"/>
          </a:xfrm>
          <a:prstGeom prst="rect">
            <a:avLst/>
          </a:prstGeom>
          <a:noFill/>
        </p:spPr>
        <p:txBody>
          <a:bodyPr wrap="square" rtlCol="0">
            <a:spAutoFit/>
          </a:bodyPr>
          <a:lstStyle/>
          <a:p>
            <a:r>
              <a:rPr lang="en-GB" dirty="0" smtClean="0"/>
              <a:t>Language: strong word – appal – Macbeth is terrified- perhaps appalled at himself</a:t>
            </a:r>
            <a:endParaRPr lang="en-GB" dirty="0"/>
          </a:p>
        </p:txBody>
      </p:sp>
    </p:spTree>
    <p:extLst>
      <p:ext uri="{BB962C8B-B14F-4D97-AF65-F5344CB8AC3E}">
        <p14:creationId xmlns:p14="http://schemas.microsoft.com/office/powerpoint/2010/main" val="284901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Macbeth:</a:t>
            </a:r>
          </a:p>
          <a:p>
            <a:pPr marL="0" indent="0">
              <a:buNone/>
            </a:pPr>
            <a:r>
              <a:rPr lang="en-GB" dirty="0" smtClean="0"/>
              <a:t>What hands are here? </a:t>
            </a:r>
          </a:p>
          <a:p>
            <a:pPr marL="0" indent="0">
              <a:buNone/>
            </a:pPr>
            <a:r>
              <a:rPr lang="en-GB" dirty="0" smtClean="0"/>
              <a:t>Ha – they pluck out mine eyes.</a:t>
            </a:r>
          </a:p>
          <a:p>
            <a:pPr marL="0" indent="0">
              <a:buNone/>
            </a:pPr>
            <a:r>
              <a:rPr lang="en-GB" dirty="0" smtClean="0"/>
              <a:t>Will all great Neptune’s ocean wash this blood clean from my hand?</a:t>
            </a:r>
          </a:p>
          <a:p>
            <a:pPr marL="0" indent="0">
              <a:buNone/>
            </a:pPr>
            <a:r>
              <a:rPr lang="en-GB" dirty="0" smtClean="0"/>
              <a:t>No…’</a:t>
            </a:r>
            <a:endParaRPr lang="en-GB" dirty="0"/>
          </a:p>
        </p:txBody>
      </p:sp>
      <p:sp>
        <p:nvSpPr>
          <p:cNvPr id="4" name="Title 1"/>
          <p:cNvSpPr>
            <a:spLocks noGrp="1"/>
          </p:cNvSpPr>
          <p:nvPr>
            <p:ph type="title"/>
          </p:nvPr>
        </p:nvSpPr>
        <p:spPr/>
        <p:txBody>
          <a:bodyPr>
            <a:normAutofit/>
          </a:bodyPr>
          <a:lstStyle/>
          <a:p>
            <a:pPr lvl="0"/>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br>
              <a:rPr lang="en-GB" b="1" dirty="0">
                <a:solidFill>
                  <a:sysClr val="windowText" lastClr="000000"/>
                </a:solidFill>
              </a:rPr>
            </a:br>
            <a:endParaRPr lang="en-GB" dirty="0"/>
          </a:p>
        </p:txBody>
      </p:sp>
    </p:spTree>
    <p:extLst>
      <p:ext uri="{BB962C8B-B14F-4D97-AF65-F5344CB8AC3E}">
        <p14:creationId xmlns:p14="http://schemas.microsoft.com/office/powerpoint/2010/main" val="1901009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does language show Macbeth’s state of mind?</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Shakespeare uses several questions to reveal that Macbeth is lost. He begins with ‘why’, moves to ‘whence’, then to ‘how’, followed by ‘what’ and ‘will’. It is as if he has no idea where he is or who he is anymore – the world has become a dangerous, alien place after the murder. We see the first signs of madness in the repetition of ‘amen’ and his paranoid response to noises. Shakespeare uses the knocking as a metaphor to represent the knocking of the devil on Macbeth’s soul. The language used ranges from religious words such as ‘amen’ and blessing’ which contrast with violent words like ‘appal’ and ‘pluck’ to show Macbeth is torn between good and evil. The imagery of Neptune’s ocean shows how awful Macbeth feels about what he has done – even the ocean will not free him of it. This contrasts with Lady Macbeth’s ‘a little water clears us of this deed.’</a:t>
            </a:r>
            <a:endParaRPr lang="en-GB" dirty="0"/>
          </a:p>
        </p:txBody>
      </p:sp>
    </p:spTree>
    <p:extLst>
      <p:ext uri="{BB962C8B-B14F-4D97-AF65-F5344CB8AC3E}">
        <p14:creationId xmlns:p14="http://schemas.microsoft.com/office/powerpoint/2010/main" val="2744321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34331"/>
          </a:xfrm>
        </p:spPr>
        <p:txBody>
          <a:bodyPr/>
          <a:lstStyle/>
          <a:p>
            <a:r>
              <a:rPr lang="en-GB" dirty="0" smtClean="0">
                <a:latin typeface="+mn-lt"/>
              </a:rPr>
              <a:t>Section A checklist (reading)</a:t>
            </a:r>
            <a:endParaRPr lang="en-GB" dirty="0">
              <a:latin typeface="+mn-lt"/>
            </a:endParaRPr>
          </a:p>
        </p:txBody>
      </p:sp>
      <p:sp>
        <p:nvSpPr>
          <p:cNvPr id="3" name="Content Placeholder 2"/>
          <p:cNvSpPr>
            <a:spLocks noGrp="1"/>
          </p:cNvSpPr>
          <p:nvPr>
            <p:ph idx="1"/>
          </p:nvPr>
        </p:nvSpPr>
        <p:spPr>
          <a:xfrm>
            <a:off x="628650" y="1270453"/>
            <a:ext cx="7886700" cy="5184776"/>
          </a:xfrm>
          <a:solidFill>
            <a:schemeClr val="bg2"/>
          </a:solidFill>
        </p:spPr>
        <p:txBody>
          <a:bodyPr/>
          <a:lstStyle/>
          <a:p>
            <a:r>
              <a:rPr lang="en-GB" dirty="0" smtClean="0"/>
              <a:t>Understand focus of question</a:t>
            </a:r>
          </a:p>
          <a:p>
            <a:r>
              <a:rPr lang="en-GB" dirty="0" smtClean="0"/>
              <a:t>Read with a purpose -ANNOTATE</a:t>
            </a:r>
          </a:p>
          <a:p>
            <a:r>
              <a:rPr lang="en-GB" dirty="0" smtClean="0"/>
              <a:t>Identify </a:t>
            </a:r>
            <a:r>
              <a:rPr lang="en-GB" b="1" dirty="0" smtClean="0">
                <a:solidFill>
                  <a:srgbClr val="FF0000"/>
                </a:solidFill>
              </a:rPr>
              <a:t>3-5 quotes </a:t>
            </a:r>
            <a:r>
              <a:rPr lang="en-GB" dirty="0" smtClean="0"/>
              <a:t>(depending on scope for analysis.)</a:t>
            </a:r>
          </a:p>
          <a:p>
            <a:r>
              <a:rPr lang="en-GB" dirty="0" smtClean="0"/>
              <a:t>Annotate your selected quotes on your extract:</a:t>
            </a:r>
          </a:p>
          <a:p>
            <a:pPr lvl="1"/>
            <a:r>
              <a:rPr lang="en-GB" dirty="0" smtClean="0"/>
              <a:t>Connotations of </a:t>
            </a:r>
            <a:r>
              <a:rPr lang="en-GB" b="1" dirty="0" smtClean="0">
                <a:solidFill>
                  <a:srgbClr val="FF0000"/>
                </a:solidFill>
              </a:rPr>
              <a:t>words</a:t>
            </a:r>
            <a:r>
              <a:rPr lang="en-GB" dirty="0" smtClean="0"/>
              <a:t>/relevance/cross-reference?</a:t>
            </a:r>
          </a:p>
          <a:p>
            <a:pPr lvl="1"/>
            <a:r>
              <a:rPr lang="en-GB" b="1" dirty="0" smtClean="0">
                <a:solidFill>
                  <a:srgbClr val="FF0000"/>
                </a:solidFill>
              </a:rPr>
              <a:t>Techniques</a:t>
            </a:r>
            <a:r>
              <a:rPr lang="en-GB" dirty="0" smtClean="0"/>
              <a:t> – effect?</a:t>
            </a:r>
          </a:p>
          <a:p>
            <a:pPr lvl="1"/>
            <a:r>
              <a:rPr lang="en-GB" b="1" dirty="0" smtClean="0">
                <a:solidFill>
                  <a:srgbClr val="FF0000"/>
                </a:solidFill>
              </a:rPr>
              <a:t>Structural features </a:t>
            </a:r>
            <a:r>
              <a:rPr lang="en-GB" dirty="0" smtClean="0"/>
              <a:t>– effect?</a:t>
            </a:r>
          </a:p>
          <a:p>
            <a:pPr marL="271463" lvl="1" indent="-271463"/>
            <a:endParaRPr lang="en-GB" dirty="0"/>
          </a:p>
        </p:txBody>
      </p:sp>
    </p:spTree>
    <p:extLst>
      <p:ext uri="{BB962C8B-B14F-4D97-AF65-F5344CB8AC3E}">
        <p14:creationId xmlns:p14="http://schemas.microsoft.com/office/powerpoint/2010/main" val="3740727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1583"/>
            <a:ext cx="7886700" cy="1235074"/>
          </a:xfrm>
        </p:spPr>
        <p:txBody>
          <a:bodyPr>
            <a:normAutofit/>
          </a:bodyPr>
          <a:lstStyle/>
          <a:p>
            <a:r>
              <a:rPr lang="en-GB" sz="4000" dirty="0" smtClean="0">
                <a:latin typeface="+mn-lt"/>
              </a:rPr>
              <a:t>Section A checklist writing (20 minutes) 1-2 pages</a:t>
            </a:r>
            <a:endParaRPr lang="en-GB" sz="4000" dirty="0">
              <a:latin typeface="+mn-lt"/>
            </a:endParaRPr>
          </a:p>
        </p:txBody>
      </p:sp>
      <p:sp>
        <p:nvSpPr>
          <p:cNvPr id="3" name="Content Placeholder 2"/>
          <p:cNvSpPr>
            <a:spLocks noGrp="1"/>
          </p:cNvSpPr>
          <p:nvPr>
            <p:ph idx="1"/>
          </p:nvPr>
        </p:nvSpPr>
        <p:spPr>
          <a:solidFill>
            <a:schemeClr val="bg2"/>
          </a:solidFill>
        </p:spPr>
        <p:txBody>
          <a:bodyPr/>
          <a:lstStyle/>
          <a:p>
            <a:r>
              <a:rPr lang="en-GB" dirty="0" smtClean="0"/>
              <a:t>Topic sentences linked to focus of question (character of Banquo)</a:t>
            </a:r>
          </a:p>
          <a:p>
            <a:r>
              <a:rPr lang="en-GB" dirty="0" smtClean="0"/>
              <a:t>Clear points supported by relevant quotes</a:t>
            </a:r>
          </a:p>
          <a:p>
            <a:r>
              <a:rPr lang="en-GB" dirty="0" smtClean="0"/>
              <a:t>Work chronologically through extract</a:t>
            </a:r>
          </a:p>
          <a:p>
            <a:r>
              <a:rPr lang="en-GB" dirty="0" smtClean="0"/>
              <a:t>Analysis of language, structure and technique</a:t>
            </a:r>
          </a:p>
          <a:p>
            <a:r>
              <a:rPr lang="en-GB" dirty="0" smtClean="0"/>
              <a:t>Inclusion of relevant terminology</a:t>
            </a:r>
          </a:p>
          <a:p>
            <a:r>
              <a:rPr lang="en-GB" dirty="0" smtClean="0"/>
              <a:t>Language for analysis.</a:t>
            </a:r>
            <a:endParaRPr lang="en-GB" dirty="0"/>
          </a:p>
        </p:txBody>
      </p:sp>
    </p:spTree>
    <p:extLst>
      <p:ext uri="{BB962C8B-B14F-4D97-AF65-F5344CB8AC3E}">
        <p14:creationId xmlns:p14="http://schemas.microsoft.com/office/powerpoint/2010/main" val="283396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B</a:t>
            </a:r>
            <a:endParaRPr lang="en-GB" b="1" dirty="0"/>
          </a:p>
        </p:txBody>
      </p:sp>
      <p:sp>
        <p:nvSpPr>
          <p:cNvPr id="3" name="Content Placeholder 2"/>
          <p:cNvSpPr>
            <a:spLocks noGrp="1"/>
          </p:cNvSpPr>
          <p:nvPr>
            <p:ph idx="1"/>
          </p:nvPr>
        </p:nvSpPr>
        <p:spPr>
          <a:solidFill>
            <a:schemeClr val="bg2"/>
          </a:solidFill>
        </p:spPr>
        <p:txBody>
          <a:bodyPr/>
          <a:lstStyle/>
          <a:p>
            <a:pPr marL="0" indent="0">
              <a:buNone/>
            </a:pPr>
            <a:r>
              <a:rPr lang="en-GB" dirty="0" smtClean="0"/>
              <a:t>In the extract we see Banquo checking his ambition. Explore the significance of ambition </a:t>
            </a:r>
            <a:r>
              <a:rPr lang="en-GB" sz="3200" b="1" u="sng" dirty="0" smtClean="0"/>
              <a:t>elsewhere</a:t>
            </a:r>
            <a:r>
              <a:rPr lang="en-GB" dirty="0" smtClean="0"/>
              <a:t> in the play. (20)</a:t>
            </a:r>
            <a:endParaRPr lang="en-GB" dirty="0"/>
          </a:p>
        </p:txBody>
      </p:sp>
    </p:spTree>
    <p:extLst>
      <p:ext uri="{BB962C8B-B14F-4D97-AF65-F5344CB8AC3E}">
        <p14:creationId xmlns:p14="http://schemas.microsoft.com/office/powerpoint/2010/main" val="846134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1-9 GCSE English Literature &amp; Language - Edexcel</a:t>
            </a:r>
            <a:endParaRPr lang="en-GB" dirty="0"/>
          </a:p>
        </p:txBody>
      </p:sp>
      <p:sp>
        <p:nvSpPr>
          <p:cNvPr id="3" name="Content Placeholder 2"/>
          <p:cNvSpPr>
            <a:spLocks noGrp="1"/>
          </p:cNvSpPr>
          <p:nvPr>
            <p:ph idx="1"/>
          </p:nvPr>
        </p:nvSpPr>
        <p:spPr>
          <a:xfrm>
            <a:off x="457200" y="1600200"/>
            <a:ext cx="8229600" cy="4800600"/>
          </a:xfrm>
          <a:solidFill>
            <a:schemeClr val="bg1">
              <a:lumMod val="95000"/>
            </a:schemeClr>
          </a:solidFill>
        </p:spPr>
        <p:txBody>
          <a:bodyPr>
            <a:normAutofit fontScale="92500" lnSpcReduction="10000"/>
          </a:bodyPr>
          <a:lstStyle/>
          <a:p>
            <a:pPr marL="0" indent="0">
              <a:buNone/>
            </a:pPr>
            <a:r>
              <a:rPr lang="en-GB" b="1" dirty="0" smtClean="0"/>
              <a:t>English </a:t>
            </a:r>
            <a:r>
              <a:rPr lang="en-GB" b="1" dirty="0"/>
              <a:t>Literature </a:t>
            </a:r>
            <a:r>
              <a:rPr lang="en-GB" b="1" dirty="0" smtClean="0"/>
              <a:t> </a:t>
            </a:r>
            <a:endParaRPr lang="en-GB" b="1" dirty="0"/>
          </a:p>
          <a:p>
            <a:r>
              <a:rPr lang="en-GB" dirty="0" smtClean="0"/>
              <a:t>Paper 1 (Macbeth &amp; Blood Brothers): </a:t>
            </a:r>
            <a:r>
              <a:rPr lang="en-GB" b="1" u="sng" dirty="0" smtClean="0"/>
              <a:t>Monday 22</a:t>
            </a:r>
            <a:r>
              <a:rPr lang="en-GB" b="1" u="sng" baseline="30000" dirty="0" smtClean="0"/>
              <a:t>nd</a:t>
            </a:r>
            <a:r>
              <a:rPr lang="en-GB" b="1" u="sng" dirty="0" smtClean="0"/>
              <a:t> May</a:t>
            </a:r>
          </a:p>
          <a:p>
            <a:r>
              <a:rPr lang="en-GB" dirty="0" smtClean="0"/>
              <a:t>Paper 2 (Jekyll &amp; Hyde &amp;poetry): </a:t>
            </a:r>
            <a:r>
              <a:rPr lang="en-GB" b="1" u="sng" dirty="0" smtClean="0"/>
              <a:t>Friday 26</a:t>
            </a:r>
            <a:r>
              <a:rPr lang="en-GB" b="1" u="sng" baseline="30000" dirty="0" smtClean="0"/>
              <a:t>th</a:t>
            </a:r>
            <a:r>
              <a:rPr lang="en-GB" b="1" u="sng" dirty="0" smtClean="0"/>
              <a:t> May</a:t>
            </a:r>
          </a:p>
          <a:p>
            <a:pPr marL="0" indent="0">
              <a:buNone/>
            </a:pPr>
            <a:r>
              <a:rPr lang="en-GB" b="1" dirty="0" smtClean="0"/>
              <a:t>English Language</a:t>
            </a:r>
          </a:p>
          <a:p>
            <a:r>
              <a:rPr lang="en-GB" dirty="0" smtClean="0"/>
              <a:t>Paper 1 (unseen 19</a:t>
            </a:r>
            <a:r>
              <a:rPr lang="en-GB" baseline="30000" dirty="0" smtClean="0"/>
              <a:t>th</a:t>
            </a:r>
            <a:r>
              <a:rPr lang="en-GB" dirty="0" smtClean="0"/>
              <a:t> century fiction &amp; creative writing): </a:t>
            </a:r>
            <a:r>
              <a:rPr lang="en-GB" b="1" u="sng" dirty="0" smtClean="0"/>
              <a:t>Tuesday 6</a:t>
            </a:r>
            <a:r>
              <a:rPr lang="en-GB" b="1" u="sng" baseline="30000" dirty="0" smtClean="0"/>
              <a:t>th</a:t>
            </a:r>
            <a:r>
              <a:rPr lang="en-GB" b="1" u="sng" dirty="0" smtClean="0"/>
              <a:t> June</a:t>
            </a:r>
          </a:p>
          <a:p>
            <a:r>
              <a:rPr lang="en-GB" dirty="0" smtClean="0"/>
              <a:t>Paper 2 (comparing unseen 20</a:t>
            </a:r>
            <a:r>
              <a:rPr lang="en-GB" baseline="30000" dirty="0" smtClean="0"/>
              <a:t>th</a:t>
            </a:r>
            <a:r>
              <a:rPr lang="en-GB" dirty="0" smtClean="0"/>
              <a:t>&amp;21</a:t>
            </a:r>
            <a:r>
              <a:rPr lang="en-GB" baseline="30000" dirty="0" smtClean="0"/>
              <a:t>st</a:t>
            </a:r>
            <a:r>
              <a:rPr lang="en-GB" dirty="0" smtClean="0"/>
              <a:t> century non fiction &amp; transactional writing): </a:t>
            </a:r>
            <a:r>
              <a:rPr lang="en-GB" b="1" u="sng" dirty="0" smtClean="0"/>
              <a:t>Monday 12</a:t>
            </a:r>
            <a:r>
              <a:rPr lang="en-GB" b="1" u="sng" baseline="30000" dirty="0" smtClean="0"/>
              <a:t>th</a:t>
            </a:r>
            <a:r>
              <a:rPr lang="en-GB" b="1" u="sng" dirty="0" smtClean="0"/>
              <a:t> June</a:t>
            </a:r>
          </a:p>
        </p:txBody>
      </p:sp>
    </p:spTree>
    <p:extLst>
      <p:ext uri="{BB962C8B-B14F-4D97-AF65-F5344CB8AC3E}">
        <p14:creationId xmlns:p14="http://schemas.microsoft.com/office/powerpoint/2010/main" val="262594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else in the play do we see ambition?</a:t>
            </a:r>
            <a:endParaRPr lang="en-GB" dirty="0"/>
          </a:p>
        </p:txBody>
      </p:sp>
      <p:sp>
        <p:nvSpPr>
          <p:cNvPr id="3" name="Content Placeholder 2"/>
          <p:cNvSpPr>
            <a:spLocks noGrp="1"/>
          </p:cNvSpPr>
          <p:nvPr>
            <p:ph idx="1"/>
          </p:nvPr>
        </p:nvSpPr>
        <p:spPr>
          <a:solidFill>
            <a:schemeClr val="bg2"/>
          </a:solidFill>
        </p:spPr>
        <p:txBody>
          <a:bodyPr/>
          <a:lstStyle/>
          <a:p>
            <a:r>
              <a:rPr lang="en-GB" dirty="0" smtClean="0"/>
              <a:t>Act 1 scene 4</a:t>
            </a:r>
          </a:p>
          <a:p>
            <a:r>
              <a:rPr lang="en-GB" dirty="0" smtClean="0"/>
              <a:t>Act 1 scene 5</a:t>
            </a:r>
          </a:p>
          <a:p>
            <a:r>
              <a:rPr lang="en-GB" dirty="0" smtClean="0"/>
              <a:t>Act 2 scene 2</a:t>
            </a:r>
          </a:p>
          <a:p>
            <a:r>
              <a:rPr lang="en-GB" dirty="0" smtClean="0"/>
              <a:t>Act 3 scene 1</a:t>
            </a:r>
          </a:p>
          <a:p>
            <a:r>
              <a:rPr lang="en-GB" dirty="0" smtClean="0"/>
              <a:t>Act 3 scene 3</a:t>
            </a:r>
          </a:p>
          <a:p>
            <a:r>
              <a:rPr lang="en-GB" dirty="0" smtClean="0"/>
              <a:t>Act 4 scene 2</a:t>
            </a:r>
          </a:p>
          <a:p>
            <a:endParaRPr lang="en-GB" dirty="0" smtClean="0"/>
          </a:p>
          <a:p>
            <a:endParaRPr lang="en-GB" dirty="0" smtClean="0"/>
          </a:p>
          <a:p>
            <a:endParaRPr lang="en-GB" dirty="0"/>
          </a:p>
        </p:txBody>
      </p:sp>
      <p:sp>
        <p:nvSpPr>
          <p:cNvPr id="4" name="Rectangle 3"/>
          <p:cNvSpPr/>
          <p:nvPr/>
        </p:nvSpPr>
        <p:spPr>
          <a:xfrm>
            <a:off x="1606062" y="2650589"/>
            <a:ext cx="566182" cy="923330"/>
          </a:xfrm>
          <a:prstGeom prst="rect">
            <a:avLst/>
          </a:prstGeom>
          <a:noFill/>
        </p:spPr>
        <p:txBody>
          <a:bodyPr wrap="none" lIns="91440" tIns="45720" rIns="91440" bIns="45720">
            <a:spAutoFit/>
          </a:bodyPr>
          <a:lstStyle/>
          <a:p>
            <a:pPr algn="ctr"/>
            <a:r>
              <a:rPr lang="en-US" sz="5400" b="1" cap="none" spc="0" dirty="0" smtClean="0">
                <a:ln w="0"/>
                <a:solidFill>
                  <a:srgbClr val="FF0000"/>
                </a:solidFill>
              </a:rPr>
              <a:t>X</a:t>
            </a:r>
            <a:endParaRPr lang="en-US" sz="5400" b="1" cap="none" spc="0" dirty="0">
              <a:ln w="0"/>
              <a:solidFill>
                <a:srgbClr val="FF0000"/>
              </a:solidFill>
            </a:endParaRPr>
          </a:p>
        </p:txBody>
      </p:sp>
    </p:spTree>
    <p:extLst>
      <p:ext uri="{BB962C8B-B14F-4D97-AF65-F5344CB8AC3E}">
        <p14:creationId xmlns:p14="http://schemas.microsoft.com/office/powerpoint/2010/main" val="19854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6019800"/>
          </a:xfrm>
          <a:solidFill>
            <a:schemeClr val="bg2"/>
          </a:solidFill>
        </p:spPr>
        <p:txBody>
          <a:bodyPr>
            <a:normAutofit fontScale="92500" lnSpcReduction="20000"/>
          </a:bodyPr>
          <a:lstStyle/>
          <a:p>
            <a:pPr marL="0" lvl="0" indent="0">
              <a:buNone/>
            </a:pPr>
            <a:r>
              <a:rPr lang="en-GB" dirty="0" smtClean="0">
                <a:latin typeface="+mj-lt"/>
              </a:rPr>
              <a:t>Ambition can also be seen in </a:t>
            </a:r>
            <a:r>
              <a:rPr lang="en-GB" b="1" u="sng" dirty="0">
                <a:solidFill>
                  <a:srgbClr val="FF0000"/>
                </a:solidFill>
                <a:latin typeface="+mj-lt"/>
              </a:rPr>
              <a:t>Act 1 scene 4 </a:t>
            </a:r>
            <a:r>
              <a:rPr lang="en-GB" b="1" u="sng" dirty="0" smtClean="0">
                <a:solidFill>
                  <a:srgbClr val="FF0000"/>
                </a:solidFill>
                <a:latin typeface="+mj-lt"/>
              </a:rPr>
              <a:t>when</a:t>
            </a:r>
            <a:r>
              <a:rPr lang="en-GB" b="1" dirty="0" smtClean="0">
                <a:solidFill>
                  <a:srgbClr val="FF0000"/>
                </a:solidFill>
                <a:latin typeface="+mj-lt"/>
              </a:rPr>
              <a:t> </a:t>
            </a:r>
            <a:r>
              <a:rPr lang="en-GB" dirty="0" smtClean="0">
                <a:latin typeface="+mj-lt"/>
              </a:rPr>
              <a:t>Macbeth shows </a:t>
            </a:r>
            <a:r>
              <a:rPr lang="en-GB" dirty="0">
                <a:latin typeface="+mj-lt"/>
              </a:rPr>
              <a:t>through his own free will that he is ambitious independently of his wife. King Duncan announces his heir and makes Malcom the Prince of Cumberland. Macbeth reveals his sinister ambitions for the first time. He says </a:t>
            </a:r>
            <a:r>
              <a:rPr lang="en-GB" b="1" i="1" u="sng" dirty="0">
                <a:solidFill>
                  <a:srgbClr val="FF0000"/>
                </a:solidFill>
                <a:latin typeface="+mj-lt"/>
              </a:rPr>
              <a:t>“The Prince of Cumberland! That is a step On which I must fall down or else </a:t>
            </a:r>
            <a:r>
              <a:rPr lang="en-GB" b="1" i="1" u="sng" dirty="0" err="1">
                <a:solidFill>
                  <a:srgbClr val="FF0000"/>
                </a:solidFill>
                <a:latin typeface="+mj-lt"/>
              </a:rPr>
              <a:t>o’erleap</a:t>
            </a:r>
            <a:r>
              <a:rPr lang="en-GB" b="1" i="1" u="sng" dirty="0">
                <a:solidFill>
                  <a:srgbClr val="FF0000"/>
                </a:solidFill>
                <a:latin typeface="+mj-lt"/>
              </a:rPr>
              <a:t>” and “For in my way it lies.” “Stars, hold your fires, Let not light see by deep and black desires.” </a:t>
            </a:r>
            <a:r>
              <a:rPr lang="en-GB" dirty="0">
                <a:latin typeface="+mj-lt"/>
              </a:rPr>
              <a:t>Shakespeare uses a metaphor to reinforce that even Macbeth knows this ambition is wrong, comparing Malcolm to a step dehumanises him. This is further supported by him acknowledging that his desires are ‘black’ and he wants them to remain hidden. </a:t>
            </a:r>
            <a:r>
              <a:rPr lang="en-GB" b="1" dirty="0">
                <a:solidFill>
                  <a:srgbClr val="00B050"/>
                </a:solidFill>
                <a:latin typeface="+mj-lt"/>
              </a:rPr>
              <a:t>In Jacobean England it was treason to even speak of the death of a king. To challenge the role of a king was to challenge the word of God as they believed in the Divine Right of Kings. As a deeply religious society people may be able to face the wrath of a king, but were unlikely to accept the eternal damnation of their </a:t>
            </a:r>
            <a:r>
              <a:rPr lang="en-GB" b="1" dirty="0" smtClean="0">
                <a:solidFill>
                  <a:srgbClr val="00B050"/>
                </a:solidFill>
                <a:latin typeface="+mj-lt"/>
              </a:rPr>
              <a:t>soul. Shakespeare here is deliberately trying to  appeal to England’s newest monarch, acting as his spin doctor.</a:t>
            </a:r>
            <a:endParaRPr lang="en-GB" b="1" dirty="0">
              <a:solidFill>
                <a:srgbClr val="00B050"/>
              </a:solidFill>
              <a:latin typeface="+mj-lt"/>
            </a:endParaRPr>
          </a:p>
          <a:p>
            <a:endParaRPr lang="en-GB" dirty="0">
              <a:latin typeface="+mj-lt"/>
            </a:endParaRPr>
          </a:p>
        </p:txBody>
      </p:sp>
    </p:spTree>
    <p:extLst>
      <p:ext uri="{BB962C8B-B14F-4D97-AF65-F5344CB8AC3E}">
        <p14:creationId xmlns:p14="http://schemas.microsoft.com/office/powerpoint/2010/main" val="2204700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B – to get 4+</a:t>
            </a:r>
            <a:endParaRPr lang="en-GB" dirty="0"/>
          </a:p>
        </p:txBody>
      </p:sp>
      <p:sp>
        <p:nvSpPr>
          <p:cNvPr id="3" name="Content Placeholder 2"/>
          <p:cNvSpPr>
            <a:spLocks noGrp="1"/>
          </p:cNvSpPr>
          <p:nvPr>
            <p:ph idx="1"/>
          </p:nvPr>
        </p:nvSpPr>
        <p:spPr>
          <a:solidFill>
            <a:schemeClr val="bg2"/>
          </a:solidFill>
        </p:spPr>
        <p:txBody>
          <a:bodyPr/>
          <a:lstStyle/>
          <a:p>
            <a:r>
              <a:rPr lang="en-GB" dirty="0" smtClean="0"/>
              <a:t>CANNOT talk about the extract</a:t>
            </a:r>
          </a:p>
          <a:p>
            <a:r>
              <a:rPr lang="en-GB" dirty="0" smtClean="0"/>
              <a:t>MUST have a relevant personal response (don’t just </a:t>
            </a:r>
            <a:r>
              <a:rPr lang="en-GB" dirty="0"/>
              <a:t>r</a:t>
            </a:r>
            <a:r>
              <a:rPr lang="en-GB" dirty="0" smtClean="0"/>
              <a:t>e-tell events)</a:t>
            </a:r>
          </a:p>
          <a:p>
            <a:r>
              <a:rPr lang="en-GB" dirty="0" smtClean="0"/>
              <a:t>Must be developed</a:t>
            </a:r>
          </a:p>
          <a:p>
            <a:r>
              <a:rPr lang="en-GB" dirty="0" smtClean="0"/>
              <a:t>Focussed to the question</a:t>
            </a:r>
          </a:p>
          <a:p>
            <a:r>
              <a:rPr lang="en-GB" dirty="0" smtClean="0"/>
              <a:t>Use references/quotes from the play</a:t>
            </a:r>
          </a:p>
          <a:p>
            <a:r>
              <a:rPr lang="en-GB" dirty="0" smtClean="0"/>
              <a:t>Show an understanding of author’s purpose/intent</a:t>
            </a:r>
          </a:p>
          <a:p>
            <a:r>
              <a:rPr lang="en-GB" dirty="0" smtClean="0"/>
              <a:t>Link to social &amp; historical context</a:t>
            </a:r>
          </a:p>
          <a:p>
            <a:endParaRPr lang="en-GB" dirty="0"/>
          </a:p>
        </p:txBody>
      </p:sp>
    </p:spTree>
    <p:extLst>
      <p:ext uri="{BB962C8B-B14F-4D97-AF65-F5344CB8AC3E}">
        <p14:creationId xmlns:p14="http://schemas.microsoft.com/office/powerpoint/2010/main" val="15467702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‘Blood Brothers’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1795145"/>
            <a:ext cx="7057501" cy="4481513"/>
          </a:xfrm>
          <a:prstGeom prst="rect">
            <a:avLst/>
          </a:prstGeom>
        </p:spPr>
      </p:pic>
    </p:spTree>
    <p:extLst>
      <p:ext uri="{BB962C8B-B14F-4D97-AF65-F5344CB8AC3E}">
        <p14:creationId xmlns:p14="http://schemas.microsoft.com/office/powerpoint/2010/main" val="2492736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B- 50 minutes, 40 marks (32+8)</a:t>
            </a:r>
            <a:endParaRPr lang="en-GB" dirty="0"/>
          </a:p>
        </p:txBody>
      </p:sp>
      <p:sp>
        <p:nvSpPr>
          <p:cNvPr id="3" name="Content Placeholder 2"/>
          <p:cNvSpPr>
            <a:spLocks noGrp="1"/>
          </p:cNvSpPr>
          <p:nvPr>
            <p:ph idx="1"/>
          </p:nvPr>
        </p:nvSpPr>
        <p:spPr>
          <a:solidFill>
            <a:schemeClr val="bg2"/>
          </a:solidFill>
        </p:spPr>
        <p:txBody>
          <a:bodyPr/>
          <a:lstStyle/>
          <a:p>
            <a:pPr marL="0" indent="0">
              <a:buNone/>
            </a:pPr>
            <a:r>
              <a:rPr lang="en-GB" dirty="0" smtClean="0"/>
              <a:t>Choice of 2 questions</a:t>
            </a:r>
          </a:p>
          <a:p>
            <a:r>
              <a:rPr lang="en-GB" dirty="0" smtClean="0"/>
              <a:t>1 minutes selecting</a:t>
            </a:r>
          </a:p>
          <a:p>
            <a:r>
              <a:rPr lang="en-GB" dirty="0" smtClean="0"/>
              <a:t>5 minutes planning</a:t>
            </a:r>
          </a:p>
          <a:p>
            <a:r>
              <a:rPr lang="en-GB" dirty="0" smtClean="0"/>
              <a:t>39 minutes writing</a:t>
            </a:r>
          </a:p>
          <a:p>
            <a:r>
              <a:rPr lang="en-GB" dirty="0" smtClean="0"/>
              <a:t>5 minutes proof reading</a:t>
            </a:r>
            <a:endParaRPr lang="en-GB" dirty="0"/>
          </a:p>
        </p:txBody>
      </p:sp>
    </p:spTree>
    <p:extLst>
      <p:ext uri="{BB962C8B-B14F-4D97-AF65-F5344CB8AC3E}">
        <p14:creationId xmlns:p14="http://schemas.microsoft.com/office/powerpoint/2010/main" val="1650649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2"/>
          </a:solidFill>
        </p:spPr>
        <p:txBody>
          <a:bodyPr>
            <a:normAutofit/>
          </a:bodyPr>
          <a:lstStyle/>
          <a:p>
            <a:pPr marL="0" indent="0">
              <a:buNone/>
            </a:pPr>
            <a:r>
              <a:rPr lang="en-GB" sz="4400" b="1" dirty="0">
                <a:latin typeface="+mj-lt"/>
              </a:rPr>
              <a:t>How does Russell explore the theme of superstition and fate in </a:t>
            </a:r>
            <a:r>
              <a:rPr lang="en-GB" sz="4400" b="1" i="1" dirty="0">
                <a:latin typeface="+mj-lt"/>
              </a:rPr>
              <a:t>Blood Brothers</a:t>
            </a:r>
            <a:r>
              <a:rPr lang="en-GB" sz="4400" b="1" dirty="0">
                <a:latin typeface="+mj-lt"/>
              </a:rPr>
              <a:t>?</a:t>
            </a:r>
          </a:p>
          <a:p>
            <a:endParaRPr lang="en-GB" sz="4400" dirty="0">
              <a:latin typeface="+mj-lt"/>
            </a:endParaRPr>
          </a:p>
        </p:txBody>
      </p:sp>
    </p:spTree>
    <p:extLst>
      <p:ext uri="{BB962C8B-B14F-4D97-AF65-F5344CB8AC3E}">
        <p14:creationId xmlns:p14="http://schemas.microsoft.com/office/powerpoint/2010/main" val="871115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248400"/>
          </a:xfrm>
          <a:solidFill>
            <a:schemeClr val="bg2"/>
          </a:solidFill>
        </p:spPr>
        <p:txBody>
          <a:bodyPr>
            <a:normAutofit/>
          </a:bodyPr>
          <a:lstStyle/>
          <a:p>
            <a:pPr marL="0" indent="0">
              <a:buNone/>
            </a:pPr>
            <a:r>
              <a:rPr lang="en-US" b="1" u="sng" dirty="0">
                <a:solidFill>
                  <a:srgbClr val="FF0000"/>
                </a:solidFill>
              </a:rPr>
              <a:t>And do we blame superstition for what came to </a:t>
            </a:r>
            <a:r>
              <a:rPr lang="en-US" b="1" u="sng" dirty="0" smtClean="0">
                <a:solidFill>
                  <a:srgbClr val="FF0000"/>
                </a:solidFill>
              </a:rPr>
              <a:t>pass? Or </a:t>
            </a:r>
            <a:r>
              <a:rPr lang="en-US" b="1" u="sng" dirty="0">
                <a:solidFill>
                  <a:srgbClr val="FF0000"/>
                </a:solidFill>
              </a:rPr>
              <a:t>could it be what we, the English, have come to know as class? </a:t>
            </a:r>
            <a:r>
              <a:rPr lang="en-US" dirty="0"/>
              <a:t>The role of superstition is primarily a device to support Russell’s view that one’s success was dependent on one’s class. The middle classes had the better education, qualifications, jobs, earning potential and standards of living. In contrast, the working classes had the exact opposite, </a:t>
            </a:r>
            <a:r>
              <a:rPr lang="en-US" b="1" dirty="0">
                <a:solidFill>
                  <a:srgbClr val="00B050"/>
                </a:solidFill>
              </a:rPr>
              <a:t>what with the closing of traditional manufacturing and mining industries</a:t>
            </a:r>
            <a:r>
              <a:rPr lang="en-US" dirty="0"/>
              <a:t>, they were destined to be trapped in a relentless cycle of poverty and deprivation. Superstition, to an educated, rational person, is not something to be taken seriously. Hence rendering Russell’s perhaps most famous quote from the play as a rhetorical question – class must be to blame for the tragedy. </a:t>
            </a:r>
            <a:endParaRPr lang="en-GB" dirty="0"/>
          </a:p>
          <a:p>
            <a:endParaRPr lang="en-GB" dirty="0"/>
          </a:p>
        </p:txBody>
      </p:sp>
    </p:spTree>
    <p:extLst>
      <p:ext uri="{BB962C8B-B14F-4D97-AF65-F5344CB8AC3E}">
        <p14:creationId xmlns:p14="http://schemas.microsoft.com/office/powerpoint/2010/main" val="2887741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458200" cy="6248400"/>
          </a:xfrm>
          <a:solidFill>
            <a:schemeClr val="bg2"/>
          </a:solidFill>
        </p:spPr>
        <p:txBody>
          <a:bodyPr>
            <a:normAutofit fontScale="77500" lnSpcReduction="20000"/>
          </a:bodyPr>
          <a:lstStyle/>
          <a:p>
            <a:pPr marL="0" indent="0">
              <a:buNone/>
            </a:pPr>
            <a:r>
              <a:rPr lang="en-GB" b="1" u="sng" dirty="0"/>
              <a:t>Mrs Johnstone is superstitious </a:t>
            </a:r>
            <a:r>
              <a:rPr lang="en-GB" dirty="0"/>
              <a:t>Mrs Johnstone is horrified when Mrs Lyons places new shoes on the table, revealing that she is superstitious. </a:t>
            </a:r>
            <a:r>
              <a:rPr lang="en-GB" b="1" u="sng" dirty="0">
                <a:solidFill>
                  <a:srgbClr val="FF0000"/>
                </a:solidFill>
              </a:rPr>
              <a:t>“You never put new shoes on the table.”</a:t>
            </a:r>
            <a:r>
              <a:rPr lang="en-GB" dirty="0"/>
              <a:t> Superstition is immediately linked to the working class, because Mrs Johnstone is superstitious whereas Mrs Lyons isn’t. This gives Mrs Lyons power over her employee when she wants to make sure that Mrs Johnstone doesn’t tell anyone about the twins being split up. To do this she makes up a superstition about the twins Mrs Lyons uses her knowledge that Mrs Johnstone is superstitious to ensure that she does not tell anyone about giving away one of the twins. </a:t>
            </a:r>
            <a:r>
              <a:rPr lang="en-GB" b="1" u="sng" dirty="0">
                <a:solidFill>
                  <a:srgbClr val="FF0000"/>
                </a:solidFill>
              </a:rPr>
              <a:t>“They … they say that if either twin learns that he once was a pair, they shall both immediately die.” </a:t>
            </a:r>
            <a:r>
              <a:rPr lang="en-GB" dirty="0"/>
              <a:t>This becomes a self-fulfilling prophecy. This is dramatic irony because the audience is already aware that the twins will die because of the opening of the play, so everything that happens is linked to this. Although Mrs Lyons has invented the superstition, her behaviour actually leads to the tragedy of Mickey’s death because she is the one to point out to him that Edward and Linda have betrayed him. </a:t>
            </a:r>
            <a:r>
              <a:rPr lang="en-GB" b="1" dirty="0">
                <a:solidFill>
                  <a:srgbClr val="00B050"/>
                </a:solidFill>
              </a:rPr>
              <a:t>During the time when Mrs Johnstone would have grown up, in the 1950s and 1960s the education system favoured the middle and upper classes. Mrs Johnstone would have attended a secondary modern which would have likely been attended by children from a deprived area with little or no aspirations. Behaviour would have likely to have been poor and achievement low. Without a good education, people like Mrs Johnstone would become trapped in a cycle of poverty with no way of being able to improve their lives.</a:t>
            </a:r>
          </a:p>
          <a:p>
            <a:endParaRPr lang="en-GB" dirty="0"/>
          </a:p>
        </p:txBody>
      </p:sp>
    </p:spTree>
    <p:extLst>
      <p:ext uri="{BB962C8B-B14F-4D97-AF65-F5344CB8AC3E}">
        <p14:creationId xmlns:p14="http://schemas.microsoft.com/office/powerpoint/2010/main" val="8184642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For a grade 4/5</a:t>
            </a:r>
            <a:endParaRPr lang="en-GB" dirty="0">
              <a:latin typeface="+mn-lt"/>
            </a:endParaRPr>
          </a:p>
        </p:txBody>
      </p:sp>
      <p:sp>
        <p:nvSpPr>
          <p:cNvPr id="3" name="Content Placeholder 2"/>
          <p:cNvSpPr>
            <a:spLocks noGrp="1"/>
          </p:cNvSpPr>
          <p:nvPr>
            <p:ph idx="1"/>
          </p:nvPr>
        </p:nvSpPr>
        <p:spPr>
          <a:solidFill>
            <a:schemeClr val="bg2"/>
          </a:solidFill>
        </p:spPr>
        <p:txBody>
          <a:bodyPr/>
          <a:lstStyle/>
          <a:p>
            <a:r>
              <a:rPr lang="en-US" dirty="0" smtClean="0">
                <a:solidFill>
                  <a:srgbClr val="000000"/>
                </a:solidFill>
              </a:rPr>
              <a:t>The </a:t>
            </a:r>
            <a:r>
              <a:rPr lang="en-US" dirty="0">
                <a:solidFill>
                  <a:srgbClr val="000000"/>
                </a:solidFill>
              </a:rPr>
              <a:t>response shows a </a:t>
            </a:r>
            <a:r>
              <a:rPr lang="en-US" b="1" dirty="0">
                <a:solidFill>
                  <a:srgbClr val="FF0000"/>
                </a:solidFill>
              </a:rPr>
              <a:t>relevant personal response</a:t>
            </a:r>
            <a:r>
              <a:rPr lang="en-US" dirty="0">
                <a:solidFill>
                  <a:srgbClr val="000000"/>
                </a:solidFill>
              </a:rPr>
              <a:t>, </a:t>
            </a:r>
            <a:r>
              <a:rPr lang="en-US" b="1" dirty="0">
                <a:solidFill>
                  <a:srgbClr val="FF0000"/>
                </a:solidFill>
              </a:rPr>
              <a:t>soundly</a:t>
            </a:r>
            <a:r>
              <a:rPr lang="en-US" dirty="0">
                <a:solidFill>
                  <a:srgbClr val="000000"/>
                </a:solidFill>
              </a:rPr>
              <a:t> related to the text with </a:t>
            </a:r>
            <a:r>
              <a:rPr lang="en-US" b="1" dirty="0">
                <a:solidFill>
                  <a:srgbClr val="FF0000"/>
                </a:solidFill>
              </a:rPr>
              <a:t>focused supporting </a:t>
            </a:r>
            <a:r>
              <a:rPr lang="en-GB" b="1" dirty="0">
                <a:solidFill>
                  <a:srgbClr val="FF0000"/>
                </a:solidFill>
              </a:rPr>
              <a:t>textual references.</a:t>
            </a:r>
          </a:p>
          <a:p>
            <a:r>
              <a:rPr lang="en-US" dirty="0" smtClean="0">
                <a:solidFill>
                  <a:srgbClr val="000000"/>
                </a:solidFill>
              </a:rPr>
              <a:t>There </a:t>
            </a:r>
            <a:r>
              <a:rPr lang="en-US" dirty="0">
                <a:solidFill>
                  <a:srgbClr val="000000"/>
                </a:solidFill>
              </a:rPr>
              <a:t>is an appropriate </a:t>
            </a:r>
            <a:r>
              <a:rPr lang="en-US" b="1" dirty="0">
                <a:solidFill>
                  <a:srgbClr val="FF0000"/>
                </a:solidFill>
              </a:rPr>
              <a:t>critical style</a:t>
            </a:r>
            <a:r>
              <a:rPr lang="en-US" dirty="0">
                <a:solidFill>
                  <a:srgbClr val="000000"/>
                </a:solidFill>
              </a:rPr>
              <a:t>, with comments showing a </a:t>
            </a:r>
            <a:r>
              <a:rPr lang="en-US" b="1" dirty="0">
                <a:solidFill>
                  <a:srgbClr val="FF0000"/>
                </a:solidFill>
              </a:rPr>
              <a:t>sound interpretatio</a:t>
            </a:r>
            <a:r>
              <a:rPr lang="en-US" dirty="0">
                <a:solidFill>
                  <a:srgbClr val="000000"/>
                </a:solidFill>
              </a:rPr>
              <a:t>n with focused </a:t>
            </a:r>
            <a:r>
              <a:rPr lang="en-GB" dirty="0">
                <a:solidFill>
                  <a:srgbClr val="000000"/>
                </a:solidFill>
              </a:rPr>
              <a:t>supporting textual references.</a:t>
            </a:r>
          </a:p>
          <a:p>
            <a:r>
              <a:rPr lang="en-US" dirty="0" smtClean="0">
                <a:solidFill>
                  <a:srgbClr val="000000"/>
                </a:solidFill>
              </a:rPr>
              <a:t>Sound </a:t>
            </a:r>
            <a:r>
              <a:rPr lang="en-US" dirty="0">
                <a:solidFill>
                  <a:srgbClr val="000000"/>
                </a:solidFill>
              </a:rPr>
              <a:t>comment is offered on relevant </a:t>
            </a:r>
            <a:r>
              <a:rPr lang="en-US" b="1" dirty="0">
                <a:solidFill>
                  <a:srgbClr val="FF0000"/>
                </a:solidFill>
              </a:rPr>
              <a:t>contexts.</a:t>
            </a:r>
          </a:p>
          <a:p>
            <a:r>
              <a:rPr lang="en-US" dirty="0" smtClean="0">
                <a:solidFill>
                  <a:srgbClr val="000000"/>
                </a:solidFill>
              </a:rPr>
              <a:t>There </a:t>
            </a:r>
            <a:r>
              <a:rPr lang="en-US" dirty="0">
                <a:solidFill>
                  <a:srgbClr val="000000"/>
                </a:solidFill>
              </a:rPr>
              <a:t>is relevant comment on the </a:t>
            </a:r>
            <a:r>
              <a:rPr lang="en-US" b="1" dirty="0">
                <a:solidFill>
                  <a:srgbClr val="FF0000"/>
                </a:solidFill>
              </a:rPr>
              <a:t>relationship </a:t>
            </a:r>
            <a:r>
              <a:rPr lang="en-GB" b="1" dirty="0">
                <a:solidFill>
                  <a:srgbClr val="FF0000"/>
                </a:solidFill>
              </a:rPr>
              <a:t>between text and context.</a:t>
            </a:r>
          </a:p>
          <a:p>
            <a:endParaRPr lang="en-GB" dirty="0"/>
          </a:p>
        </p:txBody>
      </p:sp>
    </p:spTree>
    <p:extLst>
      <p:ext uri="{BB962C8B-B14F-4D97-AF65-F5344CB8AC3E}">
        <p14:creationId xmlns:p14="http://schemas.microsoft.com/office/powerpoint/2010/main" val="406323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English Literature Paper 2 – 26</a:t>
            </a:r>
            <a:r>
              <a:rPr lang="en-GB" baseline="30000" dirty="0" smtClean="0"/>
              <a:t>th</a:t>
            </a:r>
            <a:r>
              <a:rPr lang="en-GB" dirty="0" smtClean="0"/>
              <a:t> May 2017 (</a:t>
            </a:r>
            <a:r>
              <a:rPr lang="en-GB" dirty="0"/>
              <a:t>5</a:t>
            </a:r>
            <a:r>
              <a:rPr lang="en-GB" dirty="0" smtClean="0"/>
              <a:t>0%)</a:t>
            </a:r>
            <a:endParaRPr lang="en-GB" dirty="0"/>
          </a:p>
        </p:txBody>
      </p:sp>
      <p:sp>
        <p:nvSpPr>
          <p:cNvPr id="4" name="Text Placeholder 3"/>
          <p:cNvSpPr>
            <a:spLocks noGrp="1"/>
          </p:cNvSpPr>
          <p:nvPr>
            <p:ph type="body" idx="1"/>
          </p:nvPr>
        </p:nvSpPr>
        <p:spPr>
          <a:xfrm>
            <a:off x="457200" y="1760538"/>
            <a:ext cx="4040188" cy="639762"/>
          </a:xfrm>
        </p:spPr>
        <p:txBody>
          <a:bodyPr>
            <a:normAutofit fontScale="92500" lnSpcReduction="10000"/>
          </a:bodyPr>
          <a:lstStyle/>
          <a:p>
            <a:r>
              <a:rPr lang="en-GB" dirty="0"/>
              <a:t>Section A: </a:t>
            </a:r>
            <a:r>
              <a:rPr lang="en-GB" dirty="0" smtClean="0"/>
              <a:t>Jekyll &amp; Hyde 55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1 extract from anywhere in the novella – ‘How’ question.</a:t>
            </a:r>
          </a:p>
          <a:p>
            <a:r>
              <a:rPr lang="en-GB" dirty="0" smtClean="0"/>
              <a:t>1 question knowledge of whole play (likely thematic)</a:t>
            </a:r>
          </a:p>
        </p:txBody>
      </p:sp>
      <p:sp>
        <p:nvSpPr>
          <p:cNvPr id="8" name="Text Placeholder 7"/>
          <p:cNvSpPr>
            <a:spLocks noGrp="1"/>
          </p:cNvSpPr>
          <p:nvPr>
            <p:ph type="body" sz="quarter" idx="3"/>
          </p:nvPr>
        </p:nvSpPr>
        <p:spPr>
          <a:xfrm>
            <a:off x="4815840" y="1760538"/>
            <a:ext cx="4041775" cy="639762"/>
          </a:xfrm>
        </p:spPr>
        <p:txBody>
          <a:bodyPr>
            <a:normAutofit fontScale="92500" lnSpcReduction="10000"/>
          </a:bodyPr>
          <a:lstStyle/>
          <a:p>
            <a:r>
              <a:rPr lang="en-GB" dirty="0" smtClean="0"/>
              <a:t>Section B: Poetry anthology &amp; unseen poetry – 1 hr 20</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One poem from conflict cluster – will have to compare to one other poem from cluster from memory.</a:t>
            </a:r>
          </a:p>
          <a:p>
            <a:r>
              <a:rPr lang="en-GB" dirty="0" smtClean="0"/>
              <a:t>2 unseen poems – comparative essay</a:t>
            </a:r>
            <a:endParaRPr lang="en-GB" dirty="0"/>
          </a:p>
        </p:txBody>
      </p:sp>
    </p:spTree>
    <p:extLst>
      <p:ext uri="{BB962C8B-B14F-4D97-AF65-F5344CB8AC3E}">
        <p14:creationId xmlns:p14="http://schemas.microsoft.com/office/powerpoint/2010/main" val="394372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GB" dirty="0" smtClean="0"/>
              <a:t>Y11 Raising Achievement in English Literature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633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28650" y="2057400"/>
            <a:ext cx="8026400" cy="4514850"/>
          </a:xfrm>
          <a:prstGeom prst="rect">
            <a:avLst/>
          </a:prstGeom>
        </p:spPr>
      </p:pic>
    </p:spTree>
    <p:extLst>
      <p:ext uri="{BB962C8B-B14F-4D97-AF65-F5344CB8AC3E}">
        <p14:creationId xmlns:p14="http://schemas.microsoft.com/office/powerpoint/2010/main" val="36583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A</a:t>
            </a:r>
            <a:endParaRPr lang="en-GB" dirty="0"/>
          </a:p>
        </p:txBody>
      </p:sp>
      <p:sp>
        <p:nvSpPr>
          <p:cNvPr id="3" name="Content Placeholder 2"/>
          <p:cNvSpPr>
            <a:spLocks noGrp="1"/>
          </p:cNvSpPr>
          <p:nvPr>
            <p:ph idx="1"/>
          </p:nvPr>
        </p:nvSpPr>
        <p:spPr>
          <a:solidFill>
            <a:schemeClr val="bg2"/>
          </a:solidFill>
        </p:spPr>
        <p:txBody>
          <a:bodyPr>
            <a:normAutofit/>
          </a:bodyPr>
          <a:lstStyle/>
          <a:p>
            <a:r>
              <a:rPr lang="en-GB" sz="3600" dirty="0" smtClean="0"/>
              <a:t>Question a = extract based. ‘How’ question marked on same criteria as Macbeth</a:t>
            </a:r>
          </a:p>
          <a:p>
            <a:r>
              <a:rPr lang="en-GB" sz="3600" dirty="0" smtClean="0"/>
              <a:t>Question B – knowledge of whole text – same as Macbeth</a:t>
            </a:r>
            <a:endParaRPr lang="en-GB" sz="3600" dirty="0"/>
          </a:p>
        </p:txBody>
      </p:sp>
      <p:pic>
        <p:nvPicPr>
          <p:cNvPr id="4" name="Picture 3"/>
          <p:cNvPicPr>
            <a:picLocks noChangeAspect="1"/>
          </p:cNvPicPr>
          <p:nvPr/>
        </p:nvPicPr>
        <p:blipFill>
          <a:blip r:embed="rId2"/>
          <a:stretch>
            <a:fillRect/>
          </a:stretch>
        </p:blipFill>
        <p:spPr>
          <a:xfrm>
            <a:off x="6231464" y="152400"/>
            <a:ext cx="2734736" cy="1538289"/>
          </a:xfrm>
          <a:prstGeom prst="rect">
            <a:avLst/>
          </a:prstGeom>
        </p:spPr>
      </p:pic>
    </p:spTree>
    <p:extLst>
      <p:ext uri="{BB962C8B-B14F-4D97-AF65-F5344CB8AC3E}">
        <p14:creationId xmlns:p14="http://schemas.microsoft.com/office/powerpoint/2010/main" val="134255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AD47">
                    <a:lumMod val="75000"/>
                  </a:srgbClr>
                </a:solidFill>
              </a:rPr>
              <a:t>Language</a:t>
            </a:r>
            <a:r>
              <a:rPr lang="en-GB" b="1" dirty="0">
                <a:solidFill>
                  <a:sysClr val="windowText" lastClr="000000"/>
                </a:solidFill>
              </a:rPr>
              <a:t>, </a:t>
            </a:r>
            <a:r>
              <a:rPr lang="en-GB" b="1" dirty="0">
                <a:solidFill>
                  <a:srgbClr val="FF0000"/>
                </a:solidFill>
              </a:rPr>
              <a:t>structure</a:t>
            </a:r>
            <a:r>
              <a:rPr lang="en-GB" b="1" dirty="0">
                <a:solidFill>
                  <a:sysClr val="windowText" lastClr="000000"/>
                </a:solidFill>
              </a:rPr>
              <a:t>, </a:t>
            </a:r>
            <a:r>
              <a:rPr lang="en-GB" b="1" dirty="0">
                <a:solidFill>
                  <a:srgbClr val="FF00FF"/>
                </a:solidFill>
              </a:rPr>
              <a:t>techniques</a:t>
            </a:r>
            <a:r>
              <a:rPr lang="en-GB" b="1" dirty="0">
                <a:solidFill>
                  <a:sysClr val="windowText" lastClr="000000"/>
                </a:solidFill>
              </a:rPr>
              <a:t>?</a:t>
            </a:r>
            <a:endParaRPr lang="en-GB" dirty="0"/>
          </a:p>
        </p:txBody>
      </p:sp>
      <p:sp>
        <p:nvSpPr>
          <p:cNvPr id="3" name="Content Placeholder 2"/>
          <p:cNvSpPr>
            <a:spLocks noGrp="1"/>
          </p:cNvSpPr>
          <p:nvPr>
            <p:ph idx="1"/>
          </p:nvPr>
        </p:nvSpPr>
        <p:spPr>
          <a:xfrm>
            <a:off x="628650" y="1825625"/>
            <a:ext cx="7886700" cy="2670175"/>
          </a:xfrm>
        </p:spPr>
        <p:txBody>
          <a:bodyPr/>
          <a:lstStyle/>
          <a:p>
            <a:pPr marL="0" indent="0">
              <a:buNone/>
            </a:pPr>
            <a:r>
              <a:rPr lang="en-GB" dirty="0"/>
              <a:t>"He is not easy to describe. There is something wrong with his appearance; something displeasing, something down-right detestable. I never saw a man I so disliked, and yet I scarce know why. He must be deformed somewhere; he gives a strong feeling of deformity, although I couldn't specify the point.”</a:t>
            </a:r>
          </a:p>
          <a:p>
            <a:pPr marL="0" indent="0">
              <a:buNone/>
            </a:pPr>
            <a:endParaRPr lang="en-GB"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73607" y="2184507"/>
              <a:ext cx="3698640" cy="102600"/>
            </p14:xfrm>
          </p:contentPart>
        </mc:Choice>
        <mc:Fallback xmlns="">
          <p:pic>
            <p:nvPicPr>
              <p:cNvPr id="6" name="Ink 5"/>
              <p:cNvPicPr/>
              <p:nvPr/>
            </p:nvPicPr>
            <p:blipFill>
              <a:blip r:embed="rId3"/>
              <a:stretch>
                <a:fillRect/>
              </a:stretch>
            </p:blipFill>
            <p:spPr>
              <a:xfrm>
                <a:off x="861727" y="2172627"/>
                <a:ext cx="3722400" cy="126360"/>
              </a:xfrm>
              <a:prstGeom prst="rect">
                <a:avLst/>
              </a:prstGeom>
            </p:spPr>
          </p:pic>
        </mc:Fallback>
      </mc:AlternateContent>
      <p:sp>
        <p:nvSpPr>
          <p:cNvPr id="7" name="TextBox 6"/>
          <p:cNvSpPr txBox="1"/>
          <p:nvPr/>
        </p:nvSpPr>
        <p:spPr>
          <a:xfrm>
            <a:off x="873607" y="4495800"/>
            <a:ext cx="3012593" cy="923330"/>
          </a:xfrm>
          <a:prstGeom prst="rect">
            <a:avLst/>
          </a:prstGeom>
          <a:noFill/>
        </p:spPr>
        <p:txBody>
          <a:bodyPr wrap="square" rtlCol="0">
            <a:spAutoFit/>
          </a:bodyPr>
          <a:lstStyle/>
          <a:p>
            <a:r>
              <a:rPr lang="en-GB" dirty="0" smtClean="0"/>
              <a:t>Structure; Short, snappy sentence – hooks us into the mystery</a:t>
            </a:r>
            <a:endParaRPr lang="en-GB" dirty="0"/>
          </a:p>
        </p:txBody>
      </p: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5964007" y="2136267"/>
              <a:ext cx="2415960" cy="88560"/>
            </p14:xfrm>
          </p:contentPart>
        </mc:Choice>
        <mc:Fallback xmlns="">
          <p:pic>
            <p:nvPicPr>
              <p:cNvPr id="9" name="Ink 8"/>
              <p:cNvPicPr/>
              <p:nvPr/>
            </p:nvPicPr>
            <p:blipFill>
              <a:blip r:embed="rId5"/>
              <a:stretch>
                <a:fillRect/>
              </a:stretch>
            </p:blipFill>
            <p:spPr>
              <a:xfrm>
                <a:off x="5952127" y="2124387"/>
                <a:ext cx="2439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834967" y="2481507"/>
              <a:ext cx="3152880" cy="168840"/>
            </p14:xfrm>
          </p:contentPart>
        </mc:Choice>
        <mc:Fallback xmlns="">
          <p:pic>
            <p:nvPicPr>
              <p:cNvPr id="11" name="Ink 10"/>
              <p:cNvPicPr/>
              <p:nvPr/>
            </p:nvPicPr>
            <p:blipFill>
              <a:blip r:embed="rId7"/>
              <a:stretch>
                <a:fillRect/>
              </a:stretch>
            </p:blipFill>
            <p:spPr>
              <a:xfrm>
                <a:off x="3823087" y="2469627"/>
                <a:ext cx="3176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p14:cNvContentPartPr/>
              <p14:nvPr/>
            </p14:nvContentPartPr>
            <p14:xfrm>
              <a:off x="736807" y="3016107"/>
              <a:ext cx="4790880" cy="64800"/>
            </p14:xfrm>
          </p:contentPart>
        </mc:Choice>
        <mc:Fallback xmlns="">
          <p:pic>
            <p:nvPicPr>
              <p:cNvPr id="13" name="Ink 12"/>
              <p:cNvPicPr/>
              <p:nvPr/>
            </p:nvPicPr>
            <p:blipFill>
              <a:blip r:embed="rId9"/>
              <a:stretch>
                <a:fillRect/>
              </a:stretch>
            </p:blipFill>
            <p:spPr>
              <a:xfrm>
                <a:off x="724927" y="3004227"/>
                <a:ext cx="4814640" cy="88560"/>
              </a:xfrm>
              <a:prstGeom prst="rect">
                <a:avLst/>
              </a:prstGeom>
            </p:spPr>
          </p:pic>
        </mc:Fallback>
      </mc:AlternateContent>
      <p:sp>
        <p:nvSpPr>
          <p:cNvPr id="14" name="TextBox 13"/>
          <p:cNvSpPr txBox="1"/>
          <p:nvPr/>
        </p:nvSpPr>
        <p:spPr>
          <a:xfrm>
            <a:off x="5715000" y="4495800"/>
            <a:ext cx="3124200" cy="646331"/>
          </a:xfrm>
          <a:prstGeom prst="rect">
            <a:avLst/>
          </a:prstGeom>
          <a:noFill/>
        </p:spPr>
        <p:txBody>
          <a:bodyPr wrap="square" rtlCol="0">
            <a:spAutoFit/>
          </a:bodyPr>
          <a:lstStyle/>
          <a:p>
            <a:r>
              <a:rPr lang="en-GB" dirty="0" smtClean="0"/>
              <a:t>Technique: Triplet, repeating something – builds tension</a:t>
            </a:r>
            <a:endParaRPr lang="en-GB" dirty="0"/>
          </a:p>
        </p:txBody>
      </p:sp>
      <mc:AlternateContent xmlns:mc="http://schemas.openxmlformats.org/markup-compatibility/2006" xmlns:p14="http://schemas.microsoft.com/office/powerpoint/2010/main">
        <mc:Choice Requires="p14">
          <p:contentPart p14:bwMode="auto" r:id="rId10">
            <p14:nvContentPartPr>
              <p14:cNvPr id="15" name="Ink 14"/>
              <p14:cNvContentPartPr/>
              <p14:nvPr/>
            </p14:nvContentPartPr>
            <p14:xfrm>
              <a:off x="7533607" y="1986867"/>
              <a:ext cx="928440" cy="60840"/>
            </p14:xfrm>
          </p:contentPart>
        </mc:Choice>
        <mc:Fallback xmlns="">
          <p:pic>
            <p:nvPicPr>
              <p:cNvPr id="15" name="Ink 14"/>
              <p:cNvPicPr/>
              <p:nvPr/>
            </p:nvPicPr>
            <p:blipFill>
              <a:blip r:embed="rId11"/>
              <a:stretch>
                <a:fillRect/>
              </a:stretch>
            </p:blipFill>
            <p:spPr>
              <a:xfrm>
                <a:off x="7485727" y="1890747"/>
                <a:ext cx="1024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p14:cNvContentPartPr/>
              <p14:nvPr/>
            </p14:nvContentPartPr>
            <p14:xfrm>
              <a:off x="5404567" y="2456667"/>
              <a:ext cx="1556280" cy="53640"/>
            </p14:xfrm>
          </p:contentPart>
        </mc:Choice>
        <mc:Fallback xmlns="">
          <p:pic>
            <p:nvPicPr>
              <p:cNvPr id="16" name="Ink 15"/>
              <p:cNvPicPr/>
              <p:nvPr/>
            </p:nvPicPr>
            <p:blipFill>
              <a:blip r:embed="rId13"/>
              <a:stretch>
                <a:fillRect/>
              </a:stretch>
            </p:blipFill>
            <p:spPr>
              <a:xfrm>
                <a:off x="5356687" y="2360547"/>
                <a:ext cx="1652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p14:cNvContentPartPr/>
              <p14:nvPr/>
            </p14:nvContentPartPr>
            <p14:xfrm>
              <a:off x="3985087" y="2864547"/>
              <a:ext cx="1473840" cy="70560"/>
            </p14:xfrm>
          </p:contentPart>
        </mc:Choice>
        <mc:Fallback xmlns="">
          <p:pic>
            <p:nvPicPr>
              <p:cNvPr id="17" name="Ink 16"/>
              <p:cNvPicPr/>
              <p:nvPr/>
            </p:nvPicPr>
            <p:blipFill>
              <a:blip r:embed="rId15"/>
              <a:stretch>
                <a:fillRect/>
              </a:stretch>
            </p:blipFill>
            <p:spPr>
              <a:xfrm>
                <a:off x="3937207" y="2768427"/>
                <a:ext cx="15699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p14:cNvContentPartPr/>
              <p14:nvPr/>
            </p14:nvContentPartPr>
            <p14:xfrm>
              <a:off x="1174207" y="3254067"/>
              <a:ext cx="1023480" cy="21600"/>
            </p14:xfrm>
          </p:contentPart>
        </mc:Choice>
        <mc:Fallback xmlns="">
          <p:pic>
            <p:nvPicPr>
              <p:cNvPr id="18" name="Ink 17"/>
              <p:cNvPicPr/>
              <p:nvPr/>
            </p:nvPicPr>
            <p:blipFill>
              <a:blip r:embed="rId17"/>
              <a:stretch>
                <a:fillRect/>
              </a:stretch>
            </p:blipFill>
            <p:spPr>
              <a:xfrm>
                <a:off x="1125967" y="3157947"/>
                <a:ext cx="1119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p14:cNvContentPartPr/>
              <p14:nvPr/>
            </p14:nvContentPartPr>
            <p14:xfrm>
              <a:off x="736807" y="3667347"/>
              <a:ext cx="1297080" cy="33480"/>
            </p14:xfrm>
          </p:contentPart>
        </mc:Choice>
        <mc:Fallback xmlns="">
          <p:pic>
            <p:nvPicPr>
              <p:cNvPr id="19" name="Ink 18"/>
              <p:cNvPicPr/>
              <p:nvPr/>
            </p:nvPicPr>
            <p:blipFill>
              <a:blip r:embed="rId19"/>
              <a:stretch>
                <a:fillRect/>
              </a:stretch>
            </p:blipFill>
            <p:spPr>
              <a:xfrm>
                <a:off x="688927" y="3571227"/>
                <a:ext cx="1392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p14:cNvContentPartPr/>
              <p14:nvPr/>
            </p14:nvContentPartPr>
            <p14:xfrm>
              <a:off x="710167" y="4026267"/>
              <a:ext cx="1378440" cy="720"/>
            </p14:xfrm>
          </p:contentPart>
        </mc:Choice>
        <mc:Fallback xmlns="">
          <p:pic>
            <p:nvPicPr>
              <p:cNvPr id="20" name="Ink 19"/>
              <p:cNvPicPr/>
              <p:nvPr/>
            </p:nvPicPr>
            <p:blipFill>
              <a:blip r:embed="rId21"/>
              <a:stretch>
                <a:fillRect/>
              </a:stretch>
            </p:blipFill>
            <p:spPr>
              <a:xfrm>
                <a:off x="661927" y="3930147"/>
                <a:ext cx="1474560" cy="192600"/>
              </a:xfrm>
              <a:prstGeom prst="rect">
                <a:avLst/>
              </a:prstGeom>
            </p:spPr>
          </p:pic>
        </mc:Fallback>
      </mc:AlternateContent>
      <p:sp>
        <p:nvSpPr>
          <p:cNvPr id="21" name="TextBox 20"/>
          <p:cNvSpPr txBox="1"/>
          <p:nvPr/>
        </p:nvSpPr>
        <p:spPr>
          <a:xfrm>
            <a:off x="2743200" y="5638800"/>
            <a:ext cx="4876800" cy="646331"/>
          </a:xfrm>
          <a:prstGeom prst="rect">
            <a:avLst/>
          </a:prstGeom>
          <a:noFill/>
        </p:spPr>
        <p:txBody>
          <a:bodyPr wrap="square" rtlCol="0">
            <a:spAutoFit/>
          </a:bodyPr>
          <a:lstStyle/>
          <a:p>
            <a:r>
              <a:rPr lang="en-GB" dirty="0" smtClean="0"/>
              <a:t>Language: words linked to evil – most starting with ‘d’ – hint at the devil?</a:t>
            </a:r>
            <a:endParaRPr lang="en-GB" dirty="0"/>
          </a:p>
        </p:txBody>
      </p:sp>
    </p:spTree>
    <p:extLst>
      <p:ext uri="{BB962C8B-B14F-4D97-AF65-F5344CB8AC3E}">
        <p14:creationId xmlns:p14="http://schemas.microsoft.com/office/powerpoint/2010/main" val="273116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Section B= Poetry</a:t>
            </a:r>
            <a:endParaRPr lang="en-GB" dirty="0"/>
          </a:p>
        </p:txBody>
      </p:sp>
      <p:sp>
        <p:nvSpPr>
          <p:cNvPr id="3" name="Content Placeholder 2"/>
          <p:cNvSpPr>
            <a:spLocks noGrp="1"/>
          </p:cNvSpPr>
          <p:nvPr>
            <p:ph idx="1"/>
          </p:nvPr>
        </p:nvSpPr>
        <p:spPr/>
        <p:txBody>
          <a:bodyPr>
            <a:normAutofit/>
          </a:bodyPr>
          <a:lstStyle/>
          <a:p>
            <a:r>
              <a:rPr lang="en-GB" sz="4000" dirty="0" smtClean="0"/>
              <a:t>Conflict</a:t>
            </a:r>
            <a:endParaRPr lang="en-GB" sz="4000" dirty="0"/>
          </a:p>
        </p:txBody>
      </p:sp>
      <p:pic>
        <p:nvPicPr>
          <p:cNvPr id="4" name="Picture 3"/>
          <p:cNvPicPr>
            <a:picLocks noChangeAspect="1"/>
          </p:cNvPicPr>
          <p:nvPr/>
        </p:nvPicPr>
        <p:blipFill>
          <a:blip r:embed="rId2"/>
          <a:stretch>
            <a:fillRect/>
          </a:stretch>
        </p:blipFill>
        <p:spPr>
          <a:xfrm>
            <a:off x="2438400" y="2686220"/>
            <a:ext cx="4648200" cy="3490743"/>
          </a:xfrm>
          <a:prstGeom prst="rect">
            <a:avLst/>
          </a:prstGeom>
        </p:spPr>
      </p:pic>
    </p:spTree>
    <p:extLst>
      <p:ext uri="{BB962C8B-B14F-4D97-AF65-F5344CB8AC3E}">
        <p14:creationId xmlns:p14="http://schemas.microsoft.com/office/powerpoint/2010/main" val="13465890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52400"/>
            <a:ext cx="3505200" cy="6494085"/>
          </a:xfrm>
          <a:prstGeom prst="rect">
            <a:avLst/>
          </a:prstGeom>
          <a:solidFill>
            <a:schemeClr val="bg2"/>
          </a:solidFill>
        </p:spPr>
        <p:txBody>
          <a:bodyPr wrap="square">
            <a:spAutoFit/>
          </a:bodyPr>
          <a:lstStyle/>
          <a:p>
            <a:r>
              <a:rPr lang="en-GB" sz="1300" b="1" i="1" dirty="0" err="1" smtClean="0">
                <a:latin typeface="MyriadPro-BoldIt"/>
              </a:rPr>
              <a:t>Catrin</a:t>
            </a:r>
            <a:endParaRPr lang="en-GB" sz="1300" b="1" i="1" dirty="0">
              <a:latin typeface="MyriadPro-BoldIt"/>
            </a:endParaRPr>
          </a:p>
          <a:p>
            <a:r>
              <a:rPr lang="en-US" sz="1300" dirty="0">
                <a:latin typeface="MyriadPro-Regular"/>
              </a:rPr>
              <a:t>I can remember you, child,</a:t>
            </a:r>
          </a:p>
          <a:p>
            <a:r>
              <a:rPr lang="en-US" sz="1300" dirty="0">
                <a:latin typeface="MyriadPro-Regular"/>
              </a:rPr>
              <a:t>As I stood in a hot, white</a:t>
            </a:r>
          </a:p>
          <a:p>
            <a:r>
              <a:rPr lang="en-US" sz="1300" dirty="0">
                <a:latin typeface="MyriadPro-Regular"/>
              </a:rPr>
              <a:t>Room at the window watching</a:t>
            </a:r>
          </a:p>
          <a:p>
            <a:r>
              <a:rPr lang="en-US" sz="1300" dirty="0">
                <a:latin typeface="MyriadPro-Regular"/>
              </a:rPr>
              <a:t>The people and cars taking</a:t>
            </a:r>
          </a:p>
          <a:p>
            <a:r>
              <a:rPr lang="en-US" sz="1300" dirty="0">
                <a:latin typeface="MyriadPro-Regular"/>
              </a:rPr>
              <a:t>Turn at the traffic lights.</a:t>
            </a:r>
          </a:p>
          <a:p>
            <a:r>
              <a:rPr lang="en-US" sz="1300" dirty="0">
                <a:latin typeface="MyriadPro-Regular"/>
              </a:rPr>
              <a:t>I can remember you, our first</a:t>
            </a:r>
          </a:p>
          <a:p>
            <a:r>
              <a:rPr lang="en-GB" sz="1300" dirty="0">
                <a:latin typeface="MyriadPro-Regular"/>
              </a:rPr>
              <a:t>Fierce confrontation, the tight</a:t>
            </a:r>
          </a:p>
          <a:p>
            <a:r>
              <a:rPr lang="en-US" sz="1300" dirty="0">
                <a:latin typeface="MyriadPro-Regular"/>
              </a:rPr>
              <a:t>Red rope of love which we both</a:t>
            </a:r>
          </a:p>
          <a:p>
            <a:r>
              <a:rPr lang="en-US" sz="1300" dirty="0">
                <a:latin typeface="MyriadPro-Regular"/>
              </a:rPr>
              <a:t>Fought over. It was a square</a:t>
            </a:r>
          </a:p>
          <a:p>
            <a:r>
              <a:rPr lang="en-GB" sz="1300" dirty="0">
                <a:latin typeface="MyriadPro-Regular"/>
              </a:rPr>
              <a:t>Environmental blank, disinfected</a:t>
            </a:r>
          </a:p>
          <a:p>
            <a:r>
              <a:rPr lang="en-US" sz="1300" dirty="0">
                <a:latin typeface="MyriadPro-Regular"/>
              </a:rPr>
              <a:t>Of paintings or toys. I wrote</a:t>
            </a:r>
          </a:p>
          <a:p>
            <a:r>
              <a:rPr lang="en-US" sz="1300" dirty="0">
                <a:latin typeface="MyriadPro-Regular"/>
              </a:rPr>
              <a:t>All over the walls with my</a:t>
            </a:r>
          </a:p>
          <a:p>
            <a:r>
              <a:rPr lang="en-US" sz="1300" dirty="0">
                <a:latin typeface="MyriadPro-Regular"/>
              </a:rPr>
              <a:t>Words, </a:t>
            </a:r>
            <a:r>
              <a:rPr lang="en-US" sz="1300" dirty="0" err="1">
                <a:latin typeface="MyriadPro-Regular"/>
              </a:rPr>
              <a:t>coloured</a:t>
            </a:r>
            <a:r>
              <a:rPr lang="en-US" sz="1300" dirty="0">
                <a:latin typeface="MyriadPro-Regular"/>
              </a:rPr>
              <a:t> the clean squares</a:t>
            </a:r>
          </a:p>
          <a:p>
            <a:r>
              <a:rPr lang="en-US" sz="1300" dirty="0">
                <a:latin typeface="MyriadPro-Regular"/>
              </a:rPr>
              <a:t>With the wild, tender circles</a:t>
            </a:r>
          </a:p>
          <a:p>
            <a:r>
              <a:rPr lang="en-US" sz="1300" dirty="0">
                <a:latin typeface="MyriadPro-Regular"/>
              </a:rPr>
              <a:t>Of our struggle to become</a:t>
            </a:r>
          </a:p>
          <a:p>
            <a:r>
              <a:rPr lang="en-US" sz="1300" dirty="0">
                <a:latin typeface="MyriadPro-Regular"/>
              </a:rPr>
              <a:t>Separate. We want, we shouted,</a:t>
            </a:r>
          </a:p>
          <a:p>
            <a:r>
              <a:rPr lang="en-US" sz="1300" dirty="0">
                <a:latin typeface="MyriadPro-Regular"/>
              </a:rPr>
              <a:t>To be two, to be ourselves.</a:t>
            </a:r>
          </a:p>
          <a:p>
            <a:r>
              <a:rPr lang="en-US" sz="1300" dirty="0">
                <a:latin typeface="MyriadPro-Regular"/>
              </a:rPr>
              <a:t>Neither won nor lost the struggle</a:t>
            </a:r>
          </a:p>
          <a:p>
            <a:r>
              <a:rPr lang="en-US" sz="1300" dirty="0">
                <a:latin typeface="MyriadPro-Regular"/>
              </a:rPr>
              <a:t>In the glass tank clouded with feelings</a:t>
            </a:r>
          </a:p>
          <a:p>
            <a:r>
              <a:rPr lang="en-US" sz="1300" dirty="0">
                <a:latin typeface="MyriadPro-Regular"/>
              </a:rPr>
              <a:t>Which changed us both. Still I am fighting</a:t>
            </a:r>
          </a:p>
          <a:p>
            <a:r>
              <a:rPr lang="en-US" sz="1300" dirty="0">
                <a:latin typeface="MyriadPro-Regular"/>
              </a:rPr>
              <a:t>You off, as you stand there</a:t>
            </a:r>
          </a:p>
          <a:p>
            <a:r>
              <a:rPr lang="en-US" sz="1300" dirty="0">
                <a:latin typeface="MyriadPro-Regular"/>
              </a:rPr>
              <a:t>With your straight, strong, long</a:t>
            </a:r>
          </a:p>
          <a:p>
            <a:r>
              <a:rPr lang="en-US" sz="1300" dirty="0">
                <a:latin typeface="MyriadPro-Regular"/>
              </a:rPr>
              <a:t>Brown hair and your rosy,</a:t>
            </a:r>
          </a:p>
          <a:p>
            <a:r>
              <a:rPr lang="en-GB" sz="1300" dirty="0">
                <a:latin typeface="MyriadPro-Regular"/>
              </a:rPr>
              <a:t>Defiant glare, bringing up</a:t>
            </a:r>
          </a:p>
          <a:p>
            <a:r>
              <a:rPr lang="en-US" sz="1300" dirty="0">
                <a:latin typeface="MyriadPro-Regular"/>
              </a:rPr>
              <a:t>From the heart’s pool that old rope,</a:t>
            </a:r>
          </a:p>
          <a:p>
            <a:r>
              <a:rPr lang="en-GB" sz="1300" dirty="0">
                <a:latin typeface="MyriadPro-Regular"/>
              </a:rPr>
              <a:t>Tightening about my life,</a:t>
            </a:r>
          </a:p>
          <a:p>
            <a:r>
              <a:rPr lang="en-GB" sz="1300" dirty="0">
                <a:latin typeface="MyriadPro-Regular"/>
              </a:rPr>
              <a:t>Trailing love and conflict,</a:t>
            </a:r>
          </a:p>
          <a:p>
            <a:r>
              <a:rPr lang="en-US" sz="1300" dirty="0">
                <a:latin typeface="MyriadPro-Regular"/>
              </a:rPr>
              <a:t>As you ask may you skate</a:t>
            </a:r>
          </a:p>
          <a:p>
            <a:r>
              <a:rPr lang="en-US" sz="1300" dirty="0">
                <a:latin typeface="MyriadPro-Regular"/>
              </a:rPr>
              <a:t>In the dark, for one more hour.</a:t>
            </a:r>
          </a:p>
          <a:p>
            <a:r>
              <a:rPr lang="en-GB" sz="1300" i="1" dirty="0">
                <a:latin typeface="MyriadPro-It"/>
              </a:rPr>
              <a:t>Gillian Clarke (1978)</a:t>
            </a:r>
            <a:endParaRPr lang="en-GB" sz="1300" dirty="0"/>
          </a:p>
        </p:txBody>
      </p:sp>
      <p:sp>
        <p:nvSpPr>
          <p:cNvPr id="5" name="Rectangle 4"/>
          <p:cNvSpPr/>
          <p:nvPr/>
        </p:nvSpPr>
        <p:spPr>
          <a:xfrm>
            <a:off x="4114800" y="457200"/>
            <a:ext cx="4724400" cy="4524315"/>
          </a:xfrm>
          <a:prstGeom prst="rect">
            <a:avLst/>
          </a:prstGeom>
        </p:spPr>
        <p:txBody>
          <a:bodyPr wrap="square">
            <a:spAutoFit/>
          </a:bodyPr>
          <a:lstStyle/>
          <a:p>
            <a:r>
              <a:rPr lang="en-US" dirty="0" smtClean="0">
                <a:latin typeface="MyriadPro-Regular"/>
              </a:rPr>
              <a:t>Section B.1 = 35 minutes</a:t>
            </a:r>
          </a:p>
          <a:p>
            <a:pPr marL="285750" indent="-285750">
              <a:buFont typeface="Arial" panose="020B0604020202020204" pitchFamily="34" charset="0"/>
              <a:buChar char="•"/>
            </a:pPr>
            <a:r>
              <a:rPr lang="en-US" dirty="0" smtClean="0">
                <a:latin typeface="MyriadPro-Regular"/>
              </a:rPr>
              <a:t>10 minutes planning</a:t>
            </a:r>
          </a:p>
          <a:p>
            <a:pPr marL="285750" indent="-285750">
              <a:buFont typeface="Arial" panose="020B0604020202020204" pitchFamily="34" charset="0"/>
              <a:buChar char="•"/>
            </a:pPr>
            <a:r>
              <a:rPr lang="en-US" dirty="0" smtClean="0">
                <a:latin typeface="MyriadPro-Regular"/>
              </a:rPr>
              <a:t>25 minutes writing</a:t>
            </a:r>
          </a:p>
          <a:p>
            <a:endParaRPr lang="en-US" dirty="0">
              <a:latin typeface="MyriadPro-Regular"/>
            </a:endParaRPr>
          </a:p>
          <a:p>
            <a:r>
              <a:rPr lang="en-US" dirty="0" smtClean="0">
                <a:latin typeface="MyriadPro-Regular"/>
              </a:rPr>
              <a:t>Re-read </a:t>
            </a:r>
            <a:r>
              <a:rPr lang="en-US" i="1" dirty="0" err="1">
                <a:latin typeface="MyriadPro-It"/>
              </a:rPr>
              <a:t>Catrin</a:t>
            </a:r>
            <a:r>
              <a:rPr lang="en-US" dirty="0">
                <a:latin typeface="MyriadPro-Regular"/>
              </a:rPr>
              <a:t>. Choose </a:t>
            </a:r>
            <a:r>
              <a:rPr lang="en-US" b="1" dirty="0">
                <a:latin typeface="MyriadPro-Bold"/>
              </a:rPr>
              <a:t>one </a:t>
            </a:r>
            <a:r>
              <a:rPr lang="en-US" dirty="0">
                <a:latin typeface="MyriadPro-Regular"/>
              </a:rPr>
              <a:t>other poem from the </a:t>
            </a:r>
            <a:r>
              <a:rPr lang="en-US" i="1" dirty="0">
                <a:latin typeface="MyriadPro-It"/>
              </a:rPr>
              <a:t>Conflict </a:t>
            </a:r>
            <a:r>
              <a:rPr lang="en-US" dirty="0">
                <a:latin typeface="MyriadPro-Regular"/>
              </a:rPr>
              <a:t>anthology.</a:t>
            </a:r>
          </a:p>
          <a:p>
            <a:r>
              <a:rPr lang="en-US" dirty="0">
                <a:latin typeface="MyriadPro-Regular"/>
              </a:rPr>
              <a:t>Compare how tension is presented in the two poems</a:t>
            </a:r>
            <a:r>
              <a:rPr lang="en-US" dirty="0" smtClean="0">
                <a:latin typeface="MyriadPro-Regular"/>
              </a:rPr>
              <a:t>.</a:t>
            </a:r>
          </a:p>
          <a:p>
            <a:endParaRPr lang="en-US" dirty="0">
              <a:latin typeface="MyriadPro-Regular"/>
            </a:endParaRPr>
          </a:p>
          <a:p>
            <a:r>
              <a:rPr lang="en-US" dirty="0">
                <a:latin typeface="MyriadPro-Regular"/>
              </a:rPr>
              <a:t>In your answer you should consider the</a:t>
            </a:r>
            <a:r>
              <a:rPr lang="en-US" dirty="0" smtClean="0">
                <a:latin typeface="MyriadPro-Regular"/>
              </a:rPr>
              <a:t>:</a:t>
            </a:r>
          </a:p>
          <a:p>
            <a:endParaRPr lang="en-US" dirty="0">
              <a:latin typeface="MyriadPro-Regular"/>
            </a:endParaRPr>
          </a:p>
          <a:p>
            <a:r>
              <a:rPr lang="en-US" dirty="0">
                <a:latin typeface="MyriadPro-Regular"/>
              </a:rPr>
              <a:t>• poets’ use of language, form and structure</a:t>
            </a:r>
          </a:p>
          <a:p>
            <a:r>
              <a:rPr lang="en-US" dirty="0">
                <a:latin typeface="MyriadPro-Regular"/>
              </a:rPr>
              <a:t>• the influence of the contexts in which the poems were written</a:t>
            </a:r>
            <a:r>
              <a:rPr lang="en-US" dirty="0" smtClean="0">
                <a:latin typeface="MyriadPro-Regular"/>
              </a:rPr>
              <a:t>.</a:t>
            </a:r>
          </a:p>
          <a:p>
            <a:endParaRPr lang="en-US" dirty="0">
              <a:latin typeface="MyriadPro-Regular"/>
            </a:endParaRPr>
          </a:p>
          <a:p>
            <a:r>
              <a:rPr lang="en-US" b="1" dirty="0">
                <a:latin typeface="MyriadPro-Bold"/>
              </a:rPr>
              <a:t>(Total for Question 9 = 20 marks)</a:t>
            </a:r>
            <a:endParaRPr lang="en-GB" dirty="0"/>
          </a:p>
        </p:txBody>
      </p:sp>
    </p:spTree>
    <p:extLst>
      <p:ext uri="{BB962C8B-B14F-4D97-AF65-F5344CB8AC3E}">
        <p14:creationId xmlns:p14="http://schemas.microsoft.com/office/powerpoint/2010/main" val="4098282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
            <a:ext cx="7886700" cy="1325563"/>
          </a:xfrm>
        </p:spPr>
        <p:txBody>
          <a:bodyPr/>
          <a:lstStyle/>
          <a:p>
            <a:r>
              <a:rPr lang="en-GB" dirty="0" smtClean="0"/>
              <a:t>PLAN FIRST!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51526497"/>
              </p:ext>
            </p:extLst>
          </p:nvPr>
        </p:nvGraphicFramePr>
        <p:xfrm>
          <a:off x="533400" y="1143000"/>
          <a:ext cx="8305800" cy="5369974"/>
        </p:xfrm>
        <a:graphic>
          <a:graphicData uri="http://schemas.openxmlformats.org/drawingml/2006/table">
            <a:tbl>
              <a:tblPr firstRow="1" bandRow="1">
                <a:tableStyleId>{F5AB1C69-6EDB-4FF4-983F-18BD219EF322}</a:tableStyleId>
              </a:tblPr>
              <a:tblGrid>
                <a:gridCol w="1600200"/>
                <a:gridCol w="2552700"/>
                <a:gridCol w="1485900"/>
                <a:gridCol w="2667000"/>
              </a:tblGrid>
              <a:tr h="736393">
                <a:tc>
                  <a:txBody>
                    <a:bodyPr/>
                    <a:lstStyle/>
                    <a:p>
                      <a:r>
                        <a:rPr lang="en-GB" dirty="0" smtClean="0"/>
                        <a:t>SMILE!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a:t>
                      </a:r>
                      <a:r>
                        <a:rPr lang="en-GB" sz="2400" dirty="0" err="1" smtClean="0"/>
                        <a:t>Catrin</a:t>
                      </a:r>
                      <a:r>
                        <a:rPr lang="en-GB" sz="2400" dirty="0" smtClean="0"/>
                        <a: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Compare/ contrast</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smtClean="0"/>
                        <a:t>‘A Poison Tree’</a:t>
                      </a:r>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STRUCTURE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MEANING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Tension builds between a mother and child from the moment of birth through to adolescence </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whereas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smtClean="0"/>
                        <a:t>Tension builds</a:t>
                      </a:r>
                      <a:r>
                        <a:rPr lang="en-GB" sz="1600" baseline="0" dirty="0" smtClean="0"/>
                        <a:t> between what we believe to be two peers when anger is not expressed and left to fester.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71035">
                <a:tc>
                  <a:txBody>
                    <a:bodyPr/>
                    <a:lstStyle/>
                    <a:p>
                      <a:r>
                        <a:rPr lang="en-GB" dirty="0" smtClean="0"/>
                        <a:t>IMAGERY &amp; TECHNIQUES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LANGUAGE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393">
                <a:tc>
                  <a:txBody>
                    <a:bodyPr/>
                    <a:lstStyle/>
                    <a:p>
                      <a:r>
                        <a:rPr lang="en-GB" dirty="0" smtClean="0"/>
                        <a:t>EMOTIVE TONE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22727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Section </a:t>
            </a:r>
            <a:r>
              <a:rPr lang="en-GB" dirty="0" err="1" smtClean="0"/>
              <a:t>B.ii</a:t>
            </a:r>
            <a:r>
              <a:rPr lang="en-GB" dirty="0" smtClean="0"/>
              <a:t> = unseen poetry</a:t>
            </a:r>
            <a:endParaRPr lang="en-GB" dirty="0"/>
          </a:p>
        </p:txBody>
      </p:sp>
      <p:sp>
        <p:nvSpPr>
          <p:cNvPr id="4" name="Content Placeholder 3"/>
          <p:cNvSpPr>
            <a:spLocks noGrp="1"/>
          </p:cNvSpPr>
          <p:nvPr>
            <p:ph idx="1"/>
          </p:nvPr>
        </p:nvSpPr>
        <p:spPr>
          <a:solidFill>
            <a:schemeClr val="bg2"/>
          </a:solidFill>
        </p:spPr>
        <p:txBody>
          <a:bodyPr/>
          <a:lstStyle/>
          <a:p>
            <a:r>
              <a:rPr lang="en-GB" dirty="0" smtClean="0"/>
              <a:t>45 minutes</a:t>
            </a:r>
          </a:p>
          <a:p>
            <a:r>
              <a:rPr lang="en-GB" dirty="0" smtClean="0"/>
              <a:t>Same process but slightly longer</a:t>
            </a:r>
          </a:p>
          <a:p>
            <a:r>
              <a:rPr lang="en-GB" dirty="0" smtClean="0"/>
              <a:t>Same marks scheme BUT no need to have an awareness of context.</a:t>
            </a:r>
          </a:p>
          <a:p>
            <a:r>
              <a:rPr lang="en-GB" dirty="0" smtClean="0"/>
              <a:t>Must plan first</a:t>
            </a:r>
            <a:endParaRPr lang="en-GB" dirty="0"/>
          </a:p>
        </p:txBody>
      </p:sp>
    </p:spTree>
    <p:extLst>
      <p:ext uri="{BB962C8B-B14F-4D97-AF65-F5344CB8AC3E}">
        <p14:creationId xmlns:p14="http://schemas.microsoft.com/office/powerpoint/2010/main" val="42563744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Success criteria for 4+</a:t>
            </a:r>
            <a:endParaRPr lang="en-GB" dirty="0"/>
          </a:p>
        </p:txBody>
      </p:sp>
      <p:sp>
        <p:nvSpPr>
          <p:cNvPr id="4" name="Content Placeholder 3"/>
          <p:cNvSpPr>
            <a:spLocks noGrp="1"/>
          </p:cNvSpPr>
          <p:nvPr>
            <p:ph idx="1"/>
          </p:nvPr>
        </p:nvSpPr>
        <p:spPr>
          <a:solidFill>
            <a:schemeClr val="bg2"/>
          </a:solidFill>
        </p:spPr>
        <p:txBody>
          <a:bodyPr/>
          <a:lstStyle/>
          <a:p>
            <a:r>
              <a:rPr lang="en-GB" dirty="0" smtClean="0"/>
              <a:t>Plan</a:t>
            </a:r>
          </a:p>
          <a:p>
            <a:r>
              <a:rPr lang="en-GB" dirty="0" smtClean="0"/>
              <a:t>Must write about 2 poems to get above a grade 3</a:t>
            </a:r>
          </a:p>
          <a:p>
            <a:r>
              <a:rPr lang="en-GB" dirty="0" smtClean="0"/>
              <a:t>Have to show an understanding of structure and the effects of structural choices</a:t>
            </a:r>
          </a:p>
          <a:p>
            <a:r>
              <a:rPr lang="en-GB" dirty="0" smtClean="0"/>
              <a:t>Must analyse language – single word analysis</a:t>
            </a:r>
          </a:p>
          <a:p>
            <a:r>
              <a:rPr lang="en-GB" dirty="0" smtClean="0"/>
              <a:t>Must show a sound understanding of poetic terminology</a:t>
            </a:r>
          </a:p>
          <a:p>
            <a:r>
              <a:rPr lang="en-GB" dirty="0" smtClean="0"/>
              <a:t>Must show an awareness of context (Bi)</a:t>
            </a:r>
          </a:p>
          <a:p>
            <a:endParaRPr lang="en-GB" dirty="0"/>
          </a:p>
        </p:txBody>
      </p:sp>
    </p:spTree>
    <p:extLst>
      <p:ext uri="{BB962C8B-B14F-4D97-AF65-F5344CB8AC3E}">
        <p14:creationId xmlns:p14="http://schemas.microsoft.com/office/powerpoint/2010/main" val="3195724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Literature – Poetry content</a:t>
            </a:r>
            <a:endParaRPr lang="en-GB" dirty="0">
              <a:latin typeface="+mn-lt"/>
            </a:endParaRPr>
          </a:p>
        </p:txBody>
      </p:sp>
      <p:sp>
        <p:nvSpPr>
          <p:cNvPr id="3" name="Content Placeholder 2"/>
          <p:cNvSpPr>
            <a:spLocks noGrp="1"/>
          </p:cNvSpPr>
          <p:nvPr>
            <p:ph idx="1"/>
          </p:nvPr>
        </p:nvSpPr>
        <p:spPr>
          <a:solidFill>
            <a:schemeClr val="bg2"/>
          </a:solidFill>
        </p:spPr>
        <p:txBody>
          <a:bodyPr/>
          <a:lstStyle/>
          <a:p>
            <a:r>
              <a:rPr lang="en-GB" dirty="0" smtClean="0">
                <a:latin typeface="+mj-lt"/>
              </a:rPr>
              <a:t>You don’t have to know all 15 by heart – re-read them all but try to learn between 3-5 well!</a:t>
            </a:r>
          </a:p>
          <a:p>
            <a:r>
              <a:rPr lang="en-GB" dirty="0" smtClean="0">
                <a:latin typeface="+mj-lt"/>
              </a:rPr>
              <a:t>WAR – ‘Charge of the Light Brigade’</a:t>
            </a:r>
          </a:p>
          <a:p>
            <a:r>
              <a:rPr lang="en-GB" dirty="0" smtClean="0">
                <a:latin typeface="+mj-lt"/>
              </a:rPr>
              <a:t>SOCIAL – ‘No Problem’</a:t>
            </a:r>
          </a:p>
          <a:p>
            <a:r>
              <a:rPr lang="en-GB" dirty="0" smtClean="0">
                <a:latin typeface="+mj-lt"/>
              </a:rPr>
              <a:t>POLITICAL – ‘Belfast Confetti’</a:t>
            </a:r>
          </a:p>
          <a:p>
            <a:r>
              <a:rPr lang="en-GB" dirty="0" smtClean="0">
                <a:latin typeface="+mj-lt"/>
              </a:rPr>
              <a:t>MORAL – ‘War Photographer’</a:t>
            </a:r>
          </a:p>
          <a:p>
            <a:endParaRPr lang="en-GB" dirty="0">
              <a:latin typeface="+mj-lt"/>
            </a:endParaRPr>
          </a:p>
          <a:p>
            <a:r>
              <a:rPr lang="en-GB" dirty="0" smtClean="0">
                <a:latin typeface="+mj-lt"/>
              </a:rPr>
              <a:t>Learn your techniques!</a:t>
            </a:r>
            <a:endParaRPr lang="en-GB" dirty="0">
              <a:latin typeface="+mj-lt"/>
            </a:endParaRPr>
          </a:p>
        </p:txBody>
      </p:sp>
    </p:spTree>
    <p:extLst>
      <p:ext uri="{BB962C8B-B14F-4D97-AF65-F5344CB8AC3E}">
        <p14:creationId xmlns:p14="http://schemas.microsoft.com/office/powerpoint/2010/main" val="317854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and how to revise for Literature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828800" y="1981200"/>
            <a:ext cx="5715000" cy="3810000"/>
          </a:xfrm>
          <a:prstGeom prst="rect">
            <a:avLst/>
          </a:prstGeom>
        </p:spPr>
      </p:pic>
    </p:spTree>
    <p:extLst>
      <p:ext uri="{BB962C8B-B14F-4D97-AF65-F5344CB8AC3E}">
        <p14:creationId xmlns:p14="http://schemas.microsoft.com/office/powerpoint/2010/main" val="1637031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Literature Paper 1 – 22</a:t>
            </a:r>
            <a:r>
              <a:rPr lang="en-GB" baseline="30000" dirty="0" smtClean="0"/>
              <a:t>nd</a:t>
            </a:r>
            <a:r>
              <a:rPr lang="en-GB" dirty="0" smtClean="0"/>
              <a:t> May 2017 (</a:t>
            </a:r>
            <a:r>
              <a:rPr lang="en-GB" dirty="0"/>
              <a:t>5</a:t>
            </a:r>
            <a:r>
              <a:rPr lang="en-GB" dirty="0" smtClean="0"/>
              <a:t>0%)</a:t>
            </a:r>
            <a:endParaRPr lang="en-GB" dirty="0"/>
          </a:p>
        </p:txBody>
      </p:sp>
      <p:sp>
        <p:nvSpPr>
          <p:cNvPr id="4" name="Text Placeholder 3"/>
          <p:cNvSpPr>
            <a:spLocks noGrp="1"/>
          </p:cNvSpPr>
          <p:nvPr>
            <p:ph type="body" idx="1"/>
          </p:nvPr>
        </p:nvSpPr>
        <p:spPr>
          <a:xfrm>
            <a:off x="457200" y="1960198"/>
            <a:ext cx="4040188" cy="639762"/>
          </a:xfrm>
        </p:spPr>
        <p:txBody>
          <a:bodyPr>
            <a:normAutofit fontScale="92500"/>
          </a:bodyPr>
          <a:lstStyle/>
          <a:p>
            <a:r>
              <a:rPr lang="en-GB" dirty="0"/>
              <a:t>Section A: </a:t>
            </a:r>
            <a:r>
              <a:rPr lang="en-GB" dirty="0" smtClean="0"/>
              <a:t>Macbeth 55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1 extract from anywhere in the play – ‘How’ question.</a:t>
            </a:r>
          </a:p>
          <a:p>
            <a:r>
              <a:rPr lang="en-GB" dirty="0" smtClean="0"/>
              <a:t>1 question knowledge of whole play (likely thematic)</a:t>
            </a:r>
          </a:p>
        </p:txBody>
      </p:sp>
      <p:sp>
        <p:nvSpPr>
          <p:cNvPr id="8" name="Text Placeholder 7"/>
          <p:cNvSpPr>
            <a:spLocks noGrp="1"/>
          </p:cNvSpPr>
          <p:nvPr>
            <p:ph type="body" sz="quarter" idx="3"/>
          </p:nvPr>
        </p:nvSpPr>
        <p:spPr>
          <a:xfrm>
            <a:off x="4953000" y="1960198"/>
            <a:ext cx="4041775" cy="639762"/>
          </a:xfrm>
        </p:spPr>
        <p:txBody>
          <a:bodyPr>
            <a:normAutofit fontScale="92500" lnSpcReduction="20000"/>
          </a:bodyPr>
          <a:lstStyle/>
          <a:p>
            <a:r>
              <a:rPr lang="en-GB" dirty="0" smtClean="0"/>
              <a:t>Section B: Blood Brothers 50 minutes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questions</a:t>
            </a:r>
          </a:p>
          <a:p>
            <a:pPr lvl="1"/>
            <a:r>
              <a:rPr lang="en-GB" dirty="0" smtClean="0"/>
              <a:t>Character</a:t>
            </a:r>
          </a:p>
          <a:p>
            <a:pPr lvl="1"/>
            <a:r>
              <a:rPr lang="en-GB" dirty="0" smtClean="0"/>
              <a:t>Setting</a:t>
            </a:r>
          </a:p>
          <a:p>
            <a:pPr lvl="1"/>
            <a:r>
              <a:rPr lang="en-GB" dirty="0" smtClean="0"/>
              <a:t>Theme </a:t>
            </a:r>
          </a:p>
          <a:p>
            <a:pPr lvl="1"/>
            <a:r>
              <a:rPr lang="en-GB" dirty="0" smtClean="0"/>
              <a:t>techniques</a:t>
            </a:r>
          </a:p>
          <a:p>
            <a:r>
              <a:rPr lang="en-GB" dirty="0"/>
              <a:t>2</a:t>
            </a:r>
            <a:r>
              <a:rPr lang="en-GB" dirty="0" smtClean="0"/>
              <a:t>0% - </a:t>
            </a:r>
            <a:r>
              <a:rPr lang="en-GB" dirty="0" err="1" smtClean="0"/>
              <a:t>GPaS</a:t>
            </a:r>
            <a:endParaRPr lang="en-GB" dirty="0" smtClean="0"/>
          </a:p>
          <a:p>
            <a:endParaRPr lang="en-GB" dirty="0"/>
          </a:p>
        </p:txBody>
      </p:sp>
    </p:spTree>
    <p:extLst>
      <p:ext uri="{BB962C8B-B14F-4D97-AF65-F5344CB8AC3E}">
        <p14:creationId xmlns:p14="http://schemas.microsoft.com/office/powerpoint/2010/main" val="267232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mn-lt"/>
              </a:rPr>
              <a:t>For each text you must revise and have an understanding of:</a:t>
            </a:r>
            <a:endParaRPr lang="en-GB" dirty="0">
              <a:latin typeface="+mn-lt"/>
            </a:endParaRPr>
          </a:p>
        </p:txBody>
      </p:sp>
      <p:sp>
        <p:nvSpPr>
          <p:cNvPr id="3" name="Content Placeholder 2"/>
          <p:cNvSpPr>
            <a:spLocks noGrp="1"/>
          </p:cNvSpPr>
          <p:nvPr>
            <p:ph idx="1"/>
          </p:nvPr>
        </p:nvSpPr>
        <p:spPr>
          <a:solidFill>
            <a:schemeClr val="bg2"/>
          </a:solidFill>
        </p:spPr>
        <p:txBody>
          <a:bodyPr>
            <a:normAutofit/>
          </a:bodyPr>
          <a:lstStyle/>
          <a:p>
            <a:r>
              <a:rPr lang="en-GB" sz="4000" dirty="0" smtClean="0"/>
              <a:t>Context</a:t>
            </a:r>
          </a:p>
          <a:p>
            <a:r>
              <a:rPr lang="en-GB" sz="4000" dirty="0" smtClean="0"/>
              <a:t>Plot &amp; chronology</a:t>
            </a:r>
          </a:p>
          <a:p>
            <a:r>
              <a:rPr lang="en-GB" sz="4000" dirty="0" smtClean="0"/>
              <a:t>Characters</a:t>
            </a:r>
          </a:p>
          <a:p>
            <a:r>
              <a:rPr lang="en-GB" sz="4000" dirty="0" smtClean="0"/>
              <a:t>Settings</a:t>
            </a:r>
          </a:p>
          <a:p>
            <a:r>
              <a:rPr lang="en-GB" sz="4000" dirty="0" smtClean="0"/>
              <a:t>Themes</a:t>
            </a:r>
          </a:p>
          <a:p>
            <a:endParaRPr lang="en-GB" sz="4000" dirty="0"/>
          </a:p>
        </p:txBody>
      </p:sp>
    </p:spTree>
    <p:extLst>
      <p:ext uri="{BB962C8B-B14F-4D97-AF65-F5344CB8AC3E}">
        <p14:creationId xmlns:p14="http://schemas.microsoft.com/office/powerpoint/2010/main" val="2497039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Context</a:t>
            </a:r>
            <a:endParaRPr lang="en-GB"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1392010692"/>
              </p:ext>
            </p:extLst>
          </p:nvPr>
        </p:nvGraphicFramePr>
        <p:xfrm>
          <a:off x="224589" y="1481221"/>
          <a:ext cx="8678778" cy="5155097"/>
        </p:xfrm>
        <a:graphic>
          <a:graphicData uri="http://schemas.openxmlformats.org/drawingml/2006/table">
            <a:tbl>
              <a:tblPr firstRow="1" bandRow="1">
                <a:tableStyleId>{F5AB1C69-6EDB-4FF4-983F-18BD219EF322}</a:tableStyleId>
              </a:tblPr>
              <a:tblGrid>
                <a:gridCol w="2892926"/>
                <a:gridCol w="2892926"/>
                <a:gridCol w="2892926"/>
              </a:tblGrid>
              <a:tr h="414187">
                <a:tc>
                  <a:txBody>
                    <a:bodyPr/>
                    <a:lstStyle/>
                    <a:p>
                      <a:pPr algn="ctr"/>
                      <a:r>
                        <a:rPr lang="en-GB" sz="2400" dirty="0" smtClean="0"/>
                        <a:t>MACBETH</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BLOOD BROTHERS</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JEKYLL &amp; HYDE</a:t>
                      </a:r>
                      <a:endParaRPr lang="en-GB" sz="2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97897">
                <a:tc>
                  <a:txBody>
                    <a:bodyPr/>
                    <a:lstStyle/>
                    <a:p>
                      <a:pPr marL="285750" indent="-285750">
                        <a:buFont typeface="Arial" panose="020B0604020202020204" pitchFamily="34" charset="0"/>
                        <a:buChar char="•"/>
                      </a:pPr>
                      <a:r>
                        <a:rPr lang="en-GB" dirty="0" smtClean="0"/>
                        <a:t>The real Macbeth</a:t>
                      </a:r>
                    </a:p>
                    <a:p>
                      <a:pPr marL="285750" indent="-285750">
                        <a:buFont typeface="Arial" panose="020B0604020202020204" pitchFamily="34" charset="0"/>
                        <a:buChar char="•"/>
                      </a:pPr>
                      <a:r>
                        <a:rPr lang="en-GB" dirty="0" smtClean="0"/>
                        <a:t>James I &amp; The Divine Right of Kings</a:t>
                      </a:r>
                    </a:p>
                    <a:p>
                      <a:pPr marL="285750" indent="-285750">
                        <a:buFont typeface="Arial" panose="020B0604020202020204" pitchFamily="34" charset="0"/>
                        <a:buChar char="•"/>
                      </a:pPr>
                      <a:r>
                        <a:rPr lang="en-GB" dirty="0" smtClean="0"/>
                        <a:t>Role of witchcraft in Jacobean society</a:t>
                      </a:r>
                    </a:p>
                    <a:p>
                      <a:pPr marL="285750" indent="-285750">
                        <a:buFont typeface="Arial" panose="020B0604020202020204" pitchFamily="34" charset="0"/>
                        <a:buChar char="•"/>
                      </a:pPr>
                      <a:r>
                        <a:rPr lang="en-GB" dirty="0" smtClean="0"/>
                        <a:t>Gunpowder Plot &amp; significance of treason</a:t>
                      </a:r>
                    </a:p>
                    <a:p>
                      <a:pPr marL="285750" indent="-285750">
                        <a:buFont typeface="Arial" panose="020B0604020202020204" pitchFamily="34" charset="0"/>
                        <a:buChar char="•"/>
                      </a:pPr>
                      <a:r>
                        <a:rPr lang="en-GB" dirty="0" smtClean="0"/>
                        <a:t>The role of men and women in Jacobean society</a:t>
                      </a:r>
                    </a:p>
                    <a:p>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smtClean="0"/>
                        <a:t>Willy Russell</a:t>
                      </a:r>
                    </a:p>
                    <a:p>
                      <a:pPr marL="285750" indent="-285750">
                        <a:buFont typeface="Arial" panose="020B0604020202020204" pitchFamily="34" charset="0"/>
                        <a:buChar char="•"/>
                      </a:pPr>
                      <a:r>
                        <a:rPr lang="en-GB" dirty="0" smtClean="0"/>
                        <a:t>Liverpool</a:t>
                      </a:r>
                    </a:p>
                    <a:p>
                      <a:pPr marL="285750" indent="-285750">
                        <a:buFont typeface="Arial" panose="020B0604020202020204" pitchFamily="34" charset="0"/>
                        <a:buChar char="•"/>
                      </a:pPr>
                      <a:r>
                        <a:rPr lang="en-GB" dirty="0" smtClean="0"/>
                        <a:t>The people/culture of Liverpool</a:t>
                      </a:r>
                    </a:p>
                    <a:p>
                      <a:pPr marL="285750" indent="-285750">
                        <a:buFont typeface="Arial" panose="020B0604020202020204" pitchFamily="34" charset="0"/>
                        <a:buChar char="•"/>
                      </a:pPr>
                      <a:r>
                        <a:rPr lang="en-GB" dirty="0" smtClean="0"/>
                        <a:t>Politics</a:t>
                      </a:r>
                      <a:r>
                        <a:rPr lang="en-GB" baseline="0" dirty="0" smtClean="0"/>
                        <a:t> – Margaret Thatcher &amp; the conservative party</a:t>
                      </a:r>
                    </a:p>
                    <a:p>
                      <a:pPr marL="285750" indent="-285750">
                        <a:buFont typeface="Arial" panose="020B0604020202020204" pitchFamily="34" charset="0"/>
                        <a:buChar char="•"/>
                      </a:pPr>
                      <a:r>
                        <a:rPr lang="en-GB" baseline="0" dirty="0" smtClean="0"/>
                        <a:t>Education – grammar vs secondary modern</a:t>
                      </a:r>
                    </a:p>
                    <a:p>
                      <a:pPr marL="285750" indent="-285750">
                        <a:buFont typeface="Arial" panose="020B0604020202020204" pitchFamily="34" charset="0"/>
                        <a:buChar char="•"/>
                      </a:pPr>
                      <a:r>
                        <a:rPr lang="en-GB" baseline="0" dirty="0" smtClean="0"/>
                        <a:t>Poverty </a:t>
                      </a:r>
                    </a:p>
                    <a:p>
                      <a:pPr marL="285750" indent="-285750">
                        <a:buFont typeface="Arial" panose="020B0604020202020204" pitchFamily="34" charset="0"/>
                        <a:buChar char="•"/>
                      </a:pPr>
                      <a:r>
                        <a:rPr lang="en-GB" baseline="0" dirty="0" smtClean="0"/>
                        <a:t>Council housing </a:t>
                      </a:r>
                    </a:p>
                    <a:p>
                      <a:pPr marL="285750" indent="-285750">
                        <a:buFont typeface="Arial" panose="020B0604020202020204" pitchFamily="34" charset="0"/>
                        <a:buChar char="•"/>
                      </a:pPr>
                      <a:r>
                        <a:rPr lang="en-GB" baseline="0" dirty="0" smtClean="0"/>
                        <a:t>‘New towns’</a:t>
                      </a:r>
                    </a:p>
                    <a:p>
                      <a:pPr marL="285750" indent="-285750">
                        <a:buFont typeface="Arial" panose="020B0604020202020204" pitchFamily="34" charset="0"/>
                        <a:buChar char="•"/>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dirty="0" smtClean="0"/>
                        <a:t>Stevenson</a:t>
                      </a:r>
                    </a:p>
                    <a:p>
                      <a:pPr marL="285750" indent="-285750">
                        <a:buFont typeface="Arial" panose="020B0604020202020204" pitchFamily="34" charset="0"/>
                        <a:buChar char="•"/>
                      </a:pPr>
                      <a:r>
                        <a:rPr lang="en-GB" dirty="0" smtClean="0"/>
                        <a:t>Victorian</a:t>
                      </a:r>
                      <a:r>
                        <a:rPr lang="en-GB" baseline="0" dirty="0" smtClean="0"/>
                        <a:t> London</a:t>
                      </a:r>
                    </a:p>
                    <a:p>
                      <a:pPr marL="285750" indent="-285750">
                        <a:buFont typeface="Arial" panose="020B0604020202020204" pitchFamily="34" charset="0"/>
                        <a:buChar char="•"/>
                      </a:pPr>
                      <a:r>
                        <a:rPr lang="en-GB" baseline="0" dirty="0" smtClean="0"/>
                        <a:t>Victorian gentlemen</a:t>
                      </a:r>
                    </a:p>
                    <a:p>
                      <a:pPr marL="285750" indent="-285750">
                        <a:buFont typeface="Arial" panose="020B0604020202020204" pitchFamily="34" charset="0"/>
                        <a:buChar char="•"/>
                      </a:pPr>
                      <a:r>
                        <a:rPr lang="en-GB" baseline="0" dirty="0" smtClean="0"/>
                        <a:t>Religion</a:t>
                      </a:r>
                    </a:p>
                    <a:p>
                      <a:pPr marL="285750" indent="-285750">
                        <a:buFont typeface="Arial" panose="020B0604020202020204" pitchFamily="34" charset="0"/>
                        <a:buChar char="•"/>
                      </a:pPr>
                      <a:r>
                        <a:rPr lang="en-GB" baseline="0" dirty="0" smtClean="0"/>
                        <a:t>Science</a:t>
                      </a:r>
                    </a:p>
                    <a:p>
                      <a:pPr marL="285750" indent="-285750">
                        <a:buFont typeface="Arial" panose="020B0604020202020204" pitchFamily="34" charset="0"/>
                        <a:buChar char="•"/>
                      </a:pPr>
                      <a:r>
                        <a:rPr lang="en-GB" baseline="0" dirty="0" smtClean="0"/>
                        <a:t>Jack the Ripper – duality of man</a:t>
                      </a:r>
                      <a:endParaRPr lang="en-GB" dirty="0" smtClean="0"/>
                    </a:p>
                    <a:p>
                      <a:pPr marL="285750" indent="-285750">
                        <a:buFont typeface="Arial" panose="020B0604020202020204" pitchFamily="34" charset="0"/>
                        <a:buChar char="•"/>
                      </a:pPr>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3067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38821"/>
          </a:xfrm>
        </p:spPr>
        <p:txBody>
          <a:bodyPr/>
          <a:lstStyle/>
          <a:p>
            <a:r>
              <a:rPr lang="en-GB" dirty="0">
                <a:latin typeface="+mn-lt"/>
              </a:rPr>
              <a:t>Plot &amp; </a:t>
            </a:r>
            <a:r>
              <a:rPr lang="en-GB" dirty="0" smtClean="0">
                <a:latin typeface="+mn-lt"/>
              </a:rPr>
              <a:t>chronology</a:t>
            </a:r>
            <a:endParaRPr lang="en-GB" dirty="0">
              <a:latin typeface="+mn-lt"/>
            </a:endParaRPr>
          </a:p>
        </p:txBody>
      </p:sp>
      <p:sp>
        <p:nvSpPr>
          <p:cNvPr id="3" name="Content Placeholder 2"/>
          <p:cNvSpPr>
            <a:spLocks noGrp="1"/>
          </p:cNvSpPr>
          <p:nvPr>
            <p:ph idx="1"/>
          </p:nvPr>
        </p:nvSpPr>
        <p:spPr>
          <a:solidFill>
            <a:schemeClr val="bg2"/>
          </a:solidFill>
        </p:spPr>
        <p:txBody>
          <a:bodyPr>
            <a:normAutofit/>
          </a:bodyPr>
          <a:lstStyle/>
          <a:p>
            <a:r>
              <a:rPr lang="en-GB" sz="4400" dirty="0" smtClean="0"/>
              <a:t>Timeline/flow chart</a:t>
            </a:r>
          </a:p>
          <a:p>
            <a:r>
              <a:rPr lang="en-GB" sz="4400" dirty="0" smtClean="0"/>
              <a:t>Comprehension questions (already been given them &amp; in subject resources)</a:t>
            </a:r>
            <a:endParaRPr lang="en-GB" sz="4400" dirty="0"/>
          </a:p>
        </p:txBody>
      </p:sp>
    </p:spTree>
    <p:extLst>
      <p:ext uri="{BB962C8B-B14F-4D97-AF65-F5344CB8AC3E}">
        <p14:creationId xmlns:p14="http://schemas.microsoft.com/office/powerpoint/2010/main" val="25741743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47" y="158037"/>
            <a:ext cx="8927432" cy="6597316"/>
          </a:xfrm>
        </p:spPr>
      </p:pic>
    </p:spTree>
    <p:extLst>
      <p:ext uri="{BB962C8B-B14F-4D97-AF65-F5344CB8AC3E}">
        <p14:creationId xmlns:p14="http://schemas.microsoft.com/office/powerpoint/2010/main" val="19951295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Character profiles</a:t>
            </a:r>
            <a:endParaRPr lang="en-GB"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6885728"/>
              </p:ext>
            </p:extLst>
          </p:nvPr>
        </p:nvGraphicFramePr>
        <p:xfrm>
          <a:off x="204536" y="1690690"/>
          <a:ext cx="8686800" cy="3843836"/>
        </p:xfrm>
        <a:graphic>
          <a:graphicData uri="http://schemas.openxmlformats.org/drawingml/2006/table">
            <a:tbl>
              <a:tblPr firstRow="1" bandRow="1">
                <a:tableStyleId>{F5AB1C69-6EDB-4FF4-983F-18BD219EF322}</a:tableStyleId>
              </a:tblPr>
              <a:tblGrid>
                <a:gridCol w="3080085"/>
                <a:gridCol w="2711115"/>
                <a:gridCol w="2895600"/>
              </a:tblGrid>
              <a:tr h="1009821">
                <a:tc>
                  <a:txBody>
                    <a:bodyPr/>
                    <a:lstStyle/>
                    <a:p>
                      <a:r>
                        <a:rPr lang="en-GB" sz="2800" dirty="0" smtClean="0"/>
                        <a:t>MACBETH</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BLOOD BROTHERS</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JEKYLL &amp; HYDE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4015">
                <a:tc>
                  <a:txBody>
                    <a:bodyPr/>
                    <a:lstStyle/>
                    <a:p>
                      <a:r>
                        <a:rPr lang="en-GB" sz="2800" dirty="0" smtClean="0"/>
                        <a:t>Macbeth</a:t>
                      </a:r>
                    </a:p>
                    <a:p>
                      <a:r>
                        <a:rPr lang="en-GB" sz="2800" dirty="0" smtClean="0"/>
                        <a:t>Lady</a:t>
                      </a:r>
                      <a:r>
                        <a:rPr lang="en-GB" sz="2800" baseline="0" dirty="0" smtClean="0"/>
                        <a:t> Macbeth</a:t>
                      </a:r>
                    </a:p>
                    <a:p>
                      <a:r>
                        <a:rPr lang="en-GB" sz="2800" baseline="0" dirty="0" smtClean="0"/>
                        <a:t>Banquo</a:t>
                      </a:r>
                    </a:p>
                    <a:p>
                      <a:r>
                        <a:rPr lang="en-GB" sz="2800" baseline="0" dirty="0" smtClean="0"/>
                        <a:t>Lennox</a:t>
                      </a:r>
                    </a:p>
                    <a:p>
                      <a:r>
                        <a:rPr lang="en-GB" sz="2800" baseline="0" dirty="0" smtClean="0"/>
                        <a:t>Witches/Hecate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Mickey </a:t>
                      </a:r>
                    </a:p>
                    <a:p>
                      <a:r>
                        <a:rPr lang="en-GB" sz="2800" dirty="0" smtClean="0"/>
                        <a:t>Edward</a:t>
                      </a:r>
                    </a:p>
                    <a:p>
                      <a:r>
                        <a:rPr lang="en-GB" sz="2800" dirty="0" smtClean="0"/>
                        <a:t>Mrs</a:t>
                      </a:r>
                      <a:r>
                        <a:rPr lang="en-GB" sz="2800" baseline="0" dirty="0" smtClean="0"/>
                        <a:t> J</a:t>
                      </a:r>
                    </a:p>
                    <a:p>
                      <a:r>
                        <a:rPr lang="en-GB" sz="2800" baseline="0" dirty="0" smtClean="0"/>
                        <a:t>Mrs L</a:t>
                      </a:r>
                    </a:p>
                    <a:p>
                      <a:r>
                        <a:rPr lang="en-GB" sz="2800" baseline="0" dirty="0" smtClean="0"/>
                        <a:t>Sammy</a:t>
                      </a:r>
                    </a:p>
                    <a:p>
                      <a:r>
                        <a:rPr lang="en-GB" sz="2800" baseline="0" dirty="0" smtClean="0"/>
                        <a:t>Linda</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dirty="0" smtClean="0"/>
                        <a:t>Jekyll/Hyde</a:t>
                      </a:r>
                    </a:p>
                    <a:p>
                      <a:r>
                        <a:rPr lang="en-GB" sz="2800" dirty="0" err="1" smtClean="0"/>
                        <a:t>Utterson</a:t>
                      </a:r>
                      <a:endParaRPr lang="en-GB" sz="2800" dirty="0" smtClean="0"/>
                    </a:p>
                    <a:p>
                      <a:r>
                        <a:rPr lang="en-GB" sz="2800" dirty="0" smtClean="0"/>
                        <a:t>Lanyon</a:t>
                      </a:r>
                    </a:p>
                    <a:p>
                      <a:r>
                        <a:rPr lang="en-GB" sz="2800" dirty="0" smtClean="0"/>
                        <a:t>Poole</a:t>
                      </a:r>
                      <a:endParaRPr lang="en-GB" sz="2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6611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375" y="1835567"/>
            <a:ext cx="2381250" cy="3571875"/>
          </a:xfrm>
          <a:prstGeom prst="rect">
            <a:avLst/>
          </a:prstGeom>
        </p:spPr>
      </p:pic>
      <p:sp>
        <p:nvSpPr>
          <p:cNvPr id="5" name="TextBox 4"/>
          <p:cNvSpPr txBox="1"/>
          <p:nvPr/>
        </p:nvSpPr>
        <p:spPr>
          <a:xfrm>
            <a:off x="336884" y="252663"/>
            <a:ext cx="2803358" cy="923330"/>
          </a:xfrm>
          <a:prstGeom prst="rect">
            <a:avLst/>
          </a:prstGeom>
          <a:solidFill>
            <a:schemeClr val="bg2"/>
          </a:solidFill>
        </p:spPr>
        <p:txBody>
          <a:bodyPr wrap="square" rtlCol="0">
            <a:spAutoFit/>
          </a:bodyPr>
          <a:lstStyle/>
          <a:p>
            <a:r>
              <a:rPr lang="en-GB" b="1" dirty="0" smtClean="0">
                <a:solidFill>
                  <a:srgbClr val="FF0000"/>
                </a:solidFill>
              </a:rPr>
              <a:t>Cruel </a:t>
            </a:r>
          </a:p>
          <a:p>
            <a:r>
              <a:rPr lang="en-GB" dirty="0" smtClean="0"/>
              <a:t>She would “dash the brains out” of her own child</a:t>
            </a:r>
          </a:p>
        </p:txBody>
      </p:sp>
      <p:graphicFrame>
        <p:nvGraphicFramePr>
          <p:cNvPr id="6" name="Table 5"/>
          <p:cNvGraphicFramePr>
            <a:graphicFrameLocks noGrp="1"/>
          </p:cNvGraphicFramePr>
          <p:nvPr>
            <p:extLst>
              <p:ext uri="{D42A27DB-BD31-4B8C-83A1-F6EECF244321}">
                <p14:modId xmlns:p14="http://schemas.microsoft.com/office/powerpoint/2010/main" val="1101119446"/>
              </p:ext>
            </p:extLst>
          </p:nvPr>
        </p:nvGraphicFramePr>
        <p:xfrm>
          <a:off x="6042860" y="336884"/>
          <a:ext cx="2836445" cy="1097280"/>
        </p:xfrm>
        <a:graphic>
          <a:graphicData uri="http://schemas.openxmlformats.org/drawingml/2006/table">
            <a:tbl>
              <a:tblPr/>
              <a:tblGrid>
                <a:gridCol w="2836445"/>
              </a:tblGrid>
              <a:tr h="0">
                <a:tc>
                  <a:txBody>
                    <a:bodyPr/>
                    <a:lstStyle/>
                    <a:p>
                      <a:pPr marL="0" marR="0">
                        <a:spcBef>
                          <a:spcPts val="0"/>
                        </a:spcBef>
                        <a:spcAft>
                          <a:spcPts val="0"/>
                        </a:spcAft>
                      </a:pPr>
                      <a:r>
                        <a:rPr lang="en-GB" b="1" dirty="0">
                          <a:solidFill>
                            <a:srgbClr val="FF0000"/>
                          </a:solidFill>
                          <a:effectLst/>
                          <a:latin typeface="+mn-lt"/>
                        </a:rPr>
                        <a:t>She is </a:t>
                      </a:r>
                      <a:r>
                        <a:rPr lang="en-GB" b="1" dirty="0" smtClean="0">
                          <a:solidFill>
                            <a:srgbClr val="FF0000"/>
                          </a:solidFill>
                          <a:effectLst/>
                          <a:latin typeface="+mn-lt"/>
                        </a:rPr>
                        <a:t>calculating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effectLst/>
                          <a:latin typeface="+mn-lt"/>
                        </a:rPr>
                        <a:t>She says look "innocent" but be a "serpent"</a:t>
                      </a:r>
                    </a:p>
                    <a:p>
                      <a:pPr marL="0" marR="0">
                        <a:spcBef>
                          <a:spcPts val="0"/>
                        </a:spcBef>
                        <a:spcAft>
                          <a:spcPts val="0"/>
                        </a:spcAft>
                      </a:pPr>
                      <a:endParaRPr lang="en-GB" dirty="0">
                        <a:solidFill>
                          <a:schemeClr val="tx1"/>
                        </a:solidFill>
                        <a:effectLst/>
                        <a:latin typeface="+mn-lt"/>
                      </a:endParaRPr>
                    </a:p>
                  </a:txBody>
                  <a:tcPr marL="0" marR="0" marT="0" marB="0" anchor="ctr">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1858999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n-lt"/>
              </a:rPr>
              <a:t>Themes </a:t>
            </a:r>
            <a:endParaRPr lang="en-GB" dirty="0">
              <a:latin typeface="+mn-lt"/>
            </a:endParaRPr>
          </a:p>
        </p:txBody>
      </p:sp>
      <p:sp>
        <p:nvSpPr>
          <p:cNvPr id="3" name="Content Placeholder 2"/>
          <p:cNvSpPr>
            <a:spLocks noGrp="1"/>
          </p:cNvSpPr>
          <p:nvPr>
            <p:ph idx="1"/>
          </p:nvPr>
        </p:nvSpPr>
        <p:spPr>
          <a:solidFill>
            <a:schemeClr val="bg2"/>
          </a:solidFill>
        </p:spPr>
        <p:txBody>
          <a:bodyPr>
            <a:normAutofit lnSpcReduction="10000"/>
          </a:bodyPr>
          <a:lstStyle/>
          <a:p>
            <a:r>
              <a:rPr lang="en-GB" sz="4000" dirty="0" smtClean="0"/>
              <a:t>Where we see it </a:t>
            </a:r>
          </a:p>
          <a:p>
            <a:r>
              <a:rPr lang="en-GB" sz="4000" dirty="0" smtClean="0"/>
              <a:t>Quotes</a:t>
            </a:r>
          </a:p>
          <a:p>
            <a:r>
              <a:rPr lang="en-GB" sz="4000" dirty="0" smtClean="0"/>
              <a:t>Author’s message/point</a:t>
            </a:r>
          </a:p>
          <a:p>
            <a:r>
              <a:rPr lang="en-GB" sz="4000" dirty="0" smtClean="0"/>
              <a:t>Link to context</a:t>
            </a:r>
          </a:p>
          <a:p>
            <a:endParaRPr lang="en-GB" sz="4000" dirty="0"/>
          </a:p>
          <a:p>
            <a:r>
              <a:rPr lang="en-GB" sz="4000" dirty="0" smtClean="0"/>
              <a:t>Make themes maps/practise writing theme answers.</a:t>
            </a:r>
            <a:endParaRPr lang="en-GB" sz="4000" dirty="0"/>
          </a:p>
        </p:txBody>
      </p:sp>
    </p:spTree>
    <p:extLst>
      <p:ext uri="{BB962C8B-B14F-4D97-AF65-F5344CB8AC3E}">
        <p14:creationId xmlns:p14="http://schemas.microsoft.com/office/powerpoint/2010/main" val="4022602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2247382" y="2395593"/>
            <a:ext cx="2858018" cy="74926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atin typeface="Comic Sans MS" panose="030F0702030302020204" pitchFamily="66" charset="0"/>
              </a:rPr>
              <a:t>Ambition</a:t>
            </a:r>
            <a:endParaRPr lang="en-GB" b="1" dirty="0">
              <a:latin typeface="Comic Sans MS" panose="030F0702030302020204" pitchFamily="66" charset="0"/>
            </a:endParaRPr>
          </a:p>
        </p:txBody>
      </p:sp>
      <p:sp>
        <p:nvSpPr>
          <p:cNvPr id="5" name="TextBox 4"/>
          <p:cNvSpPr txBox="1"/>
          <p:nvPr/>
        </p:nvSpPr>
        <p:spPr>
          <a:xfrm>
            <a:off x="5246914" y="63751"/>
            <a:ext cx="3766457" cy="3016210"/>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We first see LM’s ambition in </a:t>
            </a:r>
            <a:r>
              <a:rPr lang="en-GB" sz="1000" b="1" u="sng" dirty="0" smtClean="0">
                <a:solidFill>
                  <a:srgbClr val="FF0000"/>
                </a:solidFill>
                <a:latin typeface="Comic Sans MS" panose="030F0702030302020204" pitchFamily="66" charset="0"/>
              </a:rPr>
              <a:t>Act 1 scene 5 </a:t>
            </a:r>
            <a:r>
              <a:rPr lang="en-GB" sz="1000" dirty="0" smtClean="0">
                <a:latin typeface="Comic Sans MS" panose="030F0702030302020204" pitchFamily="66" charset="0"/>
              </a:rPr>
              <a:t>when she reads the letter sent to her by her husband telling her of the three prophesises the witches made. It is her ambition that makes her decide that her husband </a:t>
            </a:r>
            <a:r>
              <a:rPr lang="en-GB" sz="1000" dirty="0" smtClean="0">
                <a:solidFill>
                  <a:srgbClr val="FF0000"/>
                </a:solidFill>
                <a:latin typeface="Comic Sans MS" panose="030F0702030302020204" pitchFamily="66" charset="0"/>
              </a:rPr>
              <a:t>‘</a:t>
            </a:r>
            <a:r>
              <a:rPr lang="en-GB" sz="1000" b="1" u="sng" dirty="0" smtClean="0">
                <a:solidFill>
                  <a:srgbClr val="FF0000"/>
                </a:solidFill>
                <a:latin typeface="Comic Sans MS" panose="030F0702030302020204" pitchFamily="66" charset="0"/>
              </a:rPr>
              <a:t>shalt be what thou art promised.’ </a:t>
            </a:r>
            <a:r>
              <a:rPr lang="en-GB" sz="1000" dirty="0" smtClean="0">
                <a:latin typeface="Comic Sans MS" panose="030F0702030302020204" pitchFamily="66" charset="0"/>
              </a:rPr>
              <a:t>We also see the lengths she will go to </a:t>
            </a:r>
            <a:r>
              <a:rPr lang="en-GB" sz="1000" dirty="0" err="1" smtClean="0">
                <a:latin typeface="Comic Sans MS" panose="030F0702030302020204" pitchFamily="66" charset="0"/>
              </a:rPr>
              <a:t>to</a:t>
            </a:r>
            <a:r>
              <a:rPr lang="en-GB" sz="1000" dirty="0" smtClean="0">
                <a:latin typeface="Comic Sans MS" panose="030F0702030302020204" pitchFamily="66" charset="0"/>
              </a:rPr>
              <a:t> see her ambitions fulfilled. She asks the spirits to </a:t>
            </a:r>
            <a:r>
              <a:rPr lang="en-GB" sz="1000" b="1" u="sng" dirty="0" smtClean="0">
                <a:solidFill>
                  <a:srgbClr val="FF0000"/>
                </a:solidFill>
                <a:latin typeface="Comic Sans MS" panose="030F0702030302020204" pitchFamily="66" charset="0"/>
              </a:rPr>
              <a:t>‘unsex me here and fill me from the crown to the toe top full of direst cruelty.’</a:t>
            </a:r>
            <a:r>
              <a:rPr lang="en-GB" sz="1000" dirty="0" smtClean="0">
                <a:latin typeface="Comic Sans MS" panose="030F0702030302020204" pitchFamily="66" charset="0"/>
              </a:rPr>
              <a:t> It is in this scene that Lady Macbeth plots the murder of Duncan and sets about manipulating her husband into complying with her treasonous plans. </a:t>
            </a:r>
            <a:r>
              <a:rPr lang="en-GB" sz="1000" b="1" dirty="0" smtClean="0">
                <a:solidFill>
                  <a:srgbClr val="00B050"/>
                </a:solidFill>
                <a:latin typeface="Comic Sans MS" panose="030F0702030302020204" pitchFamily="66" charset="0"/>
              </a:rPr>
              <a:t>This would have been disturbing to a Jacobean audience who saw women as the weaker sex; the thought of them interfering in the world of politics, let alone questioning her husband’s masculinity, would have been unthinkable. Lady Macbeth also seems to have links to the supernatural, women were believed at the time more likely to be witches. Women manipulating men and leading them astray is nothing new, stemming from Eve’s actions in the Garden of Eden.</a:t>
            </a:r>
            <a:endParaRPr lang="en-GB" sz="1000" b="1" dirty="0">
              <a:solidFill>
                <a:srgbClr val="00B050"/>
              </a:solidFill>
              <a:latin typeface="Comic Sans MS" panose="030F0702030302020204" pitchFamily="66" charset="0"/>
            </a:endParaRPr>
          </a:p>
        </p:txBody>
      </p:sp>
      <p:sp>
        <p:nvSpPr>
          <p:cNvPr id="10" name="TextBox 9"/>
          <p:cNvSpPr txBox="1"/>
          <p:nvPr/>
        </p:nvSpPr>
        <p:spPr>
          <a:xfrm>
            <a:off x="73376" y="96409"/>
            <a:ext cx="5064681" cy="2246769"/>
          </a:xfrm>
          <a:prstGeom prst="rect">
            <a:avLst/>
          </a:prstGeom>
          <a:noFill/>
          <a:ln>
            <a:solidFill>
              <a:schemeClr val="tx1"/>
            </a:solidFill>
          </a:ln>
        </p:spPr>
        <p:txBody>
          <a:bodyPr wrap="square" rtlCol="0">
            <a:spAutoFit/>
          </a:bodyPr>
          <a:lstStyle/>
          <a:p>
            <a:pPr lvl="0"/>
            <a:r>
              <a:rPr lang="en-GB" sz="1000" dirty="0" smtClean="0">
                <a:latin typeface="Comic Sans MS" panose="030F0702030302020204" pitchFamily="66" charset="0"/>
              </a:rPr>
              <a:t>Macbeth, although undoubtedly influenced by his wife in the following scene, in </a:t>
            </a:r>
            <a:r>
              <a:rPr lang="en-GB" sz="1000" b="1" u="sng" dirty="0" smtClean="0">
                <a:solidFill>
                  <a:srgbClr val="FF0000"/>
                </a:solidFill>
                <a:latin typeface="Comic Sans MS" panose="030F0702030302020204" pitchFamily="66" charset="0"/>
              </a:rPr>
              <a:t>Act 1 scene 4 </a:t>
            </a:r>
            <a:r>
              <a:rPr lang="en-GB" sz="1000" dirty="0" smtClean="0">
                <a:latin typeface="Comic Sans MS" panose="030F0702030302020204" pitchFamily="66" charset="0"/>
              </a:rPr>
              <a:t>he shows through his own free will that he is ambitious independently of his wife.</a:t>
            </a:r>
            <a:r>
              <a:rPr lang="en-GB" sz="1000" dirty="0">
                <a:latin typeface="Comic Sans MS" panose="030F0702030302020204" pitchFamily="66" charset="0"/>
              </a:rPr>
              <a:t> King Duncan announces his heir and makes Malcom the Prince of Cumberland. Macbeth reveals his sinister ambitions for the first time. </a:t>
            </a:r>
            <a:r>
              <a:rPr lang="en-GB" sz="1000" dirty="0" smtClean="0">
                <a:latin typeface="Comic Sans MS" panose="030F0702030302020204" pitchFamily="66" charset="0"/>
              </a:rPr>
              <a:t>He says </a:t>
            </a:r>
            <a:r>
              <a:rPr lang="en-GB" sz="1000" b="1" i="1" u="sng" dirty="0" smtClean="0">
                <a:solidFill>
                  <a:srgbClr val="FF0000"/>
                </a:solidFill>
                <a:latin typeface="Comic Sans MS" panose="030F0702030302020204" pitchFamily="66" charset="0"/>
              </a:rPr>
              <a:t>“The </a:t>
            </a:r>
            <a:r>
              <a:rPr lang="en-GB" sz="1000" b="1" i="1" u="sng" dirty="0">
                <a:solidFill>
                  <a:srgbClr val="FF0000"/>
                </a:solidFill>
                <a:latin typeface="Comic Sans MS" panose="030F0702030302020204" pitchFamily="66" charset="0"/>
              </a:rPr>
              <a:t>Prince of Cumberland! That is a step On which I must fall down or else </a:t>
            </a:r>
            <a:r>
              <a:rPr lang="en-GB" sz="1000" b="1" i="1" u="sng" dirty="0" err="1" smtClean="0">
                <a:solidFill>
                  <a:srgbClr val="FF0000"/>
                </a:solidFill>
                <a:latin typeface="Comic Sans MS" panose="030F0702030302020204" pitchFamily="66" charset="0"/>
              </a:rPr>
              <a:t>o’erleap</a:t>
            </a:r>
            <a:r>
              <a:rPr lang="en-GB" sz="1000" b="1" i="1" u="sng" dirty="0" smtClean="0">
                <a:solidFill>
                  <a:srgbClr val="FF0000"/>
                </a:solidFill>
                <a:latin typeface="Comic Sans MS" panose="030F0702030302020204" pitchFamily="66" charset="0"/>
              </a:rPr>
              <a:t>” and “</a:t>
            </a:r>
            <a:r>
              <a:rPr lang="en-GB" sz="1000" b="1" i="1" u="sng" dirty="0">
                <a:solidFill>
                  <a:srgbClr val="FF0000"/>
                </a:solidFill>
                <a:latin typeface="Comic Sans MS" panose="030F0702030302020204" pitchFamily="66" charset="0"/>
              </a:rPr>
              <a:t>For in my way it lies</a:t>
            </a:r>
            <a:r>
              <a:rPr lang="en-GB" sz="1000" b="1" i="1" u="sng" dirty="0" smtClean="0">
                <a:solidFill>
                  <a:srgbClr val="FF0000"/>
                </a:solidFill>
                <a:latin typeface="Comic Sans MS" panose="030F0702030302020204" pitchFamily="66" charset="0"/>
              </a:rPr>
              <a:t>.” “</a:t>
            </a:r>
            <a:r>
              <a:rPr lang="en-GB" sz="1000" b="1" i="1" u="sng" dirty="0">
                <a:solidFill>
                  <a:srgbClr val="FF0000"/>
                </a:solidFill>
                <a:latin typeface="Comic Sans MS" panose="030F0702030302020204" pitchFamily="66" charset="0"/>
              </a:rPr>
              <a:t>Stars, hold your fires, Let not light see by deep and black desires</a:t>
            </a:r>
            <a:r>
              <a:rPr lang="en-GB" sz="1000" b="1" i="1" u="sng" dirty="0" smtClean="0">
                <a:solidFill>
                  <a:srgbClr val="FF0000"/>
                </a:solidFill>
                <a:latin typeface="Comic Sans MS" panose="030F0702030302020204" pitchFamily="66" charset="0"/>
              </a:rPr>
              <a:t>.” </a:t>
            </a:r>
            <a:r>
              <a:rPr lang="en-GB" sz="1000" dirty="0" smtClean="0">
                <a:latin typeface="Comic Sans MS" panose="030F0702030302020204" pitchFamily="66" charset="0"/>
              </a:rPr>
              <a:t>Shakespeare uses a metaphor to reinforce that even Macbeth knows this ambition is wrong, comparing Malcolm to a step dehumanises him. This is further supported by him acknowledging that his desires are ‘black’ and he wants them to remain hidden. </a:t>
            </a:r>
            <a:r>
              <a:rPr lang="en-GB" sz="1000" b="1" dirty="0" smtClean="0">
                <a:solidFill>
                  <a:srgbClr val="00B050"/>
                </a:solidFill>
                <a:latin typeface="Comic Sans MS" panose="030F0702030302020204" pitchFamily="66" charset="0"/>
              </a:rPr>
              <a:t>In Jacobean England it was treason to even </a:t>
            </a:r>
            <a:r>
              <a:rPr lang="en-GB" sz="1000" b="1" smtClean="0">
                <a:solidFill>
                  <a:srgbClr val="00B050"/>
                </a:solidFill>
                <a:latin typeface="Comic Sans MS" panose="030F0702030302020204" pitchFamily="66" charset="0"/>
              </a:rPr>
              <a:t>speak of </a:t>
            </a:r>
            <a:r>
              <a:rPr lang="en-GB" sz="1000" b="1" dirty="0" smtClean="0">
                <a:solidFill>
                  <a:srgbClr val="00B050"/>
                </a:solidFill>
                <a:latin typeface="Comic Sans MS" panose="030F0702030302020204" pitchFamily="66" charset="0"/>
              </a:rPr>
              <a:t>the death of a king. To challenge the role of a king was to challenge the word of God as they believed in the Divine Right of Kings. As a deeply religious society people may be able to face the wrath of a king, but were unlikely to accept the eternal damnation of their soul  </a:t>
            </a:r>
            <a:endParaRPr lang="en-GB" sz="1000" b="1" dirty="0">
              <a:solidFill>
                <a:srgbClr val="00B050"/>
              </a:solidFill>
              <a:latin typeface="Comic Sans MS" panose="030F0702030302020204" pitchFamily="66" charset="0"/>
            </a:endParaRPr>
          </a:p>
        </p:txBody>
      </p:sp>
      <p:sp>
        <p:nvSpPr>
          <p:cNvPr id="3" name="TextBox 2"/>
          <p:cNvSpPr txBox="1"/>
          <p:nvPr/>
        </p:nvSpPr>
        <p:spPr>
          <a:xfrm>
            <a:off x="5236022" y="3159319"/>
            <a:ext cx="3777349" cy="2246769"/>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Macbeth proves the lengths that he will go to in order to see his ambition come to fruition in </a:t>
            </a:r>
            <a:r>
              <a:rPr lang="en-GB" sz="1000" b="1" u="sng" dirty="0" smtClean="0">
                <a:solidFill>
                  <a:srgbClr val="FF0000"/>
                </a:solidFill>
                <a:latin typeface="Comic Sans MS" panose="030F0702030302020204" pitchFamily="66" charset="0"/>
              </a:rPr>
              <a:t>Act 2 scene 2 </a:t>
            </a:r>
            <a:r>
              <a:rPr lang="en-GB" sz="1000" dirty="0" smtClean="0">
                <a:latin typeface="Comic Sans MS" panose="030F0702030302020204" pitchFamily="66" charset="0"/>
              </a:rPr>
              <a:t>when he commits regicide and murders Duncan. Although he has doubts and his feelings of guilt cause him to hallucinate</a:t>
            </a:r>
            <a:r>
              <a:rPr lang="en-GB" sz="1000" b="1" u="sng" dirty="0" smtClean="0">
                <a:solidFill>
                  <a:srgbClr val="FF0000"/>
                </a:solidFill>
                <a:latin typeface="Comic Sans MS" panose="030F0702030302020204" pitchFamily="66" charset="0"/>
              </a:rPr>
              <a:t>, ‘is this a dagger I see before me?’</a:t>
            </a:r>
            <a:r>
              <a:rPr lang="en-GB" sz="1000" dirty="0" smtClean="0">
                <a:latin typeface="Comic Sans MS" panose="030F0702030302020204" pitchFamily="66" charset="0"/>
              </a:rPr>
              <a:t>, this doesn’t stop him. The consequences of ambition can already start to be seen Lady Macbeth says she </a:t>
            </a:r>
            <a:r>
              <a:rPr lang="en-GB" sz="1000" b="1" u="sng" dirty="0" smtClean="0">
                <a:solidFill>
                  <a:srgbClr val="FF0000"/>
                </a:solidFill>
                <a:latin typeface="Comic Sans MS" panose="030F0702030302020204" pitchFamily="66" charset="0"/>
              </a:rPr>
              <a:t>‘heard the owl scream and the crickets cry.’ </a:t>
            </a:r>
            <a:r>
              <a:rPr lang="en-GB" sz="1000" dirty="0" smtClean="0">
                <a:latin typeface="Comic Sans MS" panose="030F0702030302020204" pitchFamily="66" charset="0"/>
              </a:rPr>
              <a:t>‘Scream’ echoes the horror of the murder and the pain that must have been endured by Duncan. ‘Cry’ suggests that nature if mourning the upset of the natural order of events. </a:t>
            </a:r>
            <a:r>
              <a:rPr lang="en-GB" sz="1000" b="1" dirty="0" smtClean="0">
                <a:solidFill>
                  <a:srgbClr val="00B050"/>
                </a:solidFill>
                <a:latin typeface="Comic Sans MS" panose="030F0702030302020204" pitchFamily="66" charset="0"/>
              </a:rPr>
              <a:t>The killing of the king would have been deeply shocking to an audience who had just witnessed the attempted murder of their own king, James I by Guy Fawkes and his fellow catholic conspirators in 1605.</a:t>
            </a:r>
            <a:endParaRPr lang="en-GB" sz="1000" b="1" u="sng" dirty="0">
              <a:solidFill>
                <a:srgbClr val="00B050"/>
              </a:solidFill>
              <a:latin typeface="Comic Sans MS" panose="030F0702030302020204" pitchFamily="66" charset="0"/>
            </a:endParaRPr>
          </a:p>
        </p:txBody>
      </p:sp>
      <p:sp>
        <p:nvSpPr>
          <p:cNvPr id="6" name="TextBox 5"/>
          <p:cNvSpPr txBox="1"/>
          <p:nvPr/>
        </p:nvSpPr>
        <p:spPr>
          <a:xfrm>
            <a:off x="73377" y="2395593"/>
            <a:ext cx="1984023" cy="2862322"/>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The witches first speak Macbeth’s ambition in </a:t>
            </a:r>
            <a:r>
              <a:rPr lang="en-GB" sz="1000" b="1" u="sng" dirty="0" smtClean="0">
                <a:solidFill>
                  <a:srgbClr val="FF0000"/>
                </a:solidFill>
                <a:latin typeface="Comic Sans MS" panose="030F0702030302020204" pitchFamily="66" charset="0"/>
              </a:rPr>
              <a:t>Act 1 scene 3</a:t>
            </a:r>
            <a:r>
              <a:rPr lang="en-GB" sz="1000" dirty="0" smtClean="0">
                <a:latin typeface="Comic Sans MS" panose="030F0702030302020204" pitchFamily="66" charset="0"/>
              </a:rPr>
              <a:t> when they predict that he will become Thane of Cawdor and </a:t>
            </a:r>
            <a:r>
              <a:rPr lang="en-GB" sz="1000" b="1" u="sng" dirty="0" smtClean="0">
                <a:solidFill>
                  <a:srgbClr val="FF0000"/>
                </a:solidFill>
                <a:latin typeface="Comic Sans MS" panose="030F0702030302020204" pitchFamily="66" charset="0"/>
              </a:rPr>
              <a:t>then ‘hail king that shalt be.</a:t>
            </a:r>
            <a:r>
              <a:rPr lang="en-GB" sz="1000" b="1" dirty="0" smtClean="0">
                <a:solidFill>
                  <a:srgbClr val="00B050"/>
                </a:solidFill>
                <a:latin typeface="Comic Sans MS" panose="030F0702030302020204" pitchFamily="66" charset="0"/>
              </a:rPr>
              <a:t>’ This would have appealed to a Jacobean audience who believed in witches and believed them to be ruled by the dark forces of the devil who looked to lead people astray. King James would also have identified with the witches as he especially had an interest in them, so much so he wrote a book about them called </a:t>
            </a:r>
            <a:r>
              <a:rPr lang="en-GB" sz="1000" b="1" i="1" dirty="0" err="1" smtClean="0">
                <a:solidFill>
                  <a:srgbClr val="00B050"/>
                </a:solidFill>
                <a:latin typeface="Comic Sans MS" panose="030F0702030302020204" pitchFamily="66" charset="0"/>
              </a:rPr>
              <a:t>Demonologie</a:t>
            </a:r>
            <a:r>
              <a:rPr lang="en-GB" sz="1000" b="1" i="1" dirty="0" smtClean="0">
                <a:solidFill>
                  <a:srgbClr val="00B050"/>
                </a:solidFill>
                <a:latin typeface="Comic Sans MS" panose="030F0702030302020204" pitchFamily="66" charset="0"/>
              </a:rPr>
              <a:t>.</a:t>
            </a:r>
            <a:endParaRPr lang="en-GB" sz="1000" b="1" dirty="0">
              <a:solidFill>
                <a:srgbClr val="00B050"/>
              </a:solidFill>
              <a:latin typeface="Comic Sans MS" panose="030F0702030302020204" pitchFamily="66" charset="0"/>
            </a:endParaRPr>
          </a:p>
        </p:txBody>
      </p:sp>
      <p:sp>
        <p:nvSpPr>
          <p:cNvPr id="7" name="TextBox 6"/>
          <p:cNvSpPr txBox="1"/>
          <p:nvPr/>
        </p:nvSpPr>
        <p:spPr>
          <a:xfrm>
            <a:off x="2100942" y="3197272"/>
            <a:ext cx="3004458" cy="1938992"/>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Banquo could also be argued to be ambitious in Act 3 scene 1 when he says </a:t>
            </a:r>
            <a:r>
              <a:rPr lang="en-GB" sz="1000" b="1" u="sng" dirty="0" smtClean="0">
                <a:solidFill>
                  <a:srgbClr val="FF0000"/>
                </a:solidFill>
                <a:latin typeface="Comic Sans MS" panose="030F0702030302020204" pitchFamily="66" charset="0"/>
              </a:rPr>
              <a:t>‘why, by the verities on thee made good, May they not be my oracles as well, And set me up in hope?’ </a:t>
            </a:r>
            <a:r>
              <a:rPr lang="en-GB" sz="1000" dirty="0" smtClean="0">
                <a:latin typeface="Comic Sans MS" panose="030F0702030302020204" pitchFamily="66" charset="0"/>
              </a:rPr>
              <a:t>He starts to think that as the witches predictions regarding Macbeth have come true maybe he really could be father to a line of kings. Banquo here is used as a contrast to Macbeth. Macbeth allows his ambition to corrupt him whereas Banquo’s ambition is constrained by his morals</a:t>
            </a:r>
            <a:r>
              <a:rPr lang="en-GB" sz="1000" b="1" u="sng" dirty="0" smtClean="0">
                <a:solidFill>
                  <a:srgbClr val="FF0000"/>
                </a:solidFill>
                <a:latin typeface="Comic Sans MS" panose="030F0702030302020204" pitchFamily="66" charset="0"/>
              </a:rPr>
              <a:t>, ‘But hush! No more.’</a:t>
            </a:r>
            <a:endParaRPr lang="en-GB" sz="1000" b="1" u="sng" dirty="0">
              <a:solidFill>
                <a:srgbClr val="FF0000"/>
              </a:solidFill>
              <a:latin typeface="Comic Sans MS" panose="030F0702030302020204" pitchFamily="66" charset="0"/>
            </a:endParaRPr>
          </a:p>
        </p:txBody>
      </p:sp>
      <p:sp>
        <p:nvSpPr>
          <p:cNvPr id="15" name="TextBox 14"/>
          <p:cNvSpPr txBox="1"/>
          <p:nvPr/>
        </p:nvSpPr>
        <p:spPr>
          <a:xfrm>
            <a:off x="5148940" y="5474560"/>
            <a:ext cx="3864431" cy="1323439"/>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Macbeth’s ambition changes from wanting to become king to wanting to retain his power at all costs. As soon as he commits his first murder it sets in motion a chain of events which see his actions become increasingly brutal. For example the murder of Banquo and planned murder of </a:t>
            </a:r>
            <a:r>
              <a:rPr lang="en-GB" sz="1000" dirty="0" err="1" smtClean="0">
                <a:latin typeface="Comic Sans MS" panose="030F0702030302020204" pitchFamily="66" charset="0"/>
              </a:rPr>
              <a:t>Fleance</a:t>
            </a:r>
            <a:r>
              <a:rPr lang="en-GB" sz="1000" dirty="0" smtClean="0">
                <a:latin typeface="Comic Sans MS" panose="030F0702030302020204" pitchFamily="66" charset="0"/>
              </a:rPr>
              <a:t> his son in </a:t>
            </a:r>
            <a:r>
              <a:rPr lang="en-GB" sz="1000" b="1" u="sng" dirty="0" smtClean="0">
                <a:solidFill>
                  <a:srgbClr val="FF0000"/>
                </a:solidFill>
                <a:latin typeface="Comic Sans MS" panose="030F0702030302020204" pitchFamily="66" charset="0"/>
              </a:rPr>
              <a:t>Act 3 scene 3</a:t>
            </a:r>
            <a:r>
              <a:rPr lang="en-GB" sz="1000" dirty="0" smtClean="0">
                <a:latin typeface="Comic Sans MS" panose="030F0702030302020204" pitchFamily="66" charset="0"/>
              </a:rPr>
              <a:t>. Perhaps most shocking is the murder of Lady Macduff and all the Macduff children in </a:t>
            </a:r>
            <a:r>
              <a:rPr lang="en-GB" sz="1000" b="1" u="sng" dirty="0" smtClean="0">
                <a:solidFill>
                  <a:srgbClr val="FF0000"/>
                </a:solidFill>
                <a:latin typeface="Comic Sans MS" panose="030F0702030302020204" pitchFamily="66" charset="0"/>
              </a:rPr>
              <a:t>Act 4scene 2</a:t>
            </a:r>
            <a:r>
              <a:rPr lang="en-GB" sz="1000" dirty="0" smtClean="0">
                <a:latin typeface="Comic Sans MS" panose="030F0702030302020204" pitchFamily="66" charset="0"/>
              </a:rPr>
              <a:t>.His ambition also prompts him to revisit the witches again.</a:t>
            </a:r>
            <a:endParaRPr lang="en-GB" sz="1000" dirty="0">
              <a:latin typeface="Comic Sans MS" panose="030F0702030302020204" pitchFamily="66" charset="0"/>
            </a:endParaRPr>
          </a:p>
        </p:txBody>
      </p:sp>
      <p:sp>
        <p:nvSpPr>
          <p:cNvPr id="19" name="TextBox 18"/>
          <p:cNvSpPr txBox="1"/>
          <p:nvPr/>
        </p:nvSpPr>
        <p:spPr>
          <a:xfrm>
            <a:off x="73377" y="5320671"/>
            <a:ext cx="5032023" cy="1477328"/>
          </a:xfrm>
          <a:prstGeom prst="rect">
            <a:avLst/>
          </a:prstGeom>
          <a:noFill/>
          <a:ln>
            <a:solidFill>
              <a:schemeClr val="tx1"/>
            </a:solidFill>
          </a:ln>
        </p:spPr>
        <p:txBody>
          <a:bodyPr wrap="square" rtlCol="0">
            <a:spAutoFit/>
          </a:bodyPr>
          <a:lstStyle/>
          <a:p>
            <a:r>
              <a:rPr lang="en-GB" sz="1000" dirty="0" smtClean="0">
                <a:latin typeface="Comic Sans MS" panose="030F0702030302020204" pitchFamily="66" charset="0"/>
              </a:rPr>
              <a:t>Ultimately Shakespeare’s message is that ambition is dangerous, especially to have ambitions above your station. This is clear by the fates of both Macbeth and Lady Macbeth. Macbeth becomes increasingly paranoid, </a:t>
            </a:r>
            <a:r>
              <a:rPr lang="en-GB" sz="1000" b="1" u="sng" dirty="0" smtClean="0">
                <a:solidFill>
                  <a:srgbClr val="FF0000"/>
                </a:solidFill>
                <a:latin typeface="Comic Sans MS" panose="030F0702030302020204" pitchFamily="66" charset="0"/>
              </a:rPr>
              <a:t>‘full </a:t>
            </a:r>
            <a:r>
              <a:rPr lang="en-GB" sz="1000" b="1" u="sng" dirty="0" err="1" smtClean="0">
                <a:solidFill>
                  <a:srgbClr val="FF0000"/>
                </a:solidFill>
                <a:latin typeface="Comic Sans MS" panose="030F0702030302020204" pitchFamily="66" charset="0"/>
              </a:rPr>
              <a:t>o’scorpions</a:t>
            </a:r>
            <a:r>
              <a:rPr lang="en-GB" sz="1000" b="1" u="sng" dirty="0" smtClean="0">
                <a:solidFill>
                  <a:srgbClr val="FF0000"/>
                </a:solidFill>
                <a:latin typeface="Comic Sans MS" panose="030F0702030302020204" pitchFamily="66" charset="0"/>
              </a:rPr>
              <a:t> is my mind.’ </a:t>
            </a:r>
            <a:r>
              <a:rPr lang="en-GB" sz="1000" dirty="0" smtClean="0">
                <a:latin typeface="Comic Sans MS" panose="030F0702030302020204" pitchFamily="66" charset="0"/>
              </a:rPr>
              <a:t>The witches second set of predictions lead to Macbeth becoming arrogant and overconfident – he believes he is invincible. His ambition leads to his downfall – it is his fatal flaw. Lady Macbeth, although seemingly the stronger of the two at the start, becomes mad with the guilt caused by her ambition and kills herself in Act 5 scene 1. This would have been a poignant message to audiences who may contain any conspirators who sought to replace the new Protestant king.</a:t>
            </a:r>
            <a:endParaRPr lang="en-GB" sz="1000" b="1" u="sng"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047496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5239" y="2384841"/>
            <a:ext cx="5830930" cy="4339650"/>
          </a:xfrm>
          <a:prstGeom prst="rect">
            <a:avLst/>
          </a:prstGeom>
          <a:ln>
            <a:solidFill>
              <a:schemeClr val="tx1"/>
            </a:solidFill>
          </a:ln>
        </p:spPr>
        <p:txBody>
          <a:bodyPr wrap="square">
            <a:spAutoFit/>
          </a:bodyPr>
          <a:lstStyle/>
          <a:p>
            <a:r>
              <a:rPr lang="en-GB" sz="1200" b="1" u="sng" dirty="0" smtClean="0">
                <a:latin typeface="Comic Sans MS" panose="030F0702030302020204" pitchFamily="66" charset="0"/>
              </a:rPr>
              <a:t>Mrs </a:t>
            </a:r>
            <a:r>
              <a:rPr lang="en-GB" sz="1200" b="1" u="sng" dirty="0">
                <a:latin typeface="Comic Sans MS" panose="030F0702030302020204" pitchFamily="66" charset="0"/>
              </a:rPr>
              <a:t>Johnstone is </a:t>
            </a:r>
            <a:r>
              <a:rPr lang="en-GB" sz="1200" b="1" u="sng" dirty="0" smtClean="0">
                <a:latin typeface="Comic Sans MS" panose="030F0702030302020204" pitchFamily="66" charset="0"/>
              </a:rPr>
              <a:t>superstitious </a:t>
            </a:r>
            <a:r>
              <a:rPr lang="en-GB" sz="1200" dirty="0" smtClean="0">
                <a:latin typeface="Comic Sans MS" panose="030F0702030302020204" pitchFamily="66" charset="0"/>
              </a:rPr>
              <a:t>Mrs </a:t>
            </a:r>
            <a:r>
              <a:rPr lang="en-GB" sz="1200" dirty="0">
                <a:latin typeface="Comic Sans MS" panose="030F0702030302020204" pitchFamily="66" charset="0"/>
              </a:rPr>
              <a:t>Johnstone is horrified when Mrs Lyons places new shoes on the table, revealing that she is superstitious</a:t>
            </a:r>
            <a:r>
              <a:rPr lang="en-GB" sz="1200" dirty="0" smtClean="0">
                <a:latin typeface="Comic Sans MS" panose="030F0702030302020204" pitchFamily="66" charset="0"/>
              </a:rPr>
              <a:t>. </a:t>
            </a:r>
            <a:r>
              <a:rPr lang="en-GB" sz="1200" b="1" u="sng" dirty="0" smtClean="0">
                <a:solidFill>
                  <a:srgbClr val="FF0000"/>
                </a:solidFill>
                <a:latin typeface="Comic Sans MS" panose="030F0702030302020204" pitchFamily="66" charset="0"/>
              </a:rPr>
              <a:t>“You </a:t>
            </a:r>
            <a:r>
              <a:rPr lang="en-GB" sz="1200" b="1" u="sng" dirty="0">
                <a:solidFill>
                  <a:srgbClr val="FF0000"/>
                </a:solidFill>
                <a:latin typeface="Comic Sans MS" panose="030F0702030302020204" pitchFamily="66" charset="0"/>
              </a:rPr>
              <a:t>never put new shoes on the table</a:t>
            </a:r>
            <a:r>
              <a:rPr lang="en-GB" sz="1200" b="1" u="sng" dirty="0" smtClean="0">
                <a:solidFill>
                  <a:srgbClr val="FF0000"/>
                </a:solidFill>
                <a:latin typeface="Comic Sans MS" panose="030F0702030302020204" pitchFamily="66" charset="0"/>
              </a:rPr>
              <a:t>.”</a:t>
            </a:r>
            <a:r>
              <a:rPr lang="en-GB" sz="1200" dirty="0" smtClean="0">
                <a:latin typeface="Comic Sans MS" panose="030F0702030302020204" pitchFamily="66" charset="0"/>
              </a:rPr>
              <a:t> Superstition </a:t>
            </a:r>
            <a:r>
              <a:rPr lang="en-GB" sz="1200" dirty="0">
                <a:latin typeface="Comic Sans MS" panose="030F0702030302020204" pitchFamily="66" charset="0"/>
              </a:rPr>
              <a:t>is immediately linked to the working class, because Mrs Johnstone is superstitious whereas Mrs Lyons isn’t. This gives Mrs Lyons power over her employee when she wants to make sure that Mrs Johnstone doesn’t tell anyone about the twins being split up</a:t>
            </a:r>
            <a:r>
              <a:rPr lang="en-GB" sz="1200" dirty="0" smtClean="0">
                <a:latin typeface="Comic Sans MS" panose="030F0702030302020204" pitchFamily="66" charset="0"/>
              </a:rPr>
              <a:t>. To do this she </a:t>
            </a:r>
            <a:r>
              <a:rPr lang="en-GB" sz="1200" dirty="0">
                <a:latin typeface="Comic Sans MS" panose="030F0702030302020204" pitchFamily="66" charset="0"/>
              </a:rPr>
              <a:t>makes up a superstition about the twins Mrs Lyons uses her knowledge that Mrs Johnstone is superstitious to ensure that she does not tell anyone about giving away one of the twins. </a:t>
            </a:r>
            <a:r>
              <a:rPr lang="en-GB" sz="1200" b="1" u="sng" dirty="0">
                <a:solidFill>
                  <a:srgbClr val="FF0000"/>
                </a:solidFill>
                <a:latin typeface="Comic Sans MS" panose="030F0702030302020204" pitchFamily="66" charset="0"/>
              </a:rPr>
              <a:t>“They … they say that if either twin learns that he once was a pair, they shall both immediately die.” </a:t>
            </a:r>
            <a:r>
              <a:rPr lang="en-GB" sz="1200" dirty="0">
                <a:latin typeface="Comic Sans MS" panose="030F0702030302020204" pitchFamily="66" charset="0"/>
              </a:rPr>
              <a:t>This becomes a self-fulfilling prophecy. </a:t>
            </a:r>
            <a:r>
              <a:rPr lang="en-GB" sz="1200" dirty="0" smtClean="0">
                <a:latin typeface="Comic Sans MS" panose="030F0702030302020204" pitchFamily="66" charset="0"/>
              </a:rPr>
              <a:t>This is dramatic irony because the </a:t>
            </a:r>
            <a:r>
              <a:rPr lang="en-GB" sz="1200" dirty="0">
                <a:latin typeface="Comic Sans MS" panose="030F0702030302020204" pitchFamily="66" charset="0"/>
              </a:rPr>
              <a:t>audience is already aware that the twins will die because of the opening of the play, so everything that happens is linked to this. Although Mrs Lyons has invented the superstition, her behaviour actually leads to the tragedy of Mickey’s death because she is the one to point out to him that Edward and Linda have betrayed </a:t>
            </a:r>
            <a:r>
              <a:rPr lang="en-GB" sz="1200" dirty="0" smtClean="0">
                <a:latin typeface="Comic Sans MS" panose="030F0702030302020204" pitchFamily="66" charset="0"/>
              </a:rPr>
              <a:t>him. </a:t>
            </a:r>
            <a:r>
              <a:rPr lang="en-GB" sz="1200" b="1" dirty="0" smtClean="0">
                <a:solidFill>
                  <a:srgbClr val="00B050"/>
                </a:solidFill>
                <a:latin typeface="Comic Sans MS" panose="030F0702030302020204" pitchFamily="66" charset="0"/>
              </a:rPr>
              <a:t>During the time when Mrs Johnstone would have grown up, in the 1950s and 1960s the education system favoured the middle and upper classes. Mrs Johnstone would have attended a secondary modern which would have likely been attended by children from a deprived area with little or no aspirations. Behaviour would have likely to have been poor and achievement low. Without a good education, people like Mrs Johnstone would become trapped in a cycle of poverty with no way of being able to improve their lives.</a:t>
            </a:r>
            <a:endParaRPr lang="en-GB" sz="1200" b="1" dirty="0">
              <a:solidFill>
                <a:srgbClr val="00B050"/>
              </a:solidFill>
              <a:latin typeface="Comic Sans MS" panose="030F0702030302020204" pitchFamily="66" charset="0"/>
            </a:endParaRPr>
          </a:p>
        </p:txBody>
      </p:sp>
      <p:sp>
        <p:nvSpPr>
          <p:cNvPr id="7" name="Rectangle 6"/>
          <p:cNvSpPr/>
          <p:nvPr/>
        </p:nvSpPr>
        <p:spPr>
          <a:xfrm>
            <a:off x="69722" y="77041"/>
            <a:ext cx="2854231" cy="6740307"/>
          </a:xfrm>
          <a:prstGeom prst="rect">
            <a:avLst/>
          </a:prstGeom>
          <a:ln>
            <a:solidFill>
              <a:schemeClr val="tx1"/>
            </a:solidFill>
          </a:ln>
        </p:spPr>
        <p:txBody>
          <a:bodyPr wrap="square">
            <a:spAutoFit/>
          </a:bodyPr>
          <a:lstStyle/>
          <a:p>
            <a:r>
              <a:rPr lang="en-GB" sz="1200" b="1" u="sng" dirty="0">
                <a:latin typeface="Comic Sans MS" panose="030F0702030302020204" pitchFamily="66" charset="0"/>
              </a:rPr>
              <a:t>How does Russell explore the theme of superstition and fate in </a:t>
            </a:r>
            <a:r>
              <a:rPr lang="en-GB" sz="1200" b="1" i="1" u="sng" dirty="0">
                <a:latin typeface="Comic Sans MS" panose="030F0702030302020204" pitchFamily="66" charset="0"/>
              </a:rPr>
              <a:t>Blood Brothers</a:t>
            </a:r>
            <a:r>
              <a:rPr lang="en-GB" sz="1200" b="1" u="sng" dirty="0">
                <a:latin typeface="Comic Sans MS" panose="030F0702030302020204" pitchFamily="66" charset="0"/>
              </a:rPr>
              <a:t>?</a:t>
            </a:r>
            <a:endParaRPr lang="en-GB" sz="1200" b="1" u="sng" dirty="0" smtClean="0">
              <a:latin typeface="Comic Sans MS" panose="030F0702030302020204" pitchFamily="66" charset="0"/>
            </a:endParaRPr>
          </a:p>
          <a:p>
            <a:pPr marL="171450" indent="-171450">
              <a:buFont typeface="Arial" panose="020B0604020202020204" pitchFamily="34" charset="0"/>
              <a:buChar char="•"/>
            </a:pP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Russell shows that superstitious belief is very powerful and potentially dangerous.</a:t>
            </a:r>
          </a:p>
          <a:p>
            <a:pPr marL="171450" indent="-171450">
              <a:buFont typeface="Arial" panose="020B0604020202020204" pitchFamily="34" charset="0"/>
              <a:buChar char="•"/>
            </a:pPr>
            <a:r>
              <a:rPr lang="en-GB" sz="1200" dirty="0" smtClean="0">
                <a:latin typeface="Comic Sans MS" panose="030F0702030302020204" pitchFamily="66" charset="0"/>
              </a:rPr>
              <a:t>Shows </a:t>
            </a:r>
            <a:r>
              <a:rPr lang="en-GB" sz="1200" dirty="0">
                <a:latin typeface="Comic Sans MS" panose="030F0702030302020204" pitchFamily="66" charset="0"/>
              </a:rPr>
              <a:t>that the superstition Mrs Lyons tells Mrs Johnstone at the start of the play will come true.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People didn’t have control over their circumstances at the time.</a:t>
            </a: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Narrator’s song </a:t>
            </a:r>
            <a:r>
              <a:rPr lang="en-GB" sz="1200" i="1" dirty="0">
                <a:latin typeface="Comic Sans MS" panose="030F0702030302020204" pitchFamily="66" charset="0"/>
              </a:rPr>
              <a:t>Shoes upon the Table</a:t>
            </a:r>
            <a:r>
              <a:rPr lang="en-GB" sz="1200" dirty="0">
                <a:latin typeface="Comic Sans MS" panose="030F0702030302020204" pitchFamily="66" charset="0"/>
              </a:rPr>
              <a:t>, reminding the mothers of their guilt and the consequences of splitting up the twins</a:t>
            </a:r>
            <a:r>
              <a:rPr lang="en-GB" sz="1200" dirty="0" smtClean="0">
                <a:latin typeface="Comic Sans MS" panose="030F0702030302020204" pitchFamily="66" charset="0"/>
              </a:rPr>
              <a:t>. Constant superstitious symbols add to the rising sense of panic and foreboding. </a:t>
            </a: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deaths of Mickey and Edward are shown to be inevitable from the opening scene of the play. No matter what they do, nothing can change their destiny.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The </a:t>
            </a:r>
            <a:r>
              <a:rPr lang="en-GB" sz="1200" dirty="0">
                <a:latin typeface="Comic Sans MS" panose="030F0702030302020204" pitchFamily="66" charset="0"/>
              </a:rPr>
              <a:t>Narrator is used to remind both the audience and the boys’ mothers of the curse that they have brought upon Mickey and Edward. </a:t>
            </a:r>
            <a:endParaRPr lang="en-GB" sz="1200" dirty="0" smtClean="0">
              <a:latin typeface="Comic Sans MS" panose="030F0702030302020204" pitchFamily="66" charset="0"/>
            </a:endParaRPr>
          </a:p>
          <a:p>
            <a:pPr marL="171450" indent="-171450">
              <a:buFont typeface="Arial" panose="020B0604020202020204" pitchFamily="34" charset="0"/>
              <a:buChar char="•"/>
            </a:pPr>
            <a:r>
              <a:rPr lang="en-GB" sz="1200" dirty="0" smtClean="0">
                <a:latin typeface="Comic Sans MS" panose="030F0702030302020204" pitchFamily="66" charset="0"/>
              </a:rPr>
              <a:t>Superstition </a:t>
            </a:r>
            <a:r>
              <a:rPr lang="en-GB" sz="1200" dirty="0">
                <a:latin typeface="Comic Sans MS" panose="030F0702030302020204" pitchFamily="66" charset="0"/>
              </a:rPr>
              <a:t>is linked to social class, first through Mrs Johnstone being superstitious; whereas Mrs Lyons isn’t and secondly through the Narrator’s final comments about what is really to blame for the death of the twins. </a:t>
            </a:r>
          </a:p>
        </p:txBody>
      </p:sp>
      <p:sp>
        <p:nvSpPr>
          <p:cNvPr id="3" name="Rectangle 2"/>
          <p:cNvSpPr/>
          <p:nvPr/>
        </p:nvSpPr>
        <p:spPr>
          <a:xfrm>
            <a:off x="3145239" y="77041"/>
            <a:ext cx="5830930" cy="2123658"/>
          </a:xfrm>
          <a:prstGeom prst="rect">
            <a:avLst/>
          </a:prstGeom>
          <a:ln>
            <a:solidFill>
              <a:schemeClr val="tx1"/>
            </a:solidFill>
          </a:ln>
        </p:spPr>
        <p:txBody>
          <a:bodyPr wrap="square">
            <a:spAutoFit/>
          </a:bodyPr>
          <a:lstStyle/>
          <a:p>
            <a:r>
              <a:rPr lang="en-US" sz="1200" b="1" u="sng" dirty="0">
                <a:solidFill>
                  <a:srgbClr val="FF0000"/>
                </a:solidFill>
                <a:latin typeface="Comic Sans MS" panose="030F0702030302020204" pitchFamily="66" charset="0"/>
              </a:rPr>
              <a:t>And do we blame superstition for what came to pass?</a:t>
            </a:r>
            <a:br>
              <a:rPr lang="en-US" sz="1200" b="1" u="sng" dirty="0">
                <a:solidFill>
                  <a:srgbClr val="FF0000"/>
                </a:solidFill>
                <a:latin typeface="Comic Sans MS" panose="030F0702030302020204" pitchFamily="66" charset="0"/>
              </a:rPr>
            </a:br>
            <a:r>
              <a:rPr lang="en-US" sz="1200" b="1" u="sng" dirty="0">
                <a:solidFill>
                  <a:srgbClr val="FF0000"/>
                </a:solidFill>
                <a:latin typeface="Comic Sans MS" panose="030F0702030302020204" pitchFamily="66" charset="0"/>
              </a:rPr>
              <a:t>Or could it be what we, the English, have come to know as class</a:t>
            </a:r>
            <a:r>
              <a:rPr lang="en-US" sz="1200" b="1" u="sng" dirty="0" smtClean="0">
                <a:solidFill>
                  <a:srgbClr val="FF0000"/>
                </a:solidFill>
                <a:latin typeface="Comic Sans MS" panose="030F0702030302020204" pitchFamily="66" charset="0"/>
              </a:rPr>
              <a:t>? </a:t>
            </a:r>
            <a:r>
              <a:rPr lang="en-US" sz="1200" dirty="0" smtClean="0">
                <a:latin typeface="Comic Sans MS" panose="030F0702030302020204" pitchFamily="66" charset="0"/>
              </a:rPr>
              <a:t>The role of superstition is primarily a device to support Russell’s view that one’s success was dependent on one’s class. The middle classes had the better education, qualifications, jobs, earning potential and standards of living. In contrast, the working classes had the exact opposite, </a:t>
            </a:r>
            <a:r>
              <a:rPr lang="en-US" sz="1200" b="1" dirty="0" smtClean="0">
                <a:solidFill>
                  <a:srgbClr val="00B050"/>
                </a:solidFill>
                <a:latin typeface="Comic Sans MS" panose="030F0702030302020204" pitchFamily="66" charset="0"/>
              </a:rPr>
              <a:t>what with the closing of traditional manufacturing and mining industries</a:t>
            </a:r>
            <a:r>
              <a:rPr lang="en-US" sz="1200" dirty="0" smtClean="0">
                <a:latin typeface="Comic Sans MS" panose="030F0702030302020204" pitchFamily="66" charset="0"/>
              </a:rPr>
              <a:t>, they were destined to be trapped in a relentless cycle of poverty and deprivation. Superstition, to an educated, rational person, is not something to be taken seriously. Hence rendering Russell’s perhaps most famous quote from the play as a rhetorical question – class must be to blame for the tragedy. </a:t>
            </a:r>
            <a:endParaRPr lang="en-GB" sz="1200" dirty="0">
              <a:latin typeface="Comic Sans MS" panose="030F0702030302020204" pitchFamily="66" charset="0"/>
            </a:endParaRPr>
          </a:p>
        </p:txBody>
      </p:sp>
    </p:spTree>
    <p:extLst>
      <p:ext uri="{BB962C8B-B14F-4D97-AF65-F5344CB8AC3E}">
        <p14:creationId xmlns:p14="http://schemas.microsoft.com/office/powerpoint/2010/main" val="3082138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128" y="830178"/>
            <a:ext cx="8893744" cy="5558590"/>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50595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Section A – ‘Macbeth’</a:t>
            </a:r>
            <a:endParaRPr lang="en-GB" dirty="0"/>
          </a:p>
        </p:txBody>
      </p:sp>
      <p:sp>
        <p:nvSpPr>
          <p:cNvPr id="8" name="Content Placeholder 7"/>
          <p:cNvSpPr>
            <a:spLocks noGrp="1"/>
          </p:cNvSpPr>
          <p:nvPr>
            <p:ph idx="1"/>
          </p:nvPr>
        </p:nvSpPr>
        <p:spPr/>
        <p:txBody>
          <a:bodyPr/>
          <a:lstStyle/>
          <a:p>
            <a:endParaRPr lang="en-GB"/>
          </a:p>
        </p:txBody>
      </p:sp>
      <p:pic>
        <p:nvPicPr>
          <p:cNvPr id="9" name="Picture 8"/>
          <p:cNvPicPr>
            <a:picLocks noChangeAspect="1"/>
          </p:cNvPicPr>
          <p:nvPr/>
        </p:nvPicPr>
        <p:blipFill>
          <a:blip r:embed="rId2"/>
          <a:stretch>
            <a:fillRect/>
          </a:stretch>
        </p:blipFill>
        <p:spPr>
          <a:xfrm>
            <a:off x="457200" y="1458118"/>
            <a:ext cx="8555460" cy="4810125"/>
          </a:xfrm>
          <a:prstGeom prst="rect">
            <a:avLst/>
          </a:prstGeom>
        </p:spPr>
      </p:pic>
    </p:spTree>
    <p:extLst>
      <p:ext uri="{BB962C8B-B14F-4D97-AF65-F5344CB8AC3E}">
        <p14:creationId xmlns:p14="http://schemas.microsoft.com/office/powerpoint/2010/main" val="28953494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723" y="1717743"/>
            <a:ext cx="2571750" cy="769441"/>
          </a:xfrm>
        </p:spPr>
        <p:txBody>
          <a:bodyPr>
            <a:noAutofit/>
          </a:bodyPr>
          <a:lstStyle/>
          <a:p>
            <a:pPr algn="ctr"/>
            <a:r>
              <a:rPr lang="en-GB" sz="1600" b="1" dirty="0" smtClean="0">
                <a:latin typeface="Comic Sans MS" panose="030F0702030302020204" pitchFamily="66" charset="0"/>
              </a:rPr>
              <a:t>Alfred Tennyson –’ Charge of the Light Brigade.’</a:t>
            </a:r>
            <a:endParaRPr lang="en-GB" sz="1600" b="1" dirty="0">
              <a:latin typeface="Comic Sans MS" panose="030F0702030302020204" pitchFamily="66" charset="0"/>
            </a:endParaRPr>
          </a:p>
        </p:txBody>
      </p:sp>
      <p:pic>
        <p:nvPicPr>
          <p:cNvPr id="3074" name="Picture 2" descr="http://ethicsalarms.files.wordpress.com/2013/12/chargeofthelightbrigadecavalrycharg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959" y="2482822"/>
            <a:ext cx="2238807" cy="13386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5364" y="75934"/>
            <a:ext cx="3154665" cy="3231654"/>
          </a:xfrm>
          <a:prstGeom prst="rect">
            <a:avLst/>
          </a:prstGeom>
          <a:ln>
            <a:solidFill>
              <a:schemeClr val="tx1"/>
            </a:solidFill>
          </a:ln>
        </p:spPr>
        <p:txBody>
          <a:bodyPr wrap="square">
            <a:spAutoFit/>
          </a:bodyPr>
          <a:lstStyle/>
          <a:p>
            <a:r>
              <a:rPr lang="en-GB" sz="1200" b="1" u="sng" kern="1400" dirty="0" smtClean="0">
                <a:ln>
                  <a:noFill/>
                </a:ln>
                <a:solidFill>
                  <a:srgbClr val="333333"/>
                </a:solidFill>
                <a:effectLst/>
                <a:latin typeface="Comic Sans MS" panose="030F0702030302020204" pitchFamily="66" charset="0"/>
              </a:rPr>
              <a:t>CONTEXT</a:t>
            </a:r>
          </a:p>
          <a:p>
            <a:endParaRPr lang="en-GB" sz="1200" b="1" u="sng" kern="1400" dirty="0" smtClean="0">
              <a:ln>
                <a:noFill/>
              </a:ln>
              <a:solidFill>
                <a:srgbClr val="333333"/>
              </a:solidFill>
              <a:effectLst/>
              <a:latin typeface="Comic Sans MS" panose="030F0702030302020204" pitchFamily="66" charset="0"/>
            </a:endParaRP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The Crimean War fought between Britain &amp; Russia from 1853-1856.</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The most significant moment in the Crimea =</a:t>
            </a:r>
            <a:r>
              <a:rPr lang="en-GB" sz="1200" b="1" kern="1400" dirty="0" smtClean="0">
                <a:ln>
                  <a:noFill/>
                </a:ln>
                <a:solidFill>
                  <a:srgbClr val="333333"/>
                </a:solidFill>
                <a:effectLst/>
                <a:latin typeface="Comic Sans MS" panose="030F0702030302020204" pitchFamily="66" charset="0"/>
              </a:rPr>
              <a:t>Battle of Balaclava</a:t>
            </a:r>
            <a:r>
              <a:rPr lang="en-GB" sz="1200" kern="1400" dirty="0" smtClean="0">
                <a:ln>
                  <a:noFill/>
                </a:ln>
                <a:solidFill>
                  <a:srgbClr val="333333"/>
                </a:solidFill>
                <a:effectLst/>
                <a:latin typeface="Comic Sans MS" panose="030F0702030302020204" pitchFamily="66" charset="0"/>
              </a:rPr>
              <a:t>. </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Order given to the British army's cavalry (the Light Brigade) was misunderstood &amp; 600 cavalrymen charged down a narrow valley straight into fire of Russian cannons. &amp; more than 120 were wounded. </a:t>
            </a:r>
          </a:p>
          <a:p>
            <a:pPr marL="87313" indent="-87313">
              <a:buFont typeface="Arial" panose="020B0604020202020204" pitchFamily="34" charset="0"/>
              <a:buChar char="•"/>
            </a:pPr>
            <a:r>
              <a:rPr lang="en-GB" sz="1200" kern="1400" dirty="0" smtClean="0">
                <a:ln>
                  <a:noFill/>
                </a:ln>
                <a:solidFill>
                  <a:srgbClr val="333333"/>
                </a:solidFill>
                <a:effectLst/>
                <a:latin typeface="Comic Sans MS" panose="030F0702030302020204" pitchFamily="66" charset="0"/>
              </a:rPr>
              <a:t>At home news of the disaster was a sensation &amp; a nation that had until then embraced British military exploits began to question the politicians and generals who led them.</a:t>
            </a:r>
            <a:r>
              <a:rPr lang="en-GB" sz="1200" kern="1400" dirty="0" smtClean="0">
                <a:ln>
                  <a:noFill/>
                </a:ln>
                <a:solidFill>
                  <a:srgbClr val="000000"/>
                </a:solidFill>
                <a:effectLst/>
                <a:latin typeface="Calibri" panose="020F0502020204030204" pitchFamily="34" charset="0"/>
              </a:rPr>
              <a:t> </a:t>
            </a:r>
            <a:endParaRPr lang="en-GB" sz="1200" kern="1400" dirty="0">
              <a:ln>
                <a:noFill/>
              </a:ln>
              <a:solidFill>
                <a:srgbClr val="000000"/>
              </a:solidFill>
              <a:effectLst/>
              <a:latin typeface="Calibri" panose="020F0502020204030204" pitchFamily="34" charset="0"/>
            </a:endParaRPr>
          </a:p>
        </p:txBody>
      </p:sp>
      <p:sp>
        <p:nvSpPr>
          <p:cNvPr id="4" name="TextBox 3"/>
          <p:cNvSpPr txBox="1"/>
          <p:nvPr/>
        </p:nvSpPr>
        <p:spPr>
          <a:xfrm>
            <a:off x="3399195" y="85603"/>
            <a:ext cx="2405278" cy="338554"/>
          </a:xfrm>
          <a:prstGeom prst="rect">
            <a:avLst/>
          </a:prstGeom>
          <a:noFill/>
          <a:ln>
            <a:solidFill>
              <a:schemeClr val="tx1"/>
            </a:solidFill>
          </a:ln>
        </p:spPr>
        <p:txBody>
          <a:bodyPr wrap="square" rtlCol="0">
            <a:spAutoFit/>
          </a:bodyPr>
          <a:lstStyle/>
          <a:p>
            <a:r>
              <a:rPr lang="en-GB" sz="1600" b="1" dirty="0" smtClean="0">
                <a:latin typeface="Comic Sans MS" panose="030F0702030302020204" pitchFamily="66" charset="0"/>
              </a:rPr>
              <a:t>FORM - NARRATIVE</a:t>
            </a:r>
            <a:endParaRPr lang="en-GB" sz="1600" b="1" dirty="0">
              <a:latin typeface="Comic Sans MS" panose="030F0702030302020204" pitchFamily="66" charset="0"/>
            </a:endParaRPr>
          </a:p>
        </p:txBody>
      </p:sp>
      <p:sp>
        <p:nvSpPr>
          <p:cNvPr id="5" name="Rectangle 4"/>
          <p:cNvSpPr/>
          <p:nvPr/>
        </p:nvSpPr>
        <p:spPr>
          <a:xfrm>
            <a:off x="145363" y="3397914"/>
            <a:ext cx="3154666" cy="3416320"/>
          </a:xfrm>
          <a:prstGeom prst="rect">
            <a:avLst/>
          </a:prstGeom>
          <a:ln>
            <a:solidFill>
              <a:schemeClr val="tx1"/>
            </a:solidFill>
          </a:ln>
        </p:spPr>
        <p:txBody>
          <a:bodyPr wrap="square">
            <a:spAutoFit/>
          </a:bodyPr>
          <a:lstStyle/>
          <a:p>
            <a:pPr>
              <a:defRPr/>
            </a:pPr>
            <a:r>
              <a:rPr lang="en-GB" sz="1200" b="1" u="sng" dirty="0" smtClean="0">
                <a:solidFill>
                  <a:schemeClr val="dk1"/>
                </a:solidFill>
                <a:latin typeface="Comic Sans MS" panose="030F0702030302020204" pitchFamily="66" charset="0"/>
              </a:rPr>
              <a:t>STRUCTURE</a:t>
            </a:r>
          </a:p>
          <a:p>
            <a:pPr>
              <a:defRPr/>
            </a:pPr>
            <a:endParaRPr lang="en-GB" sz="1200" b="1" u="sng"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3rd person</a:t>
            </a: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A </a:t>
            </a:r>
            <a:r>
              <a:rPr lang="en-GB" sz="1200" dirty="0">
                <a:solidFill>
                  <a:schemeClr val="dk1"/>
                </a:solidFill>
                <a:latin typeface="Comic Sans MS" panose="030F0702030302020204" pitchFamily="66" charset="0"/>
              </a:rPr>
              <a:t>strong, regular, </a:t>
            </a:r>
            <a:r>
              <a:rPr lang="en-GB" sz="1200" b="1" dirty="0">
                <a:solidFill>
                  <a:schemeClr val="dk1"/>
                </a:solidFill>
                <a:latin typeface="Comic Sans MS" panose="030F0702030302020204" pitchFamily="66" charset="0"/>
              </a:rPr>
              <a:t>relentless rhythm </a:t>
            </a:r>
            <a:r>
              <a:rPr lang="en-GB" sz="1200" dirty="0">
                <a:solidFill>
                  <a:schemeClr val="dk1"/>
                </a:solidFill>
                <a:latin typeface="Comic Sans MS" panose="030F0702030302020204" pitchFamily="66" charset="0"/>
              </a:rPr>
              <a:t>which creates a fast pace, imitating the cavalry charging forward with energy and </a:t>
            </a:r>
            <a:r>
              <a:rPr lang="en-GB" sz="1200" dirty="0" smtClean="0">
                <a:solidFill>
                  <a:schemeClr val="dk1"/>
                </a:solidFill>
                <a:latin typeface="Comic Sans MS" panose="030F0702030302020204" pitchFamily="66" charset="0"/>
              </a:rPr>
              <a:t>gusto.</a:t>
            </a: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Chronological</a:t>
            </a:r>
            <a:r>
              <a:rPr lang="en-GB" sz="1200" dirty="0" smtClean="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order.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Some </a:t>
            </a:r>
            <a:r>
              <a:rPr lang="en-GB" sz="1200" dirty="0">
                <a:solidFill>
                  <a:schemeClr val="dk1"/>
                </a:solidFill>
                <a:latin typeface="Comic Sans MS" panose="030F0702030302020204" pitchFamily="66" charset="0"/>
              </a:rPr>
              <a:t>lines are repeated which keeps the focus on the British troops throughout the battle. </a:t>
            </a:r>
            <a:r>
              <a:rPr lang="en-GB" sz="1200" b="1" dirty="0">
                <a:solidFill>
                  <a:schemeClr val="dk1"/>
                </a:solidFill>
                <a:latin typeface="Comic Sans MS" panose="030F0702030302020204" pitchFamily="66" charset="0"/>
              </a:rPr>
              <a:t>Repetition </a:t>
            </a:r>
            <a:r>
              <a:rPr lang="en-GB" sz="1200" dirty="0">
                <a:solidFill>
                  <a:schemeClr val="dk1"/>
                </a:solidFill>
                <a:latin typeface="Comic Sans MS" panose="030F0702030302020204" pitchFamily="66" charset="0"/>
              </a:rPr>
              <a:t>creates a sense of impending doom.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The </a:t>
            </a:r>
            <a:r>
              <a:rPr lang="en-GB" sz="1200" dirty="0">
                <a:solidFill>
                  <a:schemeClr val="dk1"/>
                </a:solidFill>
                <a:latin typeface="Comic Sans MS" panose="030F0702030302020204" pitchFamily="66" charset="0"/>
              </a:rPr>
              <a:t>first three stanzas end with the same line giving a sense of foreboding.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Anaphora</a:t>
            </a:r>
            <a:r>
              <a:rPr lang="en-GB" sz="1200" dirty="0" smtClean="0">
                <a:solidFill>
                  <a:schemeClr val="dk1"/>
                </a:solidFill>
                <a:latin typeface="Comic Sans MS" panose="030F0702030302020204" pitchFamily="66" charset="0"/>
              </a:rPr>
              <a:t> – ‘Canon’ reinforces their dismal situation – trapped.</a:t>
            </a:r>
          </a:p>
          <a:p>
            <a:pPr marL="171450" indent="-171450">
              <a:buFont typeface="Arial" panose="020B0604020202020204" pitchFamily="34" charset="0"/>
              <a:buChar char="•"/>
              <a:defRPr/>
            </a:pPr>
            <a:r>
              <a:rPr lang="en-GB" sz="1200" b="1" dirty="0" smtClean="0">
                <a:solidFill>
                  <a:schemeClr val="dk1"/>
                </a:solidFill>
                <a:latin typeface="Comic Sans MS" panose="030F0702030302020204" pitchFamily="66" charset="0"/>
              </a:rPr>
              <a:t>Irregular rhyme </a:t>
            </a:r>
            <a:r>
              <a:rPr lang="en-GB" sz="1200" dirty="0" smtClean="0">
                <a:solidFill>
                  <a:schemeClr val="dk1"/>
                </a:solidFill>
                <a:latin typeface="Comic Sans MS" panose="030F0702030302020204" pitchFamily="66" charset="0"/>
              </a:rPr>
              <a:t>scheme echoes the chaos of battle</a:t>
            </a:r>
            <a:endParaRPr lang="en-GB" sz="1200" dirty="0">
              <a:solidFill>
                <a:schemeClr val="dk1"/>
              </a:solidFill>
              <a:latin typeface="Comic Sans MS" panose="030F0702030302020204" pitchFamily="66" charset="0"/>
            </a:endParaRPr>
          </a:p>
        </p:txBody>
      </p:sp>
      <p:sp>
        <p:nvSpPr>
          <p:cNvPr id="6" name="TextBox 5"/>
          <p:cNvSpPr txBox="1"/>
          <p:nvPr/>
        </p:nvSpPr>
        <p:spPr>
          <a:xfrm>
            <a:off x="3481864" y="494624"/>
            <a:ext cx="1990030" cy="1200329"/>
          </a:xfrm>
          <a:prstGeom prst="rect">
            <a:avLst/>
          </a:prstGeom>
          <a:noFill/>
          <a:ln>
            <a:solidFill>
              <a:schemeClr val="tx1"/>
            </a:solidFill>
          </a:ln>
        </p:spPr>
        <p:txBody>
          <a:bodyPr wrap="square" rtlCol="0">
            <a:spAutoFit/>
          </a:bodyPr>
          <a:lstStyle/>
          <a:p>
            <a:r>
              <a:rPr lang="en-GB" sz="1200" b="1" u="sng" dirty="0" smtClean="0">
                <a:latin typeface="Comic Sans MS" panose="030F0702030302020204" pitchFamily="66" charset="0"/>
              </a:rPr>
              <a:t>THEMES</a:t>
            </a:r>
          </a:p>
          <a:p>
            <a:pPr marL="285750" indent="-285750">
              <a:buFont typeface="Arial" panose="020B0604020202020204" pitchFamily="34" charset="0"/>
              <a:buChar char="•"/>
            </a:pPr>
            <a:r>
              <a:rPr lang="en-GB" sz="1200" dirty="0" smtClean="0">
                <a:latin typeface="Comic Sans MS" panose="030F0702030302020204" pitchFamily="66" charset="0"/>
              </a:rPr>
              <a:t>Obedience</a:t>
            </a:r>
          </a:p>
          <a:p>
            <a:pPr marL="285750" indent="-285750">
              <a:buFont typeface="Arial" panose="020B0604020202020204" pitchFamily="34" charset="0"/>
              <a:buChar char="•"/>
            </a:pPr>
            <a:r>
              <a:rPr lang="en-GB" sz="1200" dirty="0" smtClean="0">
                <a:latin typeface="Comic Sans MS" panose="030F0702030302020204" pitchFamily="66" charset="0"/>
              </a:rPr>
              <a:t>Patriotism</a:t>
            </a:r>
          </a:p>
          <a:p>
            <a:pPr marL="285750" indent="-285750">
              <a:buFont typeface="Arial" panose="020B0604020202020204" pitchFamily="34" charset="0"/>
              <a:buChar char="•"/>
            </a:pPr>
            <a:r>
              <a:rPr lang="en-GB" sz="1200" dirty="0" smtClean="0">
                <a:latin typeface="Comic Sans MS" panose="030F0702030302020204" pitchFamily="66" charset="0"/>
              </a:rPr>
              <a:t>Sacrifice</a:t>
            </a:r>
          </a:p>
          <a:p>
            <a:pPr marL="285750" indent="-285750">
              <a:buFont typeface="Arial" panose="020B0604020202020204" pitchFamily="34" charset="0"/>
              <a:buChar char="•"/>
            </a:pPr>
            <a:r>
              <a:rPr lang="en-GB" sz="1200" dirty="0" smtClean="0">
                <a:latin typeface="Comic Sans MS" panose="030F0702030302020204" pitchFamily="66" charset="0"/>
              </a:rPr>
              <a:t>Heroism</a:t>
            </a:r>
          </a:p>
          <a:p>
            <a:pPr marL="285750" indent="-285750">
              <a:buFont typeface="Arial" panose="020B0604020202020204" pitchFamily="34" charset="0"/>
              <a:buChar char="•"/>
            </a:pPr>
            <a:r>
              <a:rPr lang="en-GB" sz="1200" dirty="0" smtClean="0">
                <a:latin typeface="Comic Sans MS" panose="030F0702030302020204" pitchFamily="66" charset="0"/>
              </a:rPr>
              <a:t>Romance of war</a:t>
            </a:r>
            <a:endParaRPr lang="en-GB" sz="1200" dirty="0">
              <a:latin typeface="Comic Sans MS" panose="030F0702030302020204" pitchFamily="66" charset="0"/>
            </a:endParaRPr>
          </a:p>
        </p:txBody>
      </p:sp>
      <p:sp>
        <p:nvSpPr>
          <p:cNvPr id="8" name="Rectangle 7"/>
          <p:cNvSpPr/>
          <p:nvPr/>
        </p:nvSpPr>
        <p:spPr>
          <a:xfrm>
            <a:off x="5903639" y="75934"/>
            <a:ext cx="3077075" cy="3046988"/>
          </a:xfrm>
          <a:prstGeom prst="rect">
            <a:avLst/>
          </a:prstGeom>
          <a:ln>
            <a:solidFill>
              <a:schemeClr val="tx1"/>
            </a:solidFill>
          </a:ln>
        </p:spPr>
        <p:txBody>
          <a:bodyPr wrap="square">
            <a:spAutoFit/>
          </a:bodyPr>
          <a:lstStyle/>
          <a:p>
            <a:r>
              <a:rPr lang="en-US" sz="1200" b="1" u="sng" dirty="0" smtClean="0">
                <a:latin typeface="Comic Sans MS" panose="030F0702030302020204" pitchFamily="66" charset="0"/>
              </a:rPr>
              <a:t>EMOTIVE TONE</a:t>
            </a:r>
          </a:p>
          <a:p>
            <a:endParaRPr lang="en-US" sz="1200" dirty="0">
              <a:latin typeface="Comic Sans MS" panose="030F0702030302020204" pitchFamily="66" charset="0"/>
            </a:endParaRPr>
          </a:p>
          <a:p>
            <a:pPr marL="171450" indent="-171450">
              <a:buFont typeface="Arial" panose="020B0604020202020204" pitchFamily="34" charset="0"/>
              <a:buChar char="•"/>
            </a:pPr>
            <a:r>
              <a:rPr lang="en-US" sz="1200" dirty="0" smtClean="0">
                <a:latin typeface="Comic Sans MS" panose="030F0702030302020204" pitchFamily="66" charset="0"/>
              </a:rPr>
              <a:t>Tennyson </a:t>
            </a:r>
            <a:r>
              <a:rPr lang="en-US" sz="1200" b="1" dirty="0" smtClean="0">
                <a:latin typeface="Comic Sans MS" panose="030F0702030302020204" pitchFamily="66" charset="0"/>
              </a:rPr>
              <a:t>admires </a:t>
            </a:r>
            <a:r>
              <a:rPr lang="en-US" sz="1200" dirty="0" smtClean="0">
                <a:latin typeface="Comic Sans MS" panose="030F0702030302020204" pitchFamily="66" charset="0"/>
              </a:rPr>
              <a:t>the bravery of the Light Brigade. They took orders and sacrificed their lives and the poet believes that this sacrifice should be acknowledged. </a:t>
            </a:r>
          </a:p>
          <a:p>
            <a:pPr marL="171450" indent="-171450">
              <a:buFont typeface="Arial" panose="020B0604020202020204" pitchFamily="34" charset="0"/>
              <a:buChar char="•"/>
            </a:pPr>
            <a:r>
              <a:rPr lang="en-US" sz="1200" dirty="0" smtClean="0">
                <a:latin typeface="Comic Sans MS" panose="030F0702030302020204" pitchFamily="66" charset="0"/>
              </a:rPr>
              <a:t>Tennyson is also in </a:t>
            </a:r>
            <a:r>
              <a:rPr lang="en-US" sz="1200" b="1" dirty="0" smtClean="0">
                <a:latin typeface="Comic Sans MS" panose="030F0702030302020204" pitchFamily="66" charset="0"/>
              </a:rPr>
              <a:t>disbelief and shock </a:t>
            </a:r>
            <a:r>
              <a:rPr lang="en-US" sz="1200" dirty="0" smtClean="0">
                <a:latin typeface="Comic Sans MS" panose="030F0702030302020204" pitchFamily="66" charset="0"/>
              </a:rPr>
              <a:t>at the stupidity of the order but this doesn’t take away from his respect for the soldiers. </a:t>
            </a:r>
          </a:p>
          <a:p>
            <a:pPr marL="171450" indent="-171450">
              <a:buFont typeface="Arial" panose="020B0604020202020204" pitchFamily="34" charset="0"/>
              <a:buChar char="•"/>
            </a:pPr>
            <a:r>
              <a:rPr lang="en-US" sz="1200" b="1" dirty="0" smtClean="0">
                <a:latin typeface="Comic Sans MS" panose="030F0702030302020204" pitchFamily="66" charset="0"/>
              </a:rPr>
              <a:t>Horror</a:t>
            </a:r>
            <a:r>
              <a:rPr lang="en-US" sz="1200" dirty="0" smtClean="0">
                <a:latin typeface="Comic Sans MS" panose="030F0702030302020204" pitchFamily="66" charset="0"/>
              </a:rPr>
              <a:t> – there is a suggestion that the poet is horrified by the violence of the battle</a:t>
            </a:r>
          </a:p>
          <a:p>
            <a:pPr marL="171450" indent="-171450">
              <a:buFont typeface="Arial" panose="020B0604020202020204" pitchFamily="34" charset="0"/>
              <a:buChar char="•"/>
            </a:pPr>
            <a:r>
              <a:rPr lang="en-US" sz="1200" dirty="0" smtClean="0">
                <a:latin typeface="Comic Sans MS" panose="030F0702030302020204" pitchFamily="66" charset="0"/>
              </a:rPr>
              <a:t>People in awe of the ‘600’  - ‘all the world </a:t>
            </a:r>
            <a:r>
              <a:rPr lang="en-US" sz="1200" dirty="0" err="1" smtClean="0">
                <a:latin typeface="Comic Sans MS" panose="030F0702030302020204" pitchFamily="66" charset="0"/>
              </a:rPr>
              <a:t>wonder’d</a:t>
            </a:r>
            <a:r>
              <a:rPr lang="en-US" sz="1200" dirty="0" smtClean="0">
                <a:latin typeface="Comic Sans MS" panose="030F0702030302020204" pitchFamily="66" charset="0"/>
              </a:rPr>
              <a:t>’</a:t>
            </a:r>
            <a:endParaRPr lang="en-GB" sz="1200" dirty="0">
              <a:latin typeface="Comic Sans MS" panose="030F0702030302020204" pitchFamily="66" charset="0"/>
            </a:endParaRPr>
          </a:p>
        </p:txBody>
      </p:sp>
      <p:sp>
        <p:nvSpPr>
          <p:cNvPr id="9" name="Rectangle 8"/>
          <p:cNvSpPr/>
          <p:nvPr/>
        </p:nvSpPr>
        <p:spPr>
          <a:xfrm>
            <a:off x="3384688" y="5507448"/>
            <a:ext cx="5623536" cy="1277273"/>
          </a:xfrm>
          <a:prstGeom prst="rect">
            <a:avLst/>
          </a:prstGeom>
          <a:ln>
            <a:solidFill>
              <a:schemeClr val="tx1"/>
            </a:solidFill>
          </a:ln>
        </p:spPr>
        <p:txBody>
          <a:bodyPr wrap="square">
            <a:spAutoFit/>
          </a:bodyPr>
          <a:lstStyle/>
          <a:p>
            <a:pPr>
              <a:defRPr/>
            </a:pPr>
            <a:r>
              <a:rPr lang="en-GB" sz="1100" b="1" u="sng" dirty="0" smtClean="0">
                <a:solidFill>
                  <a:schemeClr val="dk1"/>
                </a:solidFill>
                <a:latin typeface="Comic Sans MS" panose="030F0702030302020204" pitchFamily="66" charset="0"/>
              </a:rPr>
              <a:t>IMAGERY/TECHNIQUES</a:t>
            </a:r>
            <a:endParaRPr lang="en-GB" sz="11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Allusion</a:t>
            </a:r>
            <a:r>
              <a:rPr lang="en-GB" sz="1100" dirty="0" smtClean="0">
                <a:solidFill>
                  <a:schemeClr val="dk1"/>
                </a:solidFill>
                <a:latin typeface="Comic Sans MS" panose="030F0702030302020204" pitchFamily="66" charset="0"/>
              </a:rPr>
              <a:t> – ‘Valley of the shadow of Death’ – biblical reference (Psalm 23) shows the significance of the event, God is on the side of the brave?</a:t>
            </a: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Alliteration</a:t>
            </a:r>
            <a:r>
              <a:rPr lang="en-GB" sz="1100" dirty="0" smtClean="0">
                <a:solidFill>
                  <a:schemeClr val="dk1"/>
                </a:solidFill>
                <a:latin typeface="Comic Sans MS" panose="030F0702030302020204" pitchFamily="66" charset="0"/>
              </a:rPr>
              <a:t> </a:t>
            </a:r>
            <a:r>
              <a:rPr lang="en-GB" sz="1100" dirty="0">
                <a:solidFill>
                  <a:schemeClr val="dk1"/>
                </a:solidFill>
                <a:latin typeface="Comic Sans MS" panose="030F0702030302020204" pitchFamily="66" charset="0"/>
              </a:rPr>
              <a:t>‘shot and shell’ creates the sound of ammunition </a:t>
            </a:r>
            <a:r>
              <a:rPr lang="en-GB" sz="1100" dirty="0" smtClean="0">
                <a:solidFill>
                  <a:schemeClr val="dk1"/>
                </a:solidFill>
                <a:latin typeface="Comic Sans MS" panose="030F0702030302020204" pitchFamily="66" charset="0"/>
              </a:rPr>
              <a:t>firing</a:t>
            </a:r>
          </a:p>
          <a:p>
            <a:pPr marL="171450" indent="-171450">
              <a:buFont typeface="Arial" panose="020B0604020202020204" pitchFamily="34" charset="0"/>
              <a:buChar char="•"/>
              <a:defRPr/>
            </a:pPr>
            <a:r>
              <a:rPr lang="en-GB" sz="1100" dirty="0" smtClean="0">
                <a:solidFill>
                  <a:schemeClr val="dk1"/>
                </a:solidFill>
                <a:latin typeface="Comic Sans MS" panose="030F0702030302020204" pitchFamily="66" charset="0"/>
              </a:rPr>
              <a:t> </a:t>
            </a:r>
            <a:r>
              <a:rPr lang="en-GB" sz="1100" b="1" dirty="0">
                <a:solidFill>
                  <a:schemeClr val="dk1"/>
                </a:solidFill>
                <a:latin typeface="Comic Sans MS" panose="030F0702030302020204" pitchFamily="66" charset="0"/>
              </a:rPr>
              <a:t>Onomatopoeia</a:t>
            </a:r>
            <a:r>
              <a:rPr lang="en-GB" sz="1100" dirty="0">
                <a:solidFill>
                  <a:schemeClr val="dk1"/>
                </a:solidFill>
                <a:latin typeface="Comic Sans MS" panose="030F0702030302020204" pitchFamily="66" charset="0"/>
              </a:rPr>
              <a:t> – sounds from the battlefield. </a:t>
            </a:r>
            <a:endParaRPr lang="en-GB" sz="11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100" b="1" dirty="0" smtClean="0">
                <a:solidFill>
                  <a:schemeClr val="dk1"/>
                </a:solidFill>
                <a:latin typeface="Comic Sans MS" panose="030F0702030302020204" pitchFamily="66" charset="0"/>
              </a:rPr>
              <a:t>Metaphors </a:t>
            </a:r>
            <a:r>
              <a:rPr lang="en-GB" sz="1100" dirty="0">
                <a:solidFill>
                  <a:schemeClr val="dk1"/>
                </a:solidFill>
                <a:latin typeface="Comic Sans MS" panose="030F0702030302020204" pitchFamily="66" charset="0"/>
              </a:rPr>
              <a:t>– ‘jaws of death’ gives the reader the idea that death is a creature which the soldiers can’t control or escape from</a:t>
            </a:r>
            <a:r>
              <a:rPr lang="en-GB" sz="1100" dirty="0" smtClean="0">
                <a:solidFill>
                  <a:schemeClr val="dk1"/>
                </a:solidFill>
                <a:latin typeface="Comic Sans MS" panose="030F0702030302020204" pitchFamily="66" charset="0"/>
              </a:rPr>
              <a:t>.</a:t>
            </a:r>
            <a:endParaRPr lang="en-GB" sz="1100" dirty="0">
              <a:solidFill>
                <a:schemeClr val="dk1"/>
              </a:solidFill>
              <a:latin typeface="Comic Sans MS" panose="030F0702030302020204" pitchFamily="66" charset="0"/>
            </a:endParaRPr>
          </a:p>
        </p:txBody>
      </p:sp>
      <p:sp>
        <p:nvSpPr>
          <p:cNvPr id="12" name="Rectangle 11"/>
          <p:cNvSpPr/>
          <p:nvPr/>
        </p:nvSpPr>
        <p:spPr>
          <a:xfrm>
            <a:off x="5903640" y="3307588"/>
            <a:ext cx="3078510" cy="2123658"/>
          </a:xfrm>
          <a:prstGeom prst="rect">
            <a:avLst/>
          </a:prstGeom>
          <a:ln>
            <a:solidFill>
              <a:schemeClr val="tx1"/>
            </a:solidFill>
          </a:ln>
        </p:spPr>
        <p:txBody>
          <a:bodyPr wrap="square">
            <a:spAutoFit/>
          </a:bodyPr>
          <a:lstStyle/>
          <a:p>
            <a:pPr>
              <a:defRPr/>
            </a:pPr>
            <a:r>
              <a:rPr lang="en-GB" sz="1200" b="1" u="sng" dirty="0" smtClean="0">
                <a:solidFill>
                  <a:schemeClr val="dk1"/>
                </a:solidFill>
                <a:latin typeface="Comic Sans MS" panose="030F0702030302020204" pitchFamily="66" charset="0"/>
              </a:rPr>
              <a:t>LANGUAGE</a:t>
            </a:r>
          </a:p>
          <a:p>
            <a:pPr>
              <a:defRPr/>
            </a:pP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u="sng" dirty="0" smtClean="0">
                <a:solidFill>
                  <a:schemeClr val="dk1"/>
                </a:solidFill>
                <a:latin typeface="Comic Sans MS" panose="030F0702030302020204" pitchFamily="66" charset="0"/>
              </a:rPr>
              <a:t>‘</a:t>
            </a:r>
            <a:r>
              <a:rPr lang="en-GB" sz="1200" b="1" u="sng" dirty="0" err="1">
                <a:solidFill>
                  <a:schemeClr val="dk1"/>
                </a:solidFill>
                <a:latin typeface="Comic Sans MS" panose="030F0702030302020204" pitchFamily="66" charset="0"/>
              </a:rPr>
              <a:t>wonder’d</a:t>
            </a:r>
            <a:r>
              <a:rPr lang="en-GB" sz="1200" b="1" u="sng" dirty="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the repetition of this word throughout the poem emphasises people’s amazement at their </a:t>
            </a:r>
            <a:r>
              <a:rPr lang="en-GB" sz="1200" dirty="0" smtClean="0">
                <a:solidFill>
                  <a:schemeClr val="dk1"/>
                </a:solidFill>
                <a:latin typeface="Comic Sans MS" panose="030F0702030302020204" pitchFamily="66" charset="0"/>
              </a:rPr>
              <a:t>bravery.</a:t>
            </a:r>
          </a:p>
          <a:p>
            <a:pPr marL="171450" indent="-171450">
              <a:buFont typeface="Arial" panose="020B0604020202020204" pitchFamily="34" charset="0"/>
              <a:buChar char="•"/>
              <a:defRPr/>
            </a:pPr>
            <a:r>
              <a:rPr lang="en-GB" sz="1200" dirty="0" smtClean="0">
                <a:solidFill>
                  <a:schemeClr val="dk1"/>
                </a:solidFill>
                <a:latin typeface="Comic Sans MS" panose="030F0702030302020204" pitchFamily="66" charset="0"/>
              </a:rPr>
              <a:t>The </a:t>
            </a:r>
            <a:r>
              <a:rPr lang="en-GB" sz="1200" dirty="0">
                <a:solidFill>
                  <a:schemeClr val="dk1"/>
                </a:solidFill>
                <a:latin typeface="Comic Sans MS" panose="030F0702030302020204" pitchFamily="66" charset="0"/>
              </a:rPr>
              <a:t>repetition of </a:t>
            </a:r>
            <a:r>
              <a:rPr lang="en-GB" sz="1200" b="1" u="sng" dirty="0">
                <a:solidFill>
                  <a:schemeClr val="dk1"/>
                </a:solidFill>
                <a:latin typeface="Comic Sans MS" panose="030F0702030302020204" pitchFamily="66" charset="0"/>
              </a:rPr>
              <a:t>‘</a:t>
            </a:r>
            <a:r>
              <a:rPr lang="en-GB" sz="1200" b="1" u="sng" dirty="0" err="1">
                <a:solidFill>
                  <a:schemeClr val="dk1"/>
                </a:solidFill>
                <a:latin typeface="Comic Sans MS" panose="030F0702030302020204" pitchFamily="66" charset="0"/>
              </a:rPr>
              <a:t>flash’d</a:t>
            </a:r>
            <a:r>
              <a:rPr lang="en-GB" sz="1200" b="1" u="sng" dirty="0">
                <a:solidFill>
                  <a:schemeClr val="dk1"/>
                </a:solidFill>
                <a:latin typeface="Comic Sans MS" panose="030F0702030302020204" pitchFamily="66" charset="0"/>
              </a:rPr>
              <a:t>’ </a:t>
            </a:r>
            <a:r>
              <a:rPr lang="en-GB" sz="1200" dirty="0">
                <a:solidFill>
                  <a:schemeClr val="dk1"/>
                </a:solidFill>
                <a:latin typeface="Comic Sans MS" panose="030F0702030302020204" pitchFamily="66" charset="0"/>
              </a:rPr>
              <a:t>and the rhyme create a powerful image of them using their swords. </a:t>
            </a:r>
            <a:endParaRPr lang="en-GB" sz="1200" dirty="0" smtClean="0">
              <a:solidFill>
                <a:schemeClr val="dk1"/>
              </a:solidFill>
              <a:latin typeface="Comic Sans MS" panose="030F0702030302020204" pitchFamily="66" charset="0"/>
            </a:endParaRPr>
          </a:p>
          <a:p>
            <a:pPr marL="171450" indent="-171450">
              <a:buFont typeface="Arial" panose="020B0604020202020204" pitchFamily="34" charset="0"/>
              <a:buChar char="•"/>
              <a:defRPr/>
            </a:pPr>
            <a:r>
              <a:rPr lang="en-GB" sz="1200" b="1" u="sng" dirty="0" smtClean="0">
                <a:solidFill>
                  <a:schemeClr val="dk1"/>
                </a:solidFill>
                <a:latin typeface="Comic Sans MS" panose="030F0702030302020204" pitchFamily="66" charset="0"/>
              </a:rPr>
              <a:t>‘Blundered’ </a:t>
            </a:r>
            <a:r>
              <a:rPr lang="en-GB" sz="1200" dirty="0" smtClean="0">
                <a:solidFill>
                  <a:schemeClr val="dk1"/>
                </a:solidFill>
                <a:latin typeface="Comic Sans MS" panose="030F0702030302020204" pitchFamily="66" charset="0"/>
              </a:rPr>
              <a:t>hints that the mistake was careless and could’ve been avoided</a:t>
            </a:r>
            <a:endParaRPr lang="en-GB" sz="1200" dirty="0">
              <a:solidFill>
                <a:schemeClr val="dk1"/>
              </a:solidFill>
              <a:latin typeface="Comic Sans MS" panose="030F0702030302020204" pitchFamily="66" charset="0"/>
            </a:endParaRPr>
          </a:p>
        </p:txBody>
      </p:sp>
      <p:sp>
        <p:nvSpPr>
          <p:cNvPr id="13" name="TextBox 12"/>
          <p:cNvSpPr txBox="1"/>
          <p:nvPr/>
        </p:nvSpPr>
        <p:spPr>
          <a:xfrm>
            <a:off x="3384687" y="3865035"/>
            <a:ext cx="2419785" cy="1615827"/>
          </a:xfrm>
          <a:prstGeom prst="rect">
            <a:avLst/>
          </a:prstGeom>
          <a:noFill/>
          <a:ln>
            <a:solidFill>
              <a:schemeClr val="tx1"/>
            </a:solidFill>
          </a:ln>
        </p:spPr>
        <p:txBody>
          <a:bodyPr wrap="square" rtlCol="0">
            <a:spAutoFit/>
          </a:bodyPr>
          <a:lstStyle/>
          <a:p>
            <a:r>
              <a:rPr lang="en-GB" sz="1100" b="1" u="sng" dirty="0" smtClean="0">
                <a:latin typeface="Comic Sans MS" panose="030F0702030302020204" pitchFamily="66" charset="0"/>
              </a:rPr>
              <a:t>MEANING</a:t>
            </a:r>
          </a:p>
          <a:p>
            <a:pPr marL="87313" indent="-87313">
              <a:buFont typeface="Arial" panose="020B0604020202020204" pitchFamily="34" charset="0"/>
              <a:buChar char="•"/>
            </a:pPr>
            <a:r>
              <a:rPr lang="en-GB" sz="1100" dirty="0" smtClean="0">
                <a:latin typeface="Comic Sans MS" panose="030F0702030302020204" pitchFamily="66" charset="0"/>
              </a:rPr>
              <a:t>At times ambiguous – celebrating glory of war or questioning those in </a:t>
            </a:r>
            <a:r>
              <a:rPr lang="en-GB" sz="1100" dirty="0" err="1" smtClean="0">
                <a:latin typeface="Comic Sans MS" panose="030F0702030302020204" pitchFamily="66" charset="0"/>
              </a:rPr>
              <a:t>chage</a:t>
            </a:r>
            <a:r>
              <a:rPr lang="en-GB" sz="1100" dirty="0" smtClean="0">
                <a:latin typeface="Comic Sans MS" panose="030F0702030302020204" pitchFamily="66" charset="0"/>
              </a:rPr>
              <a:t>?</a:t>
            </a:r>
          </a:p>
          <a:p>
            <a:pPr marL="87313" indent="-87313">
              <a:buFont typeface="Arial" panose="020B0604020202020204" pitchFamily="34" charset="0"/>
              <a:buChar char="•"/>
            </a:pPr>
            <a:r>
              <a:rPr lang="en-GB" sz="1100" dirty="0" smtClean="0">
                <a:latin typeface="Comic Sans MS" panose="030F0702030302020204" pitchFamily="66" charset="0"/>
              </a:rPr>
              <a:t> The poem seems to be more concerned with creating national heroes for a nation than mourning the dead soldiers or arguing against the war.</a:t>
            </a:r>
            <a:endParaRPr lang="en-GB" sz="1100" dirty="0">
              <a:latin typeface="Comic Sans MS" panose="030F0702030302020204" pitchFamily="66" charset="0"/>
            </a:endParaRPr>
          </a:p>
        </p:txBody>
      </p:sp>
    </p:spTree>
    <p:extLst>
      <p:ext uri="{BB962C8B-B14F-4D97-AF65-F5344CB8AC3E}">
        <p14:creationId xmlns:p14="http://schemas.microsoft.com/office/powerpoint/2010/main" val="1240064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6423129"/>
              </p:ext>
            </p:extLst>
          </p:nvPr>
        </p:nvGraphicFramePr>
        <p:xfrm>
          <a:off x="116423" y="125295"/>
          <a:ext cx="3160177" cy="6525877"/>
        </p:xfrm>
        <a:graphic>
          <a:graphicData uri="http://schemas.openxmlformats.org/drawingml/2006/table">
            <a:tbl>
              <a:tblPr firstRow="1" firstCol="1" bandRow="1">
                <a:tableStyleId>{5C22544A-7EE6-4342-B048-85BDC9FD1C3A}</a:tableStyleId>
              </a:tblPr>
              <a:tblGrid>
                <a:gridCol w="3160177"/>
              </a:tblGrid>
              <a:tr h="6525877">
                <a:tc>
                  <a:txBody>
                    <a:bodyPr/>
                    <a:lstStyle/>
                    <a:p>
                      <a:pPr>
                        <a:lnSpc>
                          <a:spcPct val="107000"/>
                        </a:lnSpc>
                        <a:spcAft>
                          <a:spcPts val="0"/>
                        </a:spcAft>
                      </a:pPr>
                      <a:r>
                        <a:rPr lang="en-GB" sz="1600" dirty="0" smtClean="0">
                          <a:solidFill>
                            <a:schemeClr val="tx1"/>
                          </a:solidFill>
                          <a:effectLst/>
                          <a:latin typeface="+mn-lt"/>
                        </a:rPr>
                        <a:t>Alliteration </a:t>
                      </a:r>
                      <a:r>
                        <a:rPr lang="en-GB" sz="1600" dirty="0">
                          <a:solidFill>
                            <a:schemeClr val="tx1"/>
                          </a:solidFill>
                          <a:effectLst/>
                          <a:latin typeface="+mn-lt"/>
                        </a:rPr>
                        <a:t>Enjambment</a:t>
                      </a:r>
                    </a:p>
                    <a:p>
                      <a:pPr>
                        <a:lnSpc>
                          <a:spcPct val="107000"/>
                        </a:lnSpc>
                        <a:spcAft>
                          <a:spcPts val="0"/>
                        </a:spcAft>
                      </a:pPr>
                      <a:r>
                        <a:rPr lang="en-GB" sz="1600" dirty="0">
                          <a:solidFill>
                            <a:schemeClr val="tx1"/>
                          </a:solidFill>
                          <a:effectLst/>
                          <a:latin typeface="+mn-lt"/>
                        </a:rPr>
                        <a:t>Ode</a:t>
                      </a:r>
                    </a:p>
                    <a:p>
                      <a:pPr>
                        <a:lnSpc>
                          <a:spcPct val="107000"/>
                        </a:lnSpc>
                        <a:spcAft>
                          <a:spcPts val="0"/>
                        </a:spcAft>
                      </a:pPr>
                      <a:r>
                        <a:rPr lang="en-GB" sz="1600" dirty="0">
                          <a:solidFill>
                            <a:schemeClr val="tx1"/>
                          </a:solidFill>
                          <a:effectLst/>
                          <a:latin typeface="+mn-lt"/>
                        </a:rPr>
                        <a:t>Allusion</a:t>
                      </a:r>
                    </a:p>
                    <a:p>
                      <a:pPr>
                        <a:lnSpc>
                          <a:spcPct val="107000"/>
                        </a:lnSpc>
                        <a:spcAft>
                          <a:spcPts val="0"/>
                        </a:spcAft>
                      </a:pPr>
                      <a:r>
                        <a:rPr lang="en-GB" sz="1600" dirty="0">
                          <a:solidFill>
                            <a:schemeClr val="tx1"/>
                          </a:solidFill>
                          <a:effectLst/>
                          <a:latin typeface="+mn-lt"/>
                        </a:rPr>
                        <a:t>Parody</a:t>
                      </a:r>
                    </a:p>
                    <a:p>
                      <a:pPr>
                        <a:lnSpc>
                          <a:spcPct val="107000"/>
                        </a:lnSpc>
                        <a:spcAft>
                          <a:spcPts val="0"/>
                        </a:spcAft>
                      </a:pPr>
                      <a:r>
                        <a:rPr lang="en-GB" sz="1600" dirty="0">
                          <a:solidFill>
                            <a:schemeClr val="tx1"/>
                          </a:solidFill>
                          <a:effectLst/>
                          <a:latin typeface="+mn-lt"/>
                        </a:rPr>
                        <a:t>Full rhyme</a:t>
                      </a:r>
                    </a:p>
                    <a:p>
                      <a:pPr>
                        <a:lnSpc>
                          <a:spcPct val="107000"/>
                        </a:lnSpc>
                        <a:spcAft>
                          <a:spcPts val="0"/>
                        </a:spcAft>
                      </a:pPr>
                      <a:r>
                        <a:rPr lang="en-GB" sz="1600" dirty="0">
                          <a:solidFill>
                            <a:schemeClr val="tx1"/>
                          </a:solidFill>
                          <a:effectLst/>
                          <a:latin typeface="+mn-lt"/>
                        </a:rPr>
                        <a:t>Assonance</a:t>
                      </a:r>
                    </a:p>
                    <a:p>
                      <a:pPr>
                        <a:lnSpc>
                          <a:spcPct val="107000"/>
                        </a:lnSpc>
                        <a:spcAft>
                          <a:spcPts val="0"/>
                        </a:spcAft>
                      </a:pPr>
                      <a:r>
                        <a:rPr lang="en-GB" sz="1600" dirty="0">
                          <a:solidFill>
                            <a:schemeClr val="tx1"/>
                          </a:solidFill>
                          <a:effectLst/>
                          <a:latin typeface="+mn-lt"/>
                        </a:rPr>
                        <a:t>Consonance</a:t>
                      </a:r>
                    </a:p>
                    <a:p>
                      <a:pPr>
                        <a:lnSpc>
                          <a:spcPct val="107000"/>
                        </a:lnSpc>
                        <a:spcAft>
                          <a:spcPts val="0"/>
                        </a:spcAft>
                      </a:pPr>
                      <a:r>
                        <a:rPr lang="en-GB" sz="1600" dirty="0">
                          <a:solidFill>
                            <a:schemeClr val="tx1"/>
                          </a:solidFill>
                          <a:effectLst/>
                          <a:latin typeface="+mn-lt"/>
                        </a:rPr>
                        <a:t>Caesura</a:t>
                      </a:r>
                    </a:p>
                    <a:p>
                      <a:pPr>
                        <a:lnSpc>
                          <a:spcPct val="107000"/>
                        </a:lnSpc>
                        <a:spcAft>
                          <a:spcPts val="0"/>
                        </a:spcAft>
                      </a:pPr>
                      <a:r>
                        <a:rPr lang="en-GB" sz="1600" dirty="0">
                          <a:solidFill>
                            <a:schemeClr val="tx1"/>
                          </a:solidFill>
                          <a:effectLst/>
                          <a:latin typeface="+mn-lt"/>
                        </a:rPr>
                        <a:t>Narrative</a:t>
                      </a:r>
                    </a:p>
                    <a:p>
                      <a:pPr>
                        <a:lnSpc>
                          <a:spcPct val="107000"/>
                        </a:lnSpc>
                        <a:spcAft>
                          <a:spcPts val="0"/>
                        </a:spcAft>
                      </a:pPr>
                      <a:r>
                        <a:rPr lang="en-GB" sz="1600" dirty="0">
                          <a:solidFill>
                            <a:schemeClr val="tx1"/>
                          </a:solidFill>
                          <a:effectLst/>
                          <a:latin typeface="+mn-lt"/>
                        </a:rPr>
                        <a:t>Euphemism</a:t>
                      </a:r>
                    </a:p>
                    <a:p>
                      <a:pPr>
                        <a:lnSpc>
                          <a:spcPct val="107000"/>
                        </a:lnSpc>
                        <a:spcAft>
                          <a:spcPts val="0"/>
                        </a:spcAft>
                      </a:pPr>
                      <a:r>
                        <a:rPr lang="en-GB" sz="1600" dirty="0">
                          <a:solidFill>
                            <a:schemeClr val="tx1"/>
                          </a:solidFill>
                          <a:effectLst/>
                          <a:latin typeface="+mn-lt"/>
                        </a:rPr>
                        <a:t>End stopped line</a:t>
                      </a:r>
                    </a:p>
                    <a:p>
                      <a:pPr>
                        <a:lnSpc>
                          <a:spcPct val="107000"/>
                        </a:lnSpc>
                        <a:spcAft>
                          <a:spcPts val="0"/>
                        </a:spcAft>
                      </a:pPr>
                      <a:r>
                        <a:rPr lang="en-GB" sz="1600" dirty="0">
                          <a:solidFill>
                            <a:schemeClr val="tx1"/>
                          </a:solidFill>
                          <a:effectLst/>
                          <a:latin typeface="+mn-lt"/>
                        </a:rPr>
                        <a:t>Free verse</a:t>
                      </a:r>
                    </a:p>
                    <a:p>
                      <a:pPr>
                        <a:lnSpc>
                          <a:spcPct val="107000"/>
                        </a:lnSpc>
                        <a:spcAft>
                          <a:spcPts val="0"/>
                        </a:spcAft>
                      </a:pPr>
                      <a:r>
                        <a:rPr lang="en-GB" sz="1600" dirty="0">
                          <a:solidFill>
                            <a:schemeClr val="tx1"/>
                          </a:solidFill>
                          <a:effectLst/>
                          <a:latin typeface="+mn-lt"/>
                        </a:rPr>
                        <a:t>Imagery</a:t>
                      </a:r>
                    </a:p>
                    <a:p>
                      <a:pPr>
                        <a:lnSpc>
                          <a:spcPct val="107000"/>
                        </a:lnSpc>
                        <a:spcAft>
                          <a:spcPts val="0"/>
                        </a:spcAft>
                      </a:pPr>
                      <a:r>
                        <a:rPr lang="en-GB" sz="1600" dirty="0">
                          <a:solidFill>
                            <a:schemeClr val="tx1"/>
                          </a:solidFill>
                          <a:effectLst/>
                          <a:latin typeface="+mn-lt"/>
                        </a:rPr>
                        <a:t>Irony</a:t>
                      </a:r>
                    </a:p>
                    <a:p>
                      <a:pPr>
                        <a:lnSpc>
                          <a:spcPct val="107000"/>
                        </a:lnSpc>
                        <a:spcAft>
                          <a:spcPts val="0"/>
                        </a:spcAft>
                      </a:pPr>
                      <a:r>
                        <a:rPr lang="en-GB" sz="1600" dirty="0">
                          <a:solidFill>
                            <a:schemeClr val="tx1"/>
                          </a:solidFill>
                          <a:effectLst/>
                          <a:latin typeface="+mn-lt"/>
                        </a:rPr>
                        <a:t>Heroic couplet</a:t>
                      </a:r>
                    </a:p>
                    <a:p>
                      <a:pPr>
                        <a:lnSpc>
                          <a:spcPct val="107000"/>
                        </a:lnSpc>
                        <a:spcAft>
                          <a:spcPts val="0"/>
                        </a:spcAft>
                      </a:pPr>
                      <a:r>
                        <a:rPr lang="en-GB" sz="1600" dirty="0">
                          <a:solidFill>
                            <a:schemeClr val="tx1"/>
                          </a:solidFill>
                          <a:effectLst/>
                          <a:latin typeface="+mn-lt"/>
                        </a:rPr>
                        <a:t>Elegy</a:t>
                      </a:r>
                    </a:p>
                    <a:p>
                      <a:pPr>
                        <a:lnSpc>
                          <a:spcPct val="107000"/>
                        </a:lnSpc>
                        <a:spcAft>
                          <a:spcPts val="0"/>
                        </a:spcAft>
                      </a:pPr>
                      <a:r>
                        <a:rPr lang="en-GB" sz="1600" dirty="0">
                          <a:solidFill>
                            <a:schemeClr val="tx1"/>
                          </a:solidFill>
                          <a:effectLst/>
                          <a:latin typeface="+mn-lt"/>
                        </a:rPr>
                        <a:t>Juxtaposition</a:t>
                      </a:r>
                    </a:p>
                    <a:p>
                      <a:pPr>
                        <a:lnSpc>
                          <a:spcPct val="107000"/>
                        </a:lnSpc>
                        <a:spcAft>
                          <a:spcPts val="0"/>
                        </a:spcAft>
                      </a:pPr>
                      <a:r>
                        <a:rPr lang="en-GB" sz="1600" dirty="0">
                          <a:solidFill>
                            <a:schemeClr val="tx1"/>
                          </a:solidFill>
                          <a:effectLst/>
                          <a:latin typeface="+mn-lt"/>
                        </a:rPr>
                        <a:t>Metaphor</a:t>
                      </a:r>
                    </a:p>
                    <a:p>
                      <a:pPr>
                        <a:lnSpc>
                          <a:spcPct val="107000"/>
                        </a:lnSpc>
                        <a:spcAft>
                          <a:spcPts val="0"/>
                        </a:spcAft>
                      </a:pPr>
                      <a:r>
                        <a:rPr lang="en-GB" sz="1600" dirty="0">
                          <a:solidFill>
                            <a:schemeClr val="tx1"/>
                          </a:solidFill>
                          <a:effectLst/>
                          <a:latin typeface="+mn-lt"/>
                        </a:rPr>
                        <a:t>Iambic pentameter</a:t>
                      </a:r>
                    </a:p>
                    <a:p>
                      <a:pPr>
                        <a:lnSpc>
                          <a:spcPct val="107000"/>
                        </a:lnSpc>
                        <a:spcAft>
                          <a:spcPts val="0"/>
                        </a:spcAft>
                      </a:pPr>
                      <a:r>
                        <a:rPr lang="en-GB" sz="1600" dirty="0">
                          <a:solidFill>
                            <a:schemeClr val="tx1"/>
                          </a:solidFill>
                          <a:effectLst/>
                          <a:latin typeface="+mn-lt"/>
                        </a:rPr>
                        <a:t>Epic</a:t>
                      </a:r>
                    </a:p>
                    <a:p>
                      <a:pPr>
                        <a:lnSpc>
                          <a:spcPct val="107000"/>
                        </a:lnSpc>
                        <a:spcAft>
                          <a:spcPts val="0"/>
                        </a:spcAft>
                      </a:pPr>
                      <a:r>
                        <a:rPr lang="en-GB" sz="1600" dirty="0">
                          <a:solidFill>
                            <a:schemeClr val="tx1"/>
                          </a:solidFill>
                          <a:effectLst/>
                          <a:latin typeface="+mn-lt"/>
                        </a:rPr>
                        <a:t>Extended metaphor</a:t>
                      </a:r>
                    </a:p>
                    <a:p>
                      <a:pPr>
                        <a:lnSpc>
                          <a:spcPct val="107000"/>
                        </a:lnSpc>
                        <a:spcAft>
                          <a:spcPts val="0"/>
                        </a:spcAft>
                      </a:pPr>
                      <a:r>
                        <a:rPr lang="en-GB" sz="1600" dirty="0">
                          <a:solidFill>
                            <a:schemeClr val="tx1"/>
                          </a:solidFill>
                          <a:effectLst/>
                          <a:latin typeface="+mn-lt"/>
                        </a:rPr>
                        <a:t>Onomatopoeia </a:t>
                      </a:r>
                    </a:p>
                    <a:p>
                      <a:pPr>
                        <a:lnSpc>
                          <a:spcPct val="107000"/>
                        </a:lnSpc>
                        <a:spcAft>
                          <a:spcPts val="0"/>
                        </a:spcAft>
                      </a:pPr>
                      <a:r>
                        <a:rPr lang="en-GB" sz="1600" dirty="0">
                          <a:solidFill>
                            <a:schemeClr val="tx1"/>
                          </a:solidFill>
                          <a:effectLst/>
                          <a:latin typeface="+mn-lt"/>
                        </a:rPr>
                        <a:t>Internal rhyme</a:t>
                      </a:r>
                    </a:p>
                    <a:p>
                      <a:pPr>
                        <a:lnSpc>
                          <a:spcPct val="107000"/>
                        </a:lnSpc>
                        <a:spcAft>
                          <a:spcPts val="0"/>
                        </a:spcAft>
                      </a:pPr>
                      <a:r>
                        <a:rPr lang="en-GB" sz="1600" dirty="0" smtClean="0">
                          <a:solidFill>
                            <a:schemeClr val="tx1"/>
                          </a:solidFill>
                          <a:effectLst/>
                          <a:latin typeface="+mn-lt"/>
                        </a:rPr>
                        <a:t>Ballad</a:t>
                      </a:r>
                      <a:endParaRPr lang="en-GB" sz="1600" dirty="0">
                        <a:solidFill>
                          <a:schemeClr val="tx1"/>
                        </a:solidFill>
                        <a:effectLst/>
                        <a:latin typeface="+mn-lt"/>
                      </a:endParaRPr>
                    </a:p>
                  </a:txBody>
                  <a:tcPr marL="27347" marR="27347" marT="0" marB="0">
                    <a:solidFill>
                      <a:schemeClr val="bg2"/>
                    </a:solidFill>
                  </a:tcPr>
                </a:tc>
              </a:tr>
            </a:tbl>
          </a:graphicData>
        </a:graphic>
      </p:graphicFrame>
      <p:sp>
        <p:nvSpPr>
          <p:cNvPr id="5" name="Text Box 2"/>
          <p:cNvSpPr txBox="1">
            <a:spLocks noChangeArrowheads="1"/>
          </p:cNvSpPr>
          <p:nvPr/>
        </p:nvSpPr>
        <p:spPr bwMode="auto">
          <a:xfrm>
            <a:off x="7043060" y="102281"/>
            <a:ext cx="1994127" cy="6027291"/>
          </a:xfrm>
          <a:prstGeom prst="rect">
            <a:avLst/>
          </a:prstGeom>
          <a:solidFill>
            <a:schemeClr val="accent6">
              <a:lumMod val="40000"/>
              <a:lumOff val="60000"/>
            </a:schemeClr>
          </a:solidFill>
          <a:ln w="9525">
            <a:solidFill>
              <a:schemeClr val="tx1"/>
            </a:solidFill>
            <a:miter lim="800000"/>
            <a:headEnd/>
            <a:tailEnd/>
          </a:ln>
        </p:spPr>
        <p:txBody>
          <a:bodyPr rot="0" vert="horz" wrap="square" lIns="91440" tIns="45720" rIns="91440" bIns="45720" anchor="t" anchorCtr="0">
            <a:spAutoFit/>
          </a:bodyPr>
          <a:lstStyle/>
          <a:p>
            <a:pPr>
              <a:lnSpc>
                <a:spcPct val="107000"/>
              </a:lnSpc>
              <a:spcAft>
                <a:spcPts val="800"/>
              </a:spcAft>
            </a:pPr>
            <a:r>
              <a:rPr lang="en-GB" sz="1200" dirty="0">
                <a:effectLst/>
                <a:ea typeface="Calibri" panose="020F0502020204030204" pitchFamily="34" charset="0"/>
                <a:cs typeface="Times New Roman" panose="02020603050405020304" pitchFamily="18" charset="0"/>
              </a:rPr>
              <a:t>In your exam you will have to be able to comment on the </a:t>
            </a:r>
            <a:r>
              <a:rPr lang="en-GB" sz="1200" b="1" u="sng" dirty="0">
                <a:effectLst/>
                <a:ea typeface="Calibri" panose="020F0502020204030204" pitchFamily="34" charset="0"/>
                <a:cs typeface="Times New Roman" panose="02020603050405020304" pitchFamily="18" charset="0"/>
              </a:rPr>
              <a:t>STRUCTURE</a:t>
            </a:r>
            <a:r>
              <a:rPr lang="en-GB" sz="1200" dirty="0">
                <a:effectLst/>
                <a:ea typeface="Calibri" panose="020F0502020204030204" pitchFamily="34" charset="0"/>
                <a:cs typeface="Times New Roman" panose="02020603050405020304" pitchFamily="18" charset="0"/>
              </a:rPr>
              <a:t> and </a:t>
            </a:r>
            <a:r>
              <a:rPr lang="en-GB" sz="1200" b="1" u="sng" dirty="0">
                <a:effectLst/>
                <a:ea typeface="Calibri" panose="020F0502020204030204" pitchFamily="34" charset="0"/>
                <a:cs typeface="Times New Roman" panose="02020603050405020304" pitchFamily="18" charset="0"/>
              </a:rPr>
              <a:t>FORM</a:t>
            </a:r>
            <a:r>
              <a:rPr lang="en-GB" sz="1200" dirty="0">
                <a:effectLst/>
                <a:ea typeface="Calibri" panose="020F0502020204030204" pitchFamily="34" charset="0"/>
                <a:cs typeface="Times New Roman" panose="02020603050405020304" pitchFamily="18" charset="0"/>
              </a:rPr>
              <a:t> of a poem, choices of language and the poet’s use of </a:t>
            </a:r>
            <a:r>
              <a:rPr lang="en-GB" sz="1200" b="1" u="sng" dirty="0">
                <a:effectLst/>
                <a:ea typeface="Calibri" panose="020F0502020204030204" pitchFamily="34" charset="0"/>
                <a:cs typeface="Times New Roman" panose="02020603050405020304" pitchFamily="18" charset="0"/>
              </a:rPr>
              <a:t>TECHNIQUE</a:t>
            </a:r>
            <a:r>
              <a:rPr lang="en-GB" sz="1200" dirty="0">
                <a:effectLst/>
                <a:ea typeface="Calibri" panose="020F0502020204030204" pitchFamily="34" charset="0"/>
                <a:cs typeface="Times New Roman" panose="02020603050405020304" pitchFamily="18" charset="0"/>
              </a:rPr>
              <a:t> for effect.</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Using the list of poetic terms to the left, create a ‘poet tree’ like the one at the back of the room.</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b="1" u="sng" dirty="0">
                <a:effectLst/>
                <a:ea typeface="Calibri" panose="020F0502020204030204" pitchFamily="34" charset="0"/>
                <a:cs typeface="Times New Roman" panose="02020603050405020304" pitchFamily="18" charset="0"/>
              </a:rPr>
              <a:t>Each term must:</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Be spelt correctly</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Have a definition (use displays, poetry placemats and dictionaries to help)</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Must be colour coded correctly GREEN = techniques</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ORANGE= form (type of poem)</a:t>
            </a:r>
            <a:endParaRPr lang="en-GB" sz="1600" dirty="0">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200" dirty="0">
                <a:effectLst/>
                <a:ea typeface="Calibri" panose="020F0502020204030204" pitchFamily="34" charset="0"/>
                <a:cs typeface="Times New Roman" panose="02020603050405020304" pitchFamily="18" charset="0"/>
              </a:rPr>
              <a:t>YELLOW =  structural feature</a:t>
            </a:r>
            <a:endParaRPr lang="en-GB" sz="16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ea typeface="Calibri" panose="020F0502020204030204" pitchFamily="34" charset="0"/>
                <a:cs typeface="Times New Roman" panose="02020603050405020304" pitchFamily="18" charset="0"/>
              </a:rPr>
              <a:t>This needs to be finished for prep. It must be neatly presented. You will be tested on some/all of these terms most lessons!</a:t>
            </a:r>
            <a:endParaRPr lang="en-GB" sz="1600" dirty="0">
              <a:effectLst/>
              <a:ea typeface="Calibri" panose="020F0502020204030204" pitchFamily="34" charset="0"/>
              <a:cs typeface="Times New Roman" panose="02020603050405020304"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4269680070"/>
              </p:ext>
            </p:extLst>
          </p:nvPr>
        </p:nvGraphicFramePr>
        <p:xfrm>
          <a:off x="3523653" y="102281"/>
          <a:ext cx="3388778" cy="6548892"/>
        </p:xfrm>
        <a:graphic>
          <a:graphicData uri="http://schemas.openxmlformats.org/drawingml/2006/table">
            <a:tbl>
              <a:tblPr firstRow="1" firstCol="1" bandRow="1">
                <a:tableStyleId>{5C22544A-7EE6-4342-B048-85BDC9FD1C3A}</a:tableStyleId>
              </a:tblPr>
              <a:tblGrid>
                <a:gridCol w="3388778"/>
              </a:tblGrid>
              <a:tr h="6548892">
                <a:tc>
                  <a:txBody>
                    <a:bodyPr/>
                    <a:lstStyle/>
                    <a:p>
                      <a:pPr>
                        <a:lnSpc>
                          <a:spcPct val="107000"/>
                        </a:lnSpc>
                        <a:spcAft>
                          <a:spcPts val="0"/>
                        </a:spcAft>
                      </a:pPr>
                      <a:r>
                        <a:rPr lang="en-GB" sz="1600" dirty="0" smtClean="0">
                          <a:solidFill>
                            <a:schemeClr val="tx1"/>
                          </a:solidFill>
                          <a:effectLst/>
                          <a:latin typeface="+mn-lt"/>
                        </a:rPr>
                        <a:t>Oxymoron</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Paradox</a:t>
                      </a:r>
                    </a:p>
                    <a:p>
                      <a:pPr>
                        <a:lnSpc>
                          <a:spcPct val="107000"/>
                        </a:lnSpc>
                        <a:spcAft>
                          <a:spcPts val="0"/>
                        </a:spcAft>
                      </a:pPr>
                      <a:r>
                        <a:rPr lang="en-GB" sz="1600" dirty="0">
                          <a:solidFill>
                            <a:schemeClr val="tx1"/>
                          </a:solidFill>
                          <a:effectLst/>
                          <a:latin typeface="+mn-lt"/>
                        </a:rPr>
                        <a:t>Repetition</a:t>
                      </a:r>
                    </a:p>
                    <a:p>
                      <a:pPr>
                        <a:lnSpc>
                          <a:spcPct val="107000"/>
                        </a:lnSpc>
                        <a:spcAft>
                          <a:spcPts val="0"/>
                        </a:spcAft>
                      </a:pPr>
                      <a:r>
                        <a:rPr lang="en-GB" sz="1600" dirty="0">
                          <a:solidFill>
                            <a:schemeClr val="tx1"/>
                          </a:solidFill>
                          <a:effectLst/>
                          <a:latin typeface="+mn-lt"/>
                        </a:rPr>
                        <a:t>Dramatic monologue</a:t>
                      </a:r>
                    </a:p>
                    <a:p>
                      <a:pPr>
                        <a:lnSpc>
                          <a:spcPct val="107000"/>
                        </a:lnSpc>
                        <a:spcAft>
                          <a:spcPts val="0"/>
                        </a:spcAft>
                      </a:pPr>
                      <a:r>
                        <a:rPr lang="en-GB" sz="1600" dirty="0">
                          <a:solidFill>
                            <a:schemeClr val="tx1"/>
                          </a:solidFill>
                          <a:effectLst/>
                          <a:latin typeface="+mn-lt"/>
                        </a:rPr>
                        <a:t>Personification</a:t>
                      </a:r>
                    </a:p>
                    <a:p>
                      <a:pPr>
                        <a:lnSpc>
                          <a:spcPct val="107000"/>
                        </a:lnSpc>
                        <a:spcAft>
                          <a:spcPts val="0"/>
                        </a:spcAft>
                      </a:pPr>
                      <a:r>
                        <a:rPr lang="en-GB" sz="1600" dirty="0">
                          <a:solidFill>
                            <a:schemeClr val="tx1"/>
                          </a:solidFill>
                          <a:effectLst/>
                          <a:latin typeface="+mn-lt"/>
                        </a:rPr>
                        <a:t>Refrain</a:t>
                      </a:r>
                    </a:p>
                    <a:p>
                      <a:pPr>
                        <a:lnSpc>
                          <a:spcPct val="107000"/>
                        </a:lnSpc>
                        <a:spcAft>
                          <a:spcPts val="0"/>
                        </a:spcAft>
                      </a:pPr>
                      <a:r>
                        <a:rPr lang="en-GB" sz="1600" dirty="0">
                          <a:solidFill>
                            <a:schemeClr val="tx1"/>
                          </a:solidFill>
                          <a:effectLst/>
                          <a:latin typeface="+mn-lt"/>
                        </a:rPr>
                        <a:t>Sonnet</a:t>
                      </a:r>
                    </a:p>
                    <a:p>
                      <a:pPr>
                        <a:lnSpc>
                          <a:spcPct val="107000"/>
                        </a:lnSpc>
                        <a:spcAft>
                          <a:spcPts val="0"/>
                        </a:spcAft>
                      </a:pPr>
                      <a:r>
                        <a:rPr lang="en-GB" sz="1600" dirty="0">
                          <a:solidFill>
                            <a:schemeClr val="tx1"/>
                          </a:solidFill>
                          <a:effectLst/>
                          <a:latin typeface="+mn-lt"/>
                        </a:rPr>
                        <a:t>Simile</a:t>
                      </a:r>
                    </a:p>
                    <a:p>
                      <a:pPr>
                        <a:lnSpc>
                          <a:spcPct val="107000"/>
                        </a:lnSpc>
                        <a:spcAft>
                          <a:spcPts val="0"/>
                        </a:spcAft>
                      </a:pPr>
                      <a:r>
                        <a:rPr lang="en-GB" sz="1600" dirty="0">
                          <a:solidFill>
                            <a:schemeClr val="tx1"/>
                          </a:solidFill>
                          <a:effectLst/>
                          <a:latin typeface="+mn-lt"/>
                        </a:rPr>
                        <a:t>Symbol</a:t>
                      </a:r>
                    </a:p>
                    <a:p>
                      <a:pPr>
                        <a:lnSpc>
                          <a:spcPct val="107000"/>
                        </a:lnSpc>
                        <a:spcAft>
                          <a:spcPts val="0"/>
                        </a:spcAft>
                      </a:pPr>
                      <a:r>
                        <a:rPr lang="en-GB" sz="1600" dirty="0" err="1">
                          <a:solidFill>
                            <a:schemeClr val="tx1"/>
                          </a:solidFill>
                          <a:effectLst/>
                          <a:latin typeface="+mn-lt"/>
                        </a:rPr>
                        <a:t>Tercet</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Quatrain</a:t>
                      </a:r>
                    </a:p>
                    <a:p>
                      <a:pPr>
                        <a:lnSpc>
                          <a:spcPct val="107000"/>
                        </a:lnSpc>
                        <a:spcAft>
                          <a:spcPts val="0"/>
                        </a:spcAft>
                      </a:pPr>
                      <a:r>
                        <a:rPr lang="en-GB" sz="1600" dirty="0">
                          <a:solidFill>
                            <a:schemeClr val="tx1"/>
                          </a:solidFill>
                          <a:effectLst/>
                          <a:latin typeface="+mn-lt"/>
                        </a:rPr>
                        <a:t>Lexical field</a:t>
                      </a:r>
                    </a:p>
                    <a:p>
                      <a:pPr>
                        <a:lnSpc>
                          <a:spcPct val="107000"/>
                        </a:lnSpc>
                        <a:spcAft>
                          <a:spcPts val="0"/>
                        </a:spcAft>
                      </a:pPr>
                      <a:r>
                        <a:rPr lang="en-GB" sz="1600" dirty="0">
                          <a:solidFill>
                            <a:schemeClr val="tx1"/>
                          </a:solidFill>
                          <a:effectLst/>
                          <a:latin typeface="+mn-lt"/>
                        </a:rPr>
                        <a:t>Pathetic fallacy</a:t>
                      </a:r>
                    </a:p>
                    <a:p>
                      <a:pPr>
                        <a:lnSpc>
                          <a:spcPct val="107000"/>
                        </a:lnSpc>
                        <a:spcAft>
                          <a:spcPts val="0"/>
                        </a:spcAft>
                      </a:pPr>
                      <a:r>
                        <a:rPr lang="en-GB" sz="1600" dirty="0">
                          <a:solidFill>
                            <a:schemeClr val="tx1"/>
                          </a:solidFill>
                          <a:effectLst/>
                          <a:latin typeface="+mn-lt"/>
                        </a:rPr>
                        <a:t>Trochee/</a:t>
                      </a:r>
                      <a:r>
                        <a:rPr lang="en-GB" sz="1600" dirty="0" err="1">
                          <a:solidFill>
                            <a:schemeClr val="tx1"/>
                          </a:solidFill>
                          <a:effectLst/>
                          <a:latin typeface="+mn-lt"/>
                        </a:rPr>
                        <a:t>troaich</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Sibilance</a:t>
                      </a:r>
                    </a:p>
                    <a:p>
                      <a:pPr>
                        <a:lnSpc>
                          <a:spcPct val="107000"/>
                        </a:lnSpc>
                        <a:spcAft>
                          <a:spcPts val="0"/>
                        </a:spcAft>
                      </a:pPr>
                      <a:r>
                        <a:rPr lang="en-GB" sz="1600" dirty="0">
                          <a:solidFill>
                            <a:schemeClr val="tx1"/>
                          </a:solidFill>
                          <a:effectLst/>
                          <a:latin typeface="+mn-lt"/>
                        </a:rPr>
                        <a:t>Spondee/spondaic</a:t>
                      </a:r>
                    </a:p>
                    <a:p>
                      <a:pPr>
                        <a:lnSpc>
                          <a:spcPct val="107000"/>
                        </a:lnSpc>
                        <a:spcAft>
                          <a:spcPts val="0"/>
                        </a:spcAft>
                      </a:pPr>
                      <a:r>
                        <a:rPr lang="en-GB" sz="1600" dirty="0" err="1">
                          <a:solidFill>
                            <a:schemeClr val="tx1"/>
                          </a:solidFill>
                          <a:effectLst/>
                          <a:latin typeface="+mn-lt"/>
                        </a:rPr>
                        <a:t>Catalexis</a:t>
                      </a:r>
                      <a:endParaRPr lang="en-GB" sz="1600" dirty="0">
                        <a:solidFill>
                          <a:schemeClr val="tx1"/>
                        </a:solidFill>
                        <a:effectLst/>
                        <a:latin typeface="+mn-lt"/>
                      </a:endParaRPr>
                    </a:p>
                    <a:p>
                      <a:pPr>
                        <a:lnSpc>
                          <a:spcPct val="107000"/>
                        </a:lnSpc>
                        <a:spcAft>
                          <a:spcPts val="0"/>
                        </a:spcAft>
                      </a:pPr>
                      <a:r>
                        <a:rPr lang="en-GB" sz="1600" dirty="0">
                          <a:solidFill>
                            <a:schemeClr val="tx1"/>
                          </a:solidFill>
                          <a:effectLst/>
                          <a:latin typeface="+mn-lt"/>
                        </a:rPr>
                        <a:t>Stanza</a:t>
                      </a:r>
                    </a:p>
                    <a:p>
                      <a:pPr>
                        <a:lnSpc>
                          <a:spcPct val="107000"/>
                        </a:lnSpc>
                        <a:spcAft>
                          <a:spcPts val="0"/>
                        </a:spcAft>
                      </a:pPr>
                      <a:r>
                        <a:rPr lang="en-GB" sz="1600" dirty="0">
                          <a:solidFill>
                            <a:schemeClr val="tx1"/>
                          </a:solidFill>
                          <a:effectLst/>
                          <a:latin typeface="+mn-lt"/>
                        </a:rPr>
                        <a:t>Blank verse</a:t>
                      </a:r>
                    </a:p>
                    <a:p>
                      <a:pPr>
                        <a:lnSpc>
                          <a:spcPct val="107000"/>
                        </a:lnSpc>
                        <a:spcAft>
                          <a:spcPts val="0"/>
                        </a:spcAft>
                      </a:pPr>
                      <a:r>
                        <a:rPr lang="en-GB" sz="1600" dirty="0">
                          <a:solidFill>
                            <a:schemeClr val="tx1"/>
                          </a:solidFill>
                          <a:effectLst/>
                          <a:latin typeface="+mn-lt"/>
                        </a:rPr>
                        <a:t>Hyperbole</a:t>
                      </a:r>
                    </a:p>
                    <a:p>
                      <a:pPr>
                        <a:lnSpc>
                          <a:spcPct val="107000"/>
                        </a:lnSpc>
                        <a:spcAft>
                          <a:spcPts val="0"/>
                        </a:spcAft>
                      </a:pPr>
                      <a:r>
                        <a:rPr lang="en-GB" sz="1600" dirty="0">
                          <a:solidFill>
                            <a:schemeClr val="tx1"/>
                          </a:solidFill>
                          <a:effectLst/>
                          <a:latin typeface="+mn-lt"/>
                        </a:rPr>
                        <a:t>Tone</a:t>
                      </a:r>
                    </a:p>
                    <a:p>
                      <a:pPr>
                        <a:lnSpc>
                          <a:spcPct val="107000"/>
                        </a:lnSpc>
                        <a:spcAft>
                          <a:spcPts val="0"/>
                        </a:spcAft>
                      </a:pPr>
                      <a:r>
                        <a:rPr lang="en-GB" sz="1600" dirty="0">
                          <a:solidFill>
                            <a:schemeClr val="tx1"/>
                          </a:solidFill>
                          <a:effectLst/>
                          <a:latin typeface="+mn-lt"/>
                        </a:rPr>
                        <a:t>Rhyme</a:t>
                      </a:r>
                    </a:p>
                    <a:p>
                      <a:pPr>
                        <a:lnSpc>
                          <a:spcPct val="107000"/>
                        </a:lnSpc>
                        <a:spcAft>
                          <a:spcPts val="0"/>
                        </a:spcAft>
                      </a:pPr>
                      <a:r>
                        <a:rPr lang="en-GB" sz="1600" dirty="0">
                          <a:solidFill>
                            <a:schemeClr val="tx1"/>
                          </a:solidFill>
                          <a:effectLst/>
                          <a:latin typeface="+mn-lt"/>
                        </a:rPr>
                        <a:t>Rhythm</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27347" marR="27347" marT="0" marB="0">
                    <a:solidFill>
                      <a:schemeClr val="bg2"/>
                    </a:solidFill>
                  </a:tcPr>
                </a:tc>
              </a:tr>
            </a:tbl>
          </a:graphicData>
        </a:graphic>
      </p:graphicFrame>
    </p:spTree>
    <p:extLst>
      <p:ext uri="{BB962C8B-B14F-4D97-AF65-F5344CB8AC3E}">
        <p14:creationId xmlns:p14="http://schemas.microsoft.com/office/powerpoint/2010/main" val="4216225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latin typeface="+mn-lt"/>
              </a:rPr>
              <a:t>In summary</a:t>
            </a:r>
            <a:endParaRPr lang="en-GB" dirty="0">
              <a:latin typeface="+mn-lt"/>
            </a:endParaRPr>
          </a:p>
        </p:txBody>
      </p:sp>
      <p:sp>
        <p:nvSpPr>
          <p:cNvPr id="8" name="Content Placeholder 7"/>
          <p:cNvSpPr>
            <a:spLocks noGrp="1"/>
          </p:cNvSpPr>
          <p:nvPr>
            <p:ph idx="1"/>
          </p:nvPr>
        </p:nvSpPr>
        <p:spPr>
          <a:solidFill>
            <a:schemeClr val="bg2"/>
          </a:solidFill>
        </p:spPr>
        <p:txBody>
          <a:bodyPr>
            <a:normAutofit fontScale="85000" lnSpcReduction="10000"/>
          </a:bodyPr>
          <a:lstStyle/>
          <a:p>
            <a:r>
              <a:rPr lang="en-GB" dirty="0" smtClean="0"/>
              <a:t>Re-read texts</a:t>
            </a:r>
          </a:p>
          <a:p>
            <a:r>
              <a:rPr lang="en-GB" dirty="0" smtClean="0"/>
              <a:t>Plot timelines x3</a:t>
            </a:r>
          </a:p>
          <a:p>
            <a:r>
              <a:rPr lang="en-GB" dirty="0" smtClean="0"/>
              <a:t>Context all 3 texts – posters/flashcards/mind maps</a:t>
            </a:r>
          </a:p>
          <a:p>
            <a:r>
              <a:rPr lang="en-GB" dirty="0" smtClean="0"/>
              <a:t>Settings</a:t>
            </a:r>
          </a:p>
          <a:p>
            <a:r>
              <a:rPr lang="en-GB" dirty="0" smtClean="0"/>
              <a:t>Character profiles for main characters from all texts </a:t>
            </a:r>
          </a:p>
          <a:p>
            <a:r>
              <a:rPr lang="en-GB" dirty="0" smtClean="0"/>
              <a:t>Theme mats</a:t>
            </a:r>
          </a:p>
          <a:p>
            <a:r>
              <a:rPr lang="en-GB" dirty="0" smtClean="0"/>
              <a:t>3-5 poems from anthology</a:t>
            </a:r>
          </a:p>
          <a:p>
            <a:r>
              <a:rPr lang="en-GB" dirty="0" smtClean="0"/>
              <a:t>Techniques &amp; terminology </a:t>
            </a:r>
          </a:p>
          <a:p>
            <a:r>
              <a:rPr lang="en-GB" dirty="0" smtClean="0"/>
              <a:t>How we write to compare</a:t>
            </a:r>
            <a:endParaRPr lang="en-GB" dirty="0"/>
          </a:p>
        </p:txBody>
      </p:sp>
    </p:spTree>
    <p:extLst>
      <p:ext uri="{BB962C8B-B14F-4D97-AF65-F5344CB8AC3E}">
        <p14:creationId xmlns:p14="http://schemas.microsoft.com/office/powerpoint/2010/main" val="8486926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4200"/>
            <a:ext cx="7772400" cy="1470025"/>
          </a:xfrm>
        </p:spPr>
        <p:txBody>
          <a:bodyPr/>
          <a:lstStyle/>
          <a:p>
            <a:r>
              <a:rPr lang="en-GB" dirty="0" smtClean="0"/>
              <a:t>Y11 Raising Achievement in English Language</a:t>
            </a:r>
            <a:endParaRPr lang="en-GB"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3232" t="10870" r="1222" b="49205"/>
          <a:stretch>
            <a:fillRect/>
          </a:stretch>
        </p:blipFill>
        <p:spPr bwMode="auto">
          <a:xfrm>
            <a:off x="0" y="-1"/>
            <a:ext cx="91440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166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Language Paper 1 – 6</a:t>
            </a:r>
            <a:r>
              <a:rPr lang="en-GB" baseline="30000" dirty="0" smtClean="0"/>
              <a:t>th</a:t>
            </a:r>
            <a:r>
              <a:rPr lang="en-GB" dirty="0" smtClean="0"/>
              <a:t> June 2017 (40%)</a:t>
            </a:r>
            <a:endParaRPr lang="en-GB" dirty="0"/>
          </a:p>
        </p:txBody>
      </p:sp>
      <p:sp>
        <p:nvSpPr>
          <p:cNvPr id="4" name="Text Placeholder 3"/>
          <p:cNvSpPr>
            <a:spLocks noGrp="1"/>
          </p:cNvSpPr>
          <p:nvPr>
            <p:ph type="body" idx="1"/>
          </p:nvPr>
        </p:nvSpPr>
        <p:spPr>
          <a:xfrm>
            <a:off x="457200" y="1960198"/>
            <a:ext cx="4040188" cy="639762"/>
          </a:xfrm>
        </p:spPr>
        <p:txBody>
          <a:bodyPr>
            <a:normAutofit fontScale="85000" lnSpcReduction="20000"/>
          </a:bodyPr>
          <a:lstStyle/>
          <a:p>
            <a:r>
              <a:rPr lang="en-GB" dirty="0"/>
              <a:t>Section A: Responding to unseen 19</a:t>
            </a:r>
            <a:r>
              <a:rPr lang="en-GB" baseline="30000" dirty="0"/>
              <a:t>th</a:t>
            </a:r>
            <a:r>
              <a:rPr lang="en-GB" dirty="0"/>
              <a:t> century fiction – 1hr</a:t>
            </a:r>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Extract</a:t>
            </a:r>
          </a:p>
          <a:p>
            <a:r>
              <a:rPr lang="en-GB" dirty="0" smtClean="0"/>
              <a:t>4 questions increasing in marks (</a:t>
            </a:r>
            <a:r>
              <a:rPr lang="en-GB" dirty="0" smtClean="0">
                <a:solidFill>
                  <a:srgbClr val="FF0000"/>
                </a:solidFill>
              </a:rPr>
              <a:t>recall </a:t>
            </a:r>
            <a:r>
              <a:rPr lang="en-GB" dirty="0" smtClean="0"/>
              <a:t>(1), </a:t>
            </a:r>
            <a:r>
              <a:rPr lang="en-GB" dirty="0" smtClean="0">
                <a:solidFill>
                  <a:srgbClr val="FF0000"/>
                </a:solidFill>
              </a:rPr>
              <a:t>inference </a:t>
            </a:r>
            <a:r>
              <a:rPr lang="en-GB" dirty="0" smtClean="0"/>
              <a:t>(2), </a:t>
            </a:r>
            <a:r>
              <a:rPr lang="en-GB" dirty="0" smtClean="0">
                <a:solidFill>
                  <a:srgbClr val="FF0000"/>
                </a:solidFill>
              </a:rPr>
              <a:t>analysing</a:t>
            </a:r>
            <a:r>
              <a:rPr lang="en-GB" dirty="0" smtClean="0"/>
              <a:t> author’s methods – language, technique &amp; structure (6), </a:t>
            </a:r>
            <a:r>
              <a:rPr lang="en-GB" dirty="0" smtClean="0">
                <a:solidFill>
                  <a:srgbClr val="FF0000"/>
                </a:solidFill>
              </a:rPr>
              <a:t>evaluate</a:t>
            </a:r>
            <a:r>
              <a:rPr lang="en-GB" dirty="0" smtClean="0"/>
              <a:t> (15))</a:t>
            </a:r>
          </a:p>
        </p:txBody>
      </p:sp>
      <p:sp>
        <p:nvSpPr>
          <p:cNvPr id="8" name="Text Placeholder 7"/>
          <p:cNvSpPr>
            <a:spLocks noGrp="1"/>
          </p:cNvSpPr>
          <p:nvPr>
            <p:ph type="body" sz="quarter" idx="3"/>
          </p:nvPr>
        </p:nvSpPr>
        <p:spPr>
          <a:xfrm>
            <a:off x="4953000" y="1960198"/>
            <a:ext cx="4041775" cy="639762"/>
          </a:xfrm>
        </p:spPr>
        <p:txBody>
          <a:bodyPr>
            <a:normAutofit fontScale="92500" lnSpcReduction="20000"/>
          </a:bodyPr>
          <a:lstStyle/>
          <a:p>
            <a:r>
              <a:rPr lang="en-GB" dirty="0" smtClean="0"/>
              <a:t>Section B: Creative and imaginative writing - 45 </a:t>
            </a:r>
            <a:r>
              <a:rPr lang="en-GB" dirty="0" err="1" smtClean="0"/>
              <a:t>mins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writing tasks</a:t>
            </a:r>
          </a:p>
          <a:p>
            <a:r>
              <a:rPr lang="en-GB" dirty="0" smtClean="0"/>
              <a:t>Linked to the theme of the extract</a:t>
            </a:r>
          </a:p>
          <a:p>
            <a:r>
              <a:rPr lang="en-GB" dirty="0" smtClean="0"/>
              <a:t>Images provided to accompany one question.</a:t>
            </a:r>
          </a:p>
          <a:p>
            <a:r>
              <a:rPr lang="en-GB" dirty="0" smtClean="0"/>
              <a:t>40% - </a:t>
            </a:r>
            <a:r>
              <a:rPr lang="en-GB" dirty="0" err="1" smtClean="0"/>
              <a:t>GPaS</a:t>
            </a:r>
            <a:endParaRPr lang="en-GB" dirty="0" smtClean="0"/>
          </a:p>
          <a:p>
            <a:endParaRPr lang="en-GB" dirty="0"/>
          </a:p>
        </p:txBody>
      </p:sp>
    </p:spTree>
    <p:extLst>
      <p:ext uri="{BB962C8B-B14F-4D97-AF65-F5344CB8AC3E}">
        <p14:creationId xmlns:p14="http://schemas.microsoft.com/office/powerpoint/2010/main" val="38756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60 minutes = 24 marks (15%)</a:t>
            </a:r>
            <a:endParaRPr lang="en-GB" sz="3600" dirty="0"/>
          </a:p>
        </p:txBody>
      </p:sp>
      <p:sp>
        <p:nvSpPr>
          <p:cNvPr id="3" name="Content Placeholder 2"/>
          <p:cNvSpPr>
            <a:spLocks noGrp="1"/>
          </p:cNvSpPr>
          <p:nvPr>
            <p:ph sz="half" idx="1"/>
          </p:nvPr>
        </p:nvSpPr>
        <p:spPr>
          <a:xfrm>
            <a:off x="487136" y="1722437"/>
            <a:ext cx="3886200" cy="4454526"/>
          </a:xfrm>
          <a:solidFill>
            <a:schemeClr val="bg2"/>
          </a:solidFill>
        </p:spPr>
        <p:txBody>
          <a:bodyPr>
            <a:normAutofit lnSpcReduction="10000"/>
          </a:bodyPr>
          <a:lstStyle/>
          <a:p>
            <a:r>
              <a:rPr lang="en-GB" dirty="0" smtClean="0">
                <a:latin typeface="+mj-lt"/>
              </a:rPr>
              <a:t>6.5 minutes = 1</a:t>
            </a:r>
            <a:r>
              <a:rPr lang="en-GB" baseline="30000" dirty="0" smtClean="0">
                <a:latin typeface="+mj-lt"/>
              </a:rPr>
              <a:t>st</a:t>
            </a:r>
            <a:r>
              <a:rPr lang="en-GB" dirty="0" smtClean="0">
                <a:latin typeface="+mj-lt"/>
              </a:rPr>
              <a:t> reading – use strategies for an unseen text.</a:t>
            </a:r>
          </a:p>
          <a:p>
            <a:r>
              <a:rPr lang="en-GB" b="1" dirty="0" smtClean="0">
                <a:latin typeface="+mj-lt"/>
              </a:rPr>
              <a:t>Q1</a:t>
            </a:r>
            <a:r>
              <a:rPr lang="en-GB" dirty="0" smtClean="0">
                <a:latin typeface="+mj-lt"/>
              </a:rPr>
              <a:t> – 2.5 minutes</a:t>
            </a:r>
          </a:p>
          <a:p>
            <a:r>
              <a:rPr lang="en-GB" b="1" dirty="0" smtClean="0">
                <a:latin typeface="+mj-lt"/>
              </a:rPr>
              <a:t>Q2</a:t>
            </a:r>
            <a:r>
              <a:rPr lang="en-GB" dirty="0" smtClean="0">
                <a:latin typeface="+mj-lt"/>
              </a:rPr>
              <a:t> – 4 minutes</a:t>
            </a:r>
          </a:p>
          <a:p>
            <a:r>
              <a:rPr lang="en-GB" b="1" dirty="0" smtClean="0">
                <a:latin typeface="+mj-lt"/>
              </a:rPr>
              <a:t>Q3</a:t>
            </a:r>
            <a:r>
              <a:rPr lang="en-GB" dirty="0" smtClean="0">
                <a:latin typeface="+mj-lt"/>
              </a:rPr>
              <a:t> –  16 (4+12) minutes</a:t>
            </a:r>
          </a:p>
          <a:p>
            <a:r>
              <a:rPr lang="en-GB" b="1" dirty="0" smtClean="0">
                <a:latin typeface="+mj-lt"/>
              </a:rPr>
              <a:t>Q4</a:t>
            </a:r>
            <a:r>
              <a:rPr lang="en-GB" dirty="0" smtClean="0">
                <a:latin typeface="+mj-lt"/>
              </a:rPr>
              <a:t> – 30 (5+25) minutes</a:t>
            </a:r>
            <a:endParaRPr lang="en-GB" dirty="0">
              <a:latin typeface="+mj-lt"/>
            </a:endParaRPr>
          </a:p>
        </p:txBody>
      </p:sp>
      <p:sp>
        <p:nvSpPr>
          <p:cNvPr id="4" name="Content Placeholder 3"/>
          <p:cNvSpPr>
            <a:spLocks noGrp="1"/>
          </p:cNvSpPr>
          <p:nvPr>
            <p:ph sz="half" idx="2"/>
          </p:nvPr>
        </p:nvSpPr>
        <p:spPr>
          <a:xfrm>
            <a:off x="4648200" y="1722437"/>
            <a:ext cx="4038600" cy="4525963"/>
          </a:xfrm>
          <a:solidFill>
            <a:schemeClr val="bg2"/>
          </a:solidFill>
        </p:spPr>
        <p:txBody>
          <a:bodyPr>
            <a:normAutofit lnSpcReduction="10000"/>
          </a:bodyPr>
          <a:lstStyle/>
          <a:p>
            <a:pPr marL="0" indent="0" algn="ctr">
              <a:buNone/>
            </a:pPr>
            <a:r>
              <a:rPr lang="en-GB" b="1" dirty="0" smtClean="0"/>
              <a:t>+25% extra time (+15 </a:t>
            </a:r>
            <a:r>
              <a:rPr lang="en-GB" b="1" dirty="0" err="1" smtClean="0"/>
              <a:t>mins</a:t>
            </a:r>
            <a:r>
              <a:rPr lang="en-GB" b="1" dirty="0" smtClean="0"/>
              <a:t>)</a:t>
            </a:r>
          </a:p>
          <a:p>
            <a:r>
              <a:rPr lang="en-GB" dirty="0" smtClean="0"/>
              <a:t>10 </a:t>
            </a:r>
            <a:r>
              <a:rPr lang="en-GB" dirty="0"/>
              <a:t>minutes = 1</a:t>
            </a:r>
            <a:r>
              <a:rPr lang="en-GB" baseline="30000" dirty="0"/>
              <a:t>st</a:t>
            </a:r>
            <a:r>
              <a:rPr lang="en-GB" dirty="0"/>
              <a:t> reading – use strategies for an unseen text.</a:t>
            </a:r>
          </a:p>
          <a:p>
            <a:r>
              <a:rPr lang="en-GB" b="1" dirty="0"/>
              <a:t>Q1</a:t>
            </a:r>
            <a:r>
              <a:rPr lang="en-GB" dirty="0"/>
              <a:t> – </a:t>
            </a:r>
            <a:r>
              <a:rPr lang="en-GB" dirty="0" smtClean="0"/>
              <a:t>3 minutes</a:t>
            </a:r>
            <a:endParaRPr lang="en-GB" dirty="0"/>
          </a:p>
          <a:p>
            <a:r>
              <a:rPr lang="en-GB" b="1" dirty="0"/>
              <a:t>Q2</a:t>
            </a:r>
            <a:r>
              <a:rPr lang="en-GB" dirty="0"/>
              <a:t> – 5</a:t>
            </a:r>
            <a:r>
              <a:rPr lang="en-GB" dirty="0" smtClean="0"/>
              <a:t> </a:t>
            </a:r>
            <a:r>
              <a:rPr lang="en-GB" dirty="0"/>
              <a:t>minutes</a:t>
            </a:r>
          </a:p>
          <a:p>
            <a:r>
              <a:rPr lang="en-GB" b="1" dirty="0"/>
              <a:t>Q3</a:t>
            </a:r>
            <a:r>
              <a:rPr lang="en-GB" dirty="0"/>
              <a:t> –  </a:t>
            </a:r>
            <a:r>
              <a:rPr lang="en-GB" dirty="0" smtClean="0"/>
              <a:t>21 (6+15) </a:t>
            </a:r>
            <a:r>
              <a:rPr lang="en-GB" dirty="0"/>
              <a:t>minutes</a:t>
            </a:r>
          </a:p>
          <a:p>
            <a:r>
              <a:rPr lang="en-GB" b="1" dirty="0"/>
              <a:t>Q4</a:t>
            </a:r>
            <a:r>
              <a:rPr lang="en-GB" dirty="0"/>
              <a:t> – </a:t>
            </a:r>
            <a:r>
              <a:rPr lang="en-GB" dirty="0" smtClean="0"/>
              <a:t>36 (</a:t>
            </a:r>
            <a:r>
              <a:rPr lang="en-GB" dirty="0"/>
              <a:t>6</a:t>
            </a:r>
            <a:r>
              <a:rPr lang="en-GB" dirty="0" smtClean="0"/>
              <a:t>+30) </a:t>
            </a:r>
            <a:r>
              <a:rPr lang="en-GB" dirty="0"/>
              <a:t>minutes</a:t>
            </a:r>
          </a:p>
          <a:p>
            <a:pPr marL="0" indent="0" algn="ctr">
              <a:buNone/>
            </a:pPr>
            <a:endParaRPr lang="en-GB" b="1" dirty="0"/>
          </a:p>
        </p:txBody>
      </p:sp>
    </p:spTree>
    <p:extLst>
      <p:ext uri="{BB962C8B-B14F-4D97-AF65-F5344CB8AC3E}">
        <p14:creationId xmlns:p14="http://schemas.microsoft.com/office/powerpoint/2010/main" val="23562933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GB" dirty="0" smtClean="0"/>
              <a:t>Over to you…</a:t>
            </a:r>
            <a:endParaRPr lang="en-GB" dirty="0"/>
          </a:p>
        </p:txBody>
      </p:sp>
      <p:sp>
        <p:nvSpPr>
          <p:cNvPr id="3" name="Content Placeholder 2"/>
          <p:cNvSpPr>
            <a:spLocks noGrp="1"/>
          </p:cNvSpPr>
          <p:nvPr>
            <p:ph idx="1"/>
          </p:nvPr>
        </p:nvSpPr>
        <p:spPr>
          <a:xfrm>
            <a:off x="467497" y="1066800"/>
            <a:ext cx="5933303" cy="5334000"/>
          </a:xfrm>
          <a:solidFill>
            <a:schemeClr val="bg2"/>
          </a:solidFill>
        </p:spPr>
        <p:txBody>
          <a:bodyPr>
            <a:normAutofit fontScale="77500" lnSpcReduction="20000"/>
          </a:bodyPr>
          <a:lstStyle/>
          <a:p>
            <a:pPr marL="0" indent="0">
              <a:buNone/>
            </a:pPr>
            <a:r>
              <a:rPr lang="en-US" i="1" dirty="0"/>
              <a:t>This is an extract from a short story. The narrator has murdered an old man and hidden </a:t>
            </a:r>
            <a:r>
              <a:rPr lang="en-US" i="1" dirty="0" smtClean="0"/>
              <a:t>his </a:t>
            </a:r>
            <a:r>
              <a:rPr lang="en-GB" i="1" dirty="0" smtClean="0"/>
              <a:t>body </a:t>
            </a:r>
            <a:r>
              <a:rPr lang="en-GB" i="1" dirty="0"/>
              <a:t>under the floorboards</a:t>
            </a:r>
            <a:r>
              <a:rPr lang="en-GB" i="1" dirty="0" smtClean="0"/>
              <a:t>.</a:t>
            </a:r>
          </a:p>
          <a:p>
            <a:pPr marL="0" indent="0">
              <a:buNone/>
            </a:pPr>
            <a:endParaRPr lang="en-GB" i="1" dirty="0"/>
          </a:p>
          <a:p>
            <a:pPr marL="0" indent="0">
              <a:buNone/>
            </a:pPr>
            <a:r>
              <a:rPr lang="en-US" b="1" i="1" dirty="0"/>
              <a:t>The Tell-Tale Heart</a:t>
            </a:r>
            <a:r>
              <a:rPr lang="en-US" b="1" dirty="0"/>
              <a:t>: Edgar Allan </a:t>
            </a:r>
            <a:r>
              <a:rPr lang="en-US" b="1" dirty="0" smtClean="0"/>
              <a:t>Poe</a:t>
            </a:r>
          </a:p>
          <a:p>
            <a:pPr marL="0" indent="0">
              <a:buNone/>
            </a:pPr>
            <a:endParaRPr lang="en-US" b="1" dirty="0"/>
          </a:p>
          <a:p>
            <a:pPr marL="0" indent="0">
              <a:buNone/>
            </a:pPr>
            <a:r>
              <a:rPr lang="en-US" dirty="0"/>
              <a:t>I then took up three planks from the flooring of the chamber, and deposited all </a:t>
            </a:r>
            <a:r>
              <a:rPr lang="en-US" dirty="0" smtClean="0"/>
              <a:t>between the </a:t>
            </a:r>
            <a:r>
              <a:rPr lang="en-US" dirty="0"/>
              <a:t>scantlings*. I then replaced the boards so cleverly, so cunningly, that no human </a:t>
            </a:r>
            <a:r>
              <a:rPr lang="en-US" dirty="0" smtClean="0"/>
              <a:t>eye – </a:t>
            </a:r>
            <a:r>
              <a:rPr lang="en-US" dirty="0"/>
              <a:t>not even his – could have detected any thing wrong. There was nothing to wash </a:t>
            </a:r>
            <a:r>
              <a:rPr lang="en-US" dirty="0" smtClean="0"/>
              <a:t>out – </a:t>
            </a:r>
            <a:r>
              <a:rPr lang="en-US" dirty="0"/>
              <a:t>no stain of any kind – no blood-spot whatever. I had been too wary for that. A tub </a:t>
            </a:r>
            <a:r>
              <a:rPr lang="en-US" dirty="0" smtClean="0"/>
              <a:t>had </a:t>
            </a:r>
            <a:r>
              <a:rPr lang="en-GB" dirty="0" smtClean="0"/>
              <a:t>caught </a:t>
            </a:r>
            <a:r>
              <a:rPr lang="en-GB" dirty="0"/>
              <a:t>all – ha! ha!</a:t>
            </a:r>
          </a:p>
        </p:txBody>
      </p:sp>
      <p:sp>
        <p:nvSpPr>
          <p:cNvPr id="4" name="Rectangle 3"/>
          <p:cNvSpPr/>
          <p:nvPr/>
        </p:nvSpPr>
        <p:spPr>
          <a:xfrm>
            <a:off x="6629400" y="1676400"/>
            <a:ext cx="2209800" cy="3416320"/>
          </a:xfrm>
          <a:prstGeom prst="rect">
            <a:avLst/>
          </a:prstGeom>
          <a:solidFill>
            <a:schemeClr val="accent3">
              <a:lumMod val="40000"/>
              <a:lumOff val="60000"/>
            </a:schemeClr>
          </a:solidFill>
        </p:spPr>
        <p:txBody>
          <a:bodyPr wrap="square">
            <a:spAutoFit/>
          </a:bodyPr>
          <a:lstStyle/>
          <a:p>
            <a:r>
              <a:rPr lang="en-US" sz="2400" b="1" u="sng" dirty="0" smtClean="0">
                <a:latin typeface="MyriadPro-Regular"/>
              </a:rPr>
              <a:t>Question 1: </a:t>
            </a:r>
          </a:p>
          <a:p>
            <a:endParaRPr lang="en-US" sz="2400" dirty="0">
              <a:latin typeface="MyriadPro-Regular"/>
            </a:endParaRPr>
          </a:p>
          <a:p>
            <a:r>
              <a:rPr lang="en-US" sz="2400" dirty="0" smtClean="0">
                <a:latin typeface="MyriadPro-Regular"/>
              </a:rPr>
              <a:t>From </a:t>
            </a:r>
            <a:r>
              <a:rPr lang="en-US" sz="2400" dirty="0">
                <a:latin typeface="MyriadPro-Regular"/>
              </a:rPr>
              <a:t>lines 1 to 5, identify the phrase which explains why there is no blood on </a:t>
            </a:r>
            <a:r>
              <a:rPr lang="en-US" sz="2400" dirty="0" smtClean="0">
                <a:latin typeface="MyriadPro-Regular"/>
              </a:rPr>
              <a:t>the </a:t>
            </a:r>
            <a:r>
              <a:rPr lang="en-GB" sz="2400" dirty="0" smtClean="0">
                <a:latin typeface="MyriadPro-Regular"/>
              </a:rPr>
              <a:t>floor. (1 mark)</a:t>
            </a:r>
            <a:endParaRPr lang="en-GB" sz="2400" dirty="0"/>
          </a:p>
        </p:txBody>
      </p:sp>
    </p:spTree>
    <p:extLst>
      <p:ext uri="{BB962C8B-B14F-4D97-AF65-F5344CB8AC3E}">
        <p14:creationId xmlns:p14="http://schemas.microsoft.com/office/powerpoint/2010/main" val="1248926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 mark</a:t>
            </a:r>
            <a:endParaRPr lang="en-GB" dirty="0"/>
          </a:p>
        </p:txBody>
      </p:sp>
      <p:sp>
        <p:nvSpPr>
          <p:cNvPr id="3" name="Content Placeholder 2"/>
          <p:cNvSpPr>
            <a:spLocks noGrp="1"/>
          </p:cNvSpPr>
          <p:nvPr>
            <p:ph idx="1"/>
          </p:nvPr>
        </p:nvSpPr>
        <p:spPr>
          <a:solidFill>
            <a:schemeClr val="bg1">
              <a:lumMod val="95000"/>
            </a:schemeClr>
          </a:solidFill>
        </p:spPr>
        <p:txBody>
          <a:bodyPr/>
          <a:lstStyle/>
          <a:p>
            <a:pPr marL="0" indent="0" algn="ctr">
              <a:buNone/>
            </a:pPr>
            <a:r>
              <a:rPr lang="en-US" dirty="0" smtClean="0"/>
              <a:t>‘A </a:t>
            </a:r>
            <a:r>
              <a:rPr lang="en-US" dirty="0"/>
              <a:t>tub had </a:t>
            </a:r>
            <a:r>
              <a:rPr lang="en-GB" dirty="0"/>
              <a:t>caught all – ha! ha</a:t>
            </a:r>
            <a:r>
              <a:rPr lang="en-GB" dirty="0" smtClean="0"/>
              <a:t>!’</a:t>
            </a:r>
            <a:endParaRPr lang="en-GB" dirty="0"/>
          </a:p>
          <a:p>
            <a:pPr marL="0" indent="0" algn="ctr">
              <a:buNone/>
            </a:pPr>
            <a:endParaRPr lang="en-US" dirty="0"/>
          </a:p>
          <a:p>
            <a:r>
              <a:rPr lang="en-US" dirty="0" smtClean="0"/>
              <a:t>The phrase identified MUST be the one identified in the mark scheme. No marks will be awarded for alternatives.</a:t>
            </a:r>
            <a:endParaRPr lang="en-GB" dirty="0"/>
          </a:p>
        </p:txBody>
      </p:sp>
    </p:spTree>
    <p:extLst>
      <p:ext uri="{BB962C8B-B14F-4D97-AF65-F5344CB8AC3E}">
        <p14:creationId xmlns:p14="http://schemas.microsoft.com/office/powerpoint/2010/main" val="2517746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GB" dirty="0" smtClean="0"/>
              <a:t>Over to you…</a:t>
            </a:r>
            <a:endParaRPr lang="en-GB" dirty="0"/>
          </a:p>
        </p:txBody>
      </p:sp>
      <p:sp>
        <p:nvSpPr>
          <p:cNvPr id="3" name="Content Placeholder 2"/>
          <p:cNvSpPr>
            <a:spLocks noGrp="1"/>
          </p:cNvSpPr>
          <p:nvPr>
            <p:ph idx="1"/>
          </p:nvPr>
        </p:nvSpPr>
        <p:spPr>
          <a:xfrm>
            <a:off x="467497" y="1066800"/>
            <a:ext cx="5933303" cy="5334000"/>
          </a:xfrm>
          <a:solidFill>
            <a:schemeClr val="bg2"/>
          </a:solidFill>
        </p:spPr>
        <p:txBody>
          <a:bodyPr>
            <a:normAutofit fontScale="77500" lnSpcReduction="20000"/>
          </a:bodyPr>
          <a:lstStyle/>
          <a:p>
            <a:pPr marL="0" indent="0">
              <a:buNone/>
            </a:pPr>
            <a:r>
              <a:rPr lang="en-US" i="1" dirty="0"/>
              <a:t>This is an extract from a short story. The narrator has murdered an old man and hidden </a:t>
            </a:r>
            <a:r>
              <a:rPr lang="en-US" i="1" dirty="0" smtClean="0"/>
              <a:t>his </a:t>
            </a:r>
            <a:r>
              <a:rPr lang="en-GB" i="1" dirty="0" smtClean="0"/>
              <a:t>body </a:t>
            </a:r>
            <a:r>
              <a:rPr lang="en-GB" i="1" dirty="0"/>
              <a:t>under the floorboards</a:t>
            </a:r>
            <a:r>
              <a:rPr lang="en-GB" i="1" dirty="0" smtClean="0"/>
              <a:t>.</a:t>
            </a:r>
          </a:p>
          <a:p>
            <a:pPr marL="0" indent="0">
              <a:buNone/>
            </a:pPr>
            <a:endParaRPr lang="en-GB" i="1" dirty="0"/>
          </a:p>
          <a:p>
            <a:pPr marL="0" indent="0">
              <a:buNone/>
            </a:pPr>
            <a:r>
              <a:rPr lang="en-US" b="1" i="1" dirty="0"/>
              <a:t>The Tell-Tale Heart</a:t>
            </a:r>
            <a:r>
              <a:rPr lang="en-US" b="1" dirty="0"/>
              <a:t>: Edgar Allan </a:t>
            </a:r>
            <a:r>
              <a:rPr lang="en-US" b="1" dirty="0" smtClean="0"/>
              <a:t>Poe</a:t>
            </a:r>
          </a:p>
          <a:p>
            <a:pPr marL="0" indent="0">
              <a:buNone/>
            </a:pPr>
            <a:endParaRPr lang="en-US" b="1" dirty="0"/>
          </a:p>
          <a:p>
            <a:pPr marL="0" indent="0">
              <a:buNone/>
            </a:pPr>
            <a:r>
              <a:rPr lang="en-US" dirty="0"/>
              <a:t>I then took up three planks from the flooring of the chamber, and deposited all </a:t>
            </a:r>
            <a:r>
              <a:rPr lang="en-US" dirty="0" smtClean="0"/>
              <a:t>between the </a:t>
            </a:r>
            <a:r>
              <a:rPr lang="en-US" dirty="0"/>
              <a:t>scantlings*. I then replaced the boards so cleverly, so cunningly, that no human </a:t>
            </a:r>
            <a:r>
              <a:rPr lang="en-US" dirty="0" smtClean="0"/>
              <a:t>eye – </a:t>
            </a:r>
            <a:r>
              <a:rPr lang="en-US" dirty="0"/>
              <a:t>not even his – could have detected any thing wrong. There was nothing to wash </a:t>
            </a:r>
            <a:r>
              <a:rPr lang="en-US" dirty="0" smtClean="0"/>
              <a:t>out – </a:t>
            </a:r>
            <a:r>
              <a:rPr lang="en-US" dirty="0"/>
              <a:t>no stain of any kind – no blood-spot whatever. I had been too wary for that. A tub </a:t>
            </a:r>
            <a:r>
              <a:rPr lang="en-US" dirty="0" smtClean="0"/>
              <a:t>had </a:t>
            </a:r>
            <a:r>
              <a:rPr lang="en-GB" dirty="0" smtClean="0"/>
              <a:t>caught </a:t>
            </a:r>
            <a:r>
              <a:rPr lang="en-GB" dirty="0"/>
              <a:t>all – ha! ha!</a:t>
            </a:r>
          </a:p>
        </p:txBody>
      </p:sp>
      <p:sp>
        <p:nvSpPr>
          <p:cNvPr id="4" name="Rectangle 3"/>
          <p:cNvSpPr/>
          <p:nvPr/>
        </p:nvSpPr>
        <p:spPr>
          <a:xfrm>
            <a:off x="6629400" y="1676400"/>
            <a:ext cx="2209800" cy="3416320"/>
          </a:xfrm>
          <a:prstGeom prst="rect">
            <a:avLst/>
          </a:prstGeom>
          <a:solidFill>
            <a:schemeClr val="accent3">
              <a:lumMod val="40000"/>
              <a:lumOff val="60000"/>
            </a:schemeClr>
          </a:solidFill>
        </p:spPr>
        <p:txBody>
          <a:bodyPr wrap="square">
            <a:spAutoFit/>
          </a:bodyPr>
          <a:lstStyle/>
          <a:p>
            <a:r>
              <a:rPr lang="en-US" sz="2400" b="1" u="sng" dirty="0" smtClean="0">
                <a:latin typeface="MyriadPro-Regular"/>
              </a:rPr>
              <a:t>Question 1: </a:t>
            </a:r>
          </a:p>
          <a:p>
            <a:endParaRPr lang="en-US" sz="2400" dirty="0">
              <a:latin typeface="MyriadPro-Regular"/>
            </a:endParaRPr>
          </a:p>
          <a:p>
            <a:r>
              <a:rPr lang="en-US" sz="2400" dirty="0" smtClean="0">
                <a:latin typeface="MyriadPro-Regular"/>
              </a:rPr>
              <a:t>From </a:t>
            </a:r>
            <a:r>
              <a:rPr lang="en-US" sz="2400" dirty="0">
                <a:latin typeface="MyriadPro-Regular"/>
              </a:rPr>
              <a:t>lines 1 to 5, identify the phrase which explains </a:t>
            </a:r>
            <a:r>
              <a:rPr lang="en-US" sz="2400" b="1" u="sng" dirty="0">
                <a:solidFill>
                  <a:srgbClr val="FF0000"/>
                </a:solidFill>
                <a:latin typeface="MyriadPro-Regular"/>
              </a:rPr>
              <a:t>why </a:t>
            </a:r>
            <a:r>
              <a:rPr lang="en-US" sz="2400" dirty="0">
                <a:latin typeface="MyriadPro-Regular"/>
              </a:rPr>
              <a:t>there is no blood on </a:t>
            </a:r>
            <a:r>
              <a:rPr lang="en-US" sz="2400" dirty="0" smtClean="0">
                <a:latin typeface="MyriadPro-Regular"/>
              </a:rPr>
              <a:t>the </a:t>
            </a:r>
            <a:r>
              <a:rPr lang="en-GB" sz="2400" dirty="0" smtClean="0">
                <a:latin typeface="MyriadPro-Regular"/>
              </a:rPr>
              <a:t>floor. (1 mark)</a:t>
            </a:r>
            <a:endParaRPr lang="en-GB" sz="2400" dirty="0"/>
          </a:p>
        </p:txBody>
      </p:sp>
    </p:spTree>
    <p:extLst>
      <p:ext uri="{BB962C8B-B14F-4D97-AF65-F5344CB8AC3E}">
        <p14:creationId xmlns:p14="http://schemas.microsoft.com/office/powerpoint/2010/main" val="1980852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chemeClr val="bg1">
              <a:lumMod val="95000"/>
            </a:schemeClr>
          </a:solidFill>
        </p:spPr>
        <p:txBody>
          <a:bodyPr/>
          <a:lstStyle/>
          <a:p>
            <a:r>
              <a:rPr lang="en-US" dirty="0"/>
              <a:t>I had been too wary for that. A tub had caught all. </a:t>
            </a:r>
          </a:p>
          <a:p>
            <a:r>
              <a:rPr lang="en-GB" b="1" dirty="0"/>
              <a:t>Marker comment and mark </a:t>
            </a:r>
            <a:endParaRPr lang="en-GB" dirty="0"/>
          </a:p>
          <a:p>
            <a:r>
              <a:rPr lang="en-US" dirty="0"/>
              <a:t>Although the correct phrase has been given, there are two phrases and the question asks to 'identify </a:t>
            </a:r>
            <a:r>
              <a:rPr lang="en-US" b="1" dirty="0"/>
              <a:t>the </a:t>
            </a:r>
            <a:r>
              <a:rPr lang="en-US" dirty="0"/>
              <a:t>phrase'. The particular phrase is not identified here. </a:t>
            </a:r>
            <a:endParaRPr lang="en-GB" dirty="0"/>
          </a:p>
        </p:txBody>
      </p:sp>
    </p:spTree>
    <p:extLst>
      <p:ext uri="{BB962C8B-B14F-4D97-AF65-F5344CB8AC3E}">
        <p14:creationId xmlns:p14="http://schemas.microsoft.com/office/powerpoint/2010/main" val="3197600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Question A</a:t>
            </a:r>
            <a:endParaRPr lang="en-GB" dirty="0"/>
          </a:p>
        </p:txBody>
      </p:sp>
      <p:sp>
        <p:nvSpPr>
          <p:cNvPr id="8" name="Content Placeholder 7"/>
          <p:cNvSpPr>
            <a:spLocks noGrp="1"/>
          </p:cNvSpPr>
          <p:nvPr>
            <p:ph idx="1"/>
          </p:nvPr>
        </p:nvSpPr>
        <p:spPr>
          <a:solidFill>
            <a:schemeClr val="bg1">
              <a:lumMod val="95000"/>
            </a:schemeClr>
          </a:solidFill>
        </p:spPr>
        <p:txBody>
          <a:bodyPr>
            <a:normAutofit fontScale="92500" lnSpcReduction="10000"/>
          </a:bodyPr>
          <a:lstStyle/>
          <a:p>
            <a:r>
              <a:rPr lang="en-GB" dirty="0" smtClean="0"/>
              <a:t>Extract based</a:t>
            </a:r>
          </a:p>
          <a:p>
            <a:r>
              <a:rPr lang="en-GB" dirty="0" smtClean="0"/>
              <a:t>20 marks</a:t>
            </a:r>
          </a:p>
          <a:p>
            <a:r>
              <a:rPr lang="en-GB" dirty="0" smtClean="0"/>
              <a:t>27.5 minutes</a:t>
            </a:r>
          </a:p>
          <a:p>
            <a:r>
              <a:rPr lang="en-GB" dirty="0" smtClean="0"/>
              <a:t>1 minute unpicking question and making sure you understand the focus.</a:t>
            </a:r>
          </a:p>
          <a:p>
            <a:r>
              <a:rPr lang="en-GB" dirty="0" smtClean="0"/>
              <a:t>6.5 minutes reading extract and annotating – identifying language, techniques and structure – effect &amp; link to question</a:t>
            </a:r>
          </a:p>
          <a:p>
            <a:r>
              <a:rPr lang="en-GB" dirty="0" smtClean="0"/>
              <a:t>20 minutes writing – 2 pages</a:t>
            </a:r>
            <a:endParaRPr lang="en-GB" dirty="0"/>
          </a:p>
        </p:txBody>
      </p:sp>
    </p:spTree>
    <p:extLst>
      <p:ext uri="{BB962C8B-B14F-4D97-AF65-F5344CB8AC3E}">
        <p14:creationId xmlns:p14="http://schemas.microsoft.com/office/powerpoint/2010/main" val="30769314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2400" b="1" dirty="0" smtClean="0"/>
              <a:t>Question 2: </a:t>
            </a:r>
            <a:r>
              <a:rPr lang="en-US" sz="2400" dirty="0" smtClean="0"/>
              <a:t>From </a:t>
            </a:r>
            <a:r>
              <a:rPr lang="en-US" sz="2400" dirty="0"/>
              <a:t>lines </a:t>
            </a:r>
            <a:r>
              <a:rPr lang="en-US" sz="2400" b="1" u="sng" dirty="0">
                <a:solidFill>
                  <a:srgbClr val="FF0000"/>
                </a:solidFill>
              </a:rPr>
              <a:t>12 to 18</a:t>
            </a:r>
            <a:r>
              <a:rPr lang="en-US" sz="2400" dirty="0"/>
              <a:t>, give </a:t>
            </a:r>
            <a:r>
              <a:rPr lang="en-US" sz="2400" b="1" dirty="0">
                <a:solidFill>
                  <a:srgbClr val="FF0000"/>
                </a:solidFill>
              </a:rPr>
              <a:t>two</a:t>
            </a:r>
            <a:r>
              <a:rPr lang="en-US" sz="2400" b="1" dirty="0"/>
              <a:t> </a:t>
            </a:r>
            <a:r>
              <a:rPr lang="en-US" sz="2400" dirty="0"/>
              <a:t>ways the narrator’s </a:t>
            </a:r>
            <a:r>
              <a:rPr lang="en-US" sz="2400" b="1" dirty="0" err="1">
                <a:solidFill>
                  <a:srgbClr val="FF0000"/>
                </a:solidFill>
              </a:rPr>
              <a:t>behaviour</a:t>
            </a:r>
            <a:r>
              <a:rPr lang="en-US" sz="2400" dirty="0"/>
              <a:t> shows that he is </a:t>
            </a:r>
            <a:r>
              <a:rPr lang="en-US" sz="2400" b="1" dirty="0" smtClean="0">
                <a:solidFill>
                  <a:srgbClr val="FF0000"/>
                </a:solidFill>
              </a:rPr>
              <a:t>confident he </a:t>
            </a:r>
            <a:r>
              <a:rPr lang="en-US" sz="2400" b="1" dirty="0">
                <a:solidFill>
                  <a:srgbClr val="FF0000"/>
                </a:solidFill>
              </a:rPr>
              <a:t>will not be </a:t>
            </a:r>
            <a:r>
              <a:rPr lang="en-US" sz="2400" b="1" dirty="0" smtClean="0">
                <a:solidFill>
                  <a:srgbClr val="FF0000"/>
                </a:solidFill>
              </a:rPr>
              <a:t>caught</a:t>
            </a:r>
            <a:r>
              <a:rPr lang="en-US" sz="2400" dirty="0" smtClean="0"/>
              <a:t>. You </a:t>
            </a:r>
            <a:r>
              <a:rPr lang="en-US" sz="2400" dirty="0"/>
              <a:t>may use your </a:t>
            </a:r>
            <a:r>
              <a:rPr lang="en-US" sz="2400" b="1" dirty="0">
                <a:solidFill>
                  <a:srgbClr val="FF0000"/>
                </a:solidFill>
              </a:rPr>
              <a:t>own words or </a:t>
            </a:r>
            <a:r>
              <a:rPr lang="en-US" sz="2400" b="1" dirty="0" smtClean="0">
                <a:solidFill>
                  <a:srgbClr val="FF0000"/>
                </a:solidFill>
              </a:rPr>
              <a:t>quotations </a:t>
            </a:r>
            <a:r>
              <a:rPr lang="en-US" sz="2400" b="1" dirty="0">
                <a:solidFill>
                  <a:srgbClr val="FF0000"/>
                </a:solidFill>
              </a:rPr>
              <a:t>from the text</a:t>
            </a:r>
            <a:r>
              <a:rPr lang="en-US" sz="2400" b="1" dirty="0" smtClean="0">
                <a:solidFill>
                  <a:srgbClr val="FF0000"/>
                </a:solidFill>
              </a:rPr>
              <a:t>.</a:t>
            </a:r>
            <a:r>
              <a:rPr lang="en-US" sz="2400" b="1" dirty="0" smtClean="0"/>
              <a:t> </a:t>
            </a:r>
            <a:r>
              <a:rPr lang="en-US" sz="2400" b="1" dirty="0"/>
              <a:t>(</a:t>
            </a:r>
            <a:r>
              <a:rPr lang="en-US" sz="2400" b="1" dirty="0" smtClean="0"/>
              <a:t>2 marks)</a:t>
            </a:r>
            <a:endParaRPr lang="en-GB" sz="2400" b="1" dirty="0">
              <a:solidFill>
                <a:srgbClr val="FF0000"/>
              </a:solidFill>
            </a:endParaRPr>
          </a:p>
        </p:txBody>
      </p:sp>
      <p:sp>
        <p:nvSpPr>
          <p:cNvPr id="3" name="Content Placeholder 2"/>
          <p:cNvSpPr>
            <a:spLocks noGrp="1"/>
          </p:cNvSpPr>
          <p:nvPr>
            <p:ph idx="1"/>
          </p:nvPr>
        </p:nvSpPr>
        <p:spPr>
          <a:xfrm>
            <a:off x="457200" y="1752600"/>
            <a:ext cx="8229600" cy="4525963"/>
          </a:xfrm>
          <a:solidFill>
            <a:schemeClr val="bg1">
              <a:lumMod val="95000"/>
            </a:schemeClr>
          </a:solidFill>
        </p:spPr>
        <p:txBody>
          <a:bodyPr>
            <a:normAutofit fontScale="62500" lnSpcReduction="20000"/>
          </a:bodyPr>
          <a:lstStyle/>
          <a:p>
            <a:pPr marL="0" indent="0">
              <a:buNone/>
            </a:pPr>
            <a:r>
              <a:rPr lang="en-US" dirty="0"/>
              <a:t>deputed to search the premises</a:t>
            </a:r>
            <a:r>
              <a:rPr lang="en-US" dirty="0" smtClean="0"/>
              <a:t>.</a:t>
            </a:r>
          </a:p>
          <a:p>
            <a:pPr marL="0" indent="0">
              <a:buNone/>
            </a:pPr>
            <a:endParaRPr lang="en-US" dirty="0"/>
          </a:p>
          <a:p>
            <a:pPr marL="0" indent="0">
              <a:lnSpc>
                <a:spcPct val="170000"/>
              </a:lnSpc>
              <a:buNone/>
            </a:pPr>
            <a:r>
              <a:rPr lang="en-US" dirty="0"/>
              <a:t>I smiled, for what had I to fear? I bade the gentlemen welcome. The shriek, I said, was </a:t>
            </a:r>
            <a:r>
              <a:rPr lang="en-US" dirty="0" smtClean="0"/>
              <a:t>my own </a:t>
            </a:r>
            <a:r>
              <a:rPr lang="en-US" dirty="0"/>
              <a:t>in a dream. The old man, I mentioned, was absent in the country. I took my </a:t>
            </a:r>
            <a:r>
              <a:rPr lang="en-US" dirty="0" smtClean="0"/>
              <a:t>visitors all </a:t>
            </a:r>
            <a:r>
              <a:rPr lang="en-US" dirty="0"/>
              <a:t>over the house. I bade them search – search well. I led them, at length, to his </a:t>
            </a:r>
            <a:r>
              <a:rPr lang="en-US" dirty="0" smtClean="0"/>
              <a:t>chamber. I </a:t>
            </a:r>
            <a:r>
              <a:rPr lang="en-US" dirty="0"/>
              <a:t>showed them his treasures, secure, undisturbed. In the enthusiasm of my confidence, </a:t>
            </a:r>
            <a:r>
              <a:rPr lang="en-US" dirty="0" smtClean="0"/>
              <a:t>I brought </a:t>
            </a:r>
            <a:r>
              <a:rPr lang="en-US" dirty="0"/>
              <a:t>chairs into the room, and desired them here to rest from their fatigues, while </a:t>
            </a:r>
            <a:r>
              <a:rPr lang="en-US" dirty="0" smtClean="0"/>
              <a:t>I myself</a:t>
            </a:r>
            <a:r>
              <a:rPr lang="en-US" dirty="0"/>
              <a:t>, in the wild audacity of my perfect triumph, placed my own seat upon the very</a:t>
            </a:r>
            <a:endParaRPr lang="en-GB" dirty="0"/>
          </a:p>
        </p:txBody>
      </p:sp>
    </p:spTree>
    <p:extLst>
      <p:ext uri="{BB962C8B-B14F-4D97-AF65-F5344CB8AC3E}">
        <p14:creationId xmlns:p14="http://schemas.microsoft.com/office/powerpoint/2010/main" val="805533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5867400"/>
          </a:xfrm>
          <a:solidFill>
            <a:schemeClr val="bg1">
              <a:lumMod val="95000"/>
            </a:schemeClr>
          </a:solidFill>
        </p:spPr>
        <p:txBody>
          <a:bodyPr>
            <a:normAutofit fontScale="77500" lnSpcReduction="20000"/>
          </a:bodyPr>
          <a:lstStyle/>
          <a:p>
            <a:r>
              <a:rPr lang="en-US" dirty="0" smtClean="0"/>
              <a:t>He </a:t>
            </a:r>
            <a:r>
              <a:rPr lang="en-US" dirty="0"/>
              <a:t>asks what he has to fear as if the answer is ‘nothing’</a:t>
            </a:r>
          </a:p>
          <a:p>
            <a:r>
              <a:rPr lang="en-GB" dirty="0" smtClean="0"/>
              <a:t>He </a:t>
            </a:r>
            <a:r>
              <a:rPr lang="en-GB" dirty="0"/>
              <a:t>smiles</a:t>
            </a:r>
          </a:p>
          <a:p>
            <a:r>
              <a:rPr lang="en-US" dirty="0" smtClean="0"/>
              <a:t>He </a:t>
            </a:r>
            <a:r>
              <a:rPr lang="en-US" dirty="0"/>
              <a:t>welcomes the policemen in</a:t>
            </a:r>
          </a:p>
          <a:p>
            <a:r>
              <a:rPr lang="en-US" dirty="0"/>
              <a:t>H</a:t>
            </a:r>
            <a:r>
              <a:rPr lang="en-US" dirty="0" smtClean="0"/>
              <a:t>e </a:t>
            </a:r>
            <a:r>
              <a:rPr lang="en-US" dirty="0"/>
              <a:t>is able to make up an excuse for the noise</a:t>
            </a:r>
          </a:p>
          <a:p>
            <a:r>
              <a:rPr lang="en-US" dirty="0"/>
              <a:t>H</a:t>
            </a:r>
            <a:r>
              <a:rPr lang="en-US" dirty="0" smtClean="0"/>
              <a:t>e </a:t>
            </a:r>
            <a:r>
              <a:rPr lang="en-US" dirty="0"/>
              <a:t>shows them the whole house</a:t>
            </a:r>
          </a:p>
          <a:p>
            <a:r>
              <a:rPr lang="en-US" dirty="0"/>
              <a:t>H</a:t>
            </a:r>
            <a:r>
              <a:rPr lang="en-US" dirty="0" smtClean="0"/>
              <a:t>e </a:t>
            </a:r>
            <a:r>
              <a:rPr lang="en-US" dirty="0"/>
              <a:t>encourages them to search ‘well’/wherever they want</a:t>
            </a:r>
          </a:p>
          <a:p>
            <a:r>
              <a:rPr lang="en-US" dirty="0"/>
              <a:t>H</a:t>
            </a:r>
            <a:r>
              <a:rPr lang="en-US" dirty="0" smtClean="0"/>
              <a:t>e </a:t>
            </a:r>
            <a:r>
              <a:rPr lang="en-US" dirty="0"/>
              <a:t>shows them the old man’s room/things</a:t>
            </a:r>
          </a:p>
          <a:p>
            <a:r>
              <a:rPr lang="en-US" dirty="0"/>
              <a:t>H</a:t>
            </a:r>
            <a:r>
              <a:rPr lang="en-US" dirty="0" smtClean="0"/>
              <a:t>is </a:t>
            </a:r>
            <a:r>
              <a:rPr lang="en-US" dirty="0"/>
              <a:t>language describes his confidence – ‘enthusiasm in my</a:t>
            </a:r>
          </a:p>
          <a:p>
            <a:pPr marL="0" indent="0">
              <a:buNone/>
            </a:pPr>
            <a:r>
              <a:rPr lang="en-GB" dirty="0" smtClean="0"/>
              <a:t>    confidence</a:t>
            </a:r>
            <a:r>
              <a:rPr lang="en-GB" dirty="0"/>
              <a:t>’/‘my perfect triumph’</a:t>
            </a:r>
          </a:p>
          <a:p>
            <a:r>
              <a:rPr lang="en-US" dirty="0" smtClean="0"/>
              <a:t>He </a:t>
            </a:r>
            <a:r>
              <a:rPr lang="en-US" dirty="0"/>
              <a:t>knowingly puts his seat above the corpse</a:t>
            </a:r>
          </a:p>
          <a:p>
            <a:r>
              <a:rPr lang="en-US" dirty="0" smtClean="0"/>
              <a:t>Saying </a:t>
            </a:r>
            <a:r>
              <a:rPr lang="en-US" dirty="0"/>
              <a:t>that the old man ‘was absent from the country’ shows</a:t>
            </a:r>
          </a:p>
          <a:p>
            <a:pPr marL="0" indent="0">
              <a:buNone/>
            </a:pPr>
            <a:r>
              <a:rPr lang="en-US" dirty="0" smtClean="0"/>
              <a:t>     he </a:t>
            </a:r>
            <a:r>
              <a:rPr lang="en-US" dirty="0"/>
              <a:t>is able to make up an excuse</a:t>
            </a:r>
            <a:endParaRPr lang="en-GB" dirty="0"/>
          </a:p>
        </p:txBody>
      </p:sp>
    </p:spTree>
    <p:extLst>
      <p:ext uri="{BB962C8B-B14F-4D97-AF65-F5344CB8AC3E}">
        <p14:creationId xmlns:p14="http://schemas.microsoft.com/office/powerpoint/2010/main" val="11413858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3 – 6 marks</a:t>
            </a:r>
            <a:endParaRPr lang="en-GB" dirty="0"/>
          </a:p>
        </p:txBody>
      </p:sp>
      <p:sp>
        <p:nvSpPr>
          <p:cNvPr id="3" name="Content Placeholder 2"/>
          <p:cNvSpPr>
            <a:spLocks noGrp="1"/>
          </p:cNvSpPr>
          <p:nvPr>
            <p:ph idx="1"/>
          </p:nvPr>
        </p:nvSpPr>
        <p:spPr>
          <a:solidFill>
            <a:schemeClr val="bg1">
              <a:lumMod val="95000"/>
            </a:schemeClr>
          </a:solidFill>
        </p:spPr>
        <p:txBody>
          <a:bodyPr/>
          <a:lstStyle/>
          <a:p>
            <a:r>
              <a:rPr lang="en-US" dirty="0"/>
              <a:t>In lines 19 to 24, </a:t>
            </a:r>
            <a:r>
              <a:rPr lang="en-US" b="1" u="sng" dirty="0">
                <a:solidFill>
                  <a:srgbClr val="FF0000"/>
                </a:solidFill>
              </a:rPr>
              <a:t>how</a:t>
            </a:r>
            <a:r>
              <a:rPr lang="en-US" dirty="0"/>
              <a:t> does the writer use </a:t>
            </a:r>
            <a:r>
              <a:rPr lang="en-US" b="1" u="sng" dirty="0">
                <a:solidFill>
                  <a:srgbClr val="FF0000"/>
                </a:solidFill>
              </a:rPr>
              <a:t>language</a:t>
            </a:r>
            <a:r>
              <a:rPr lang="en-US" dirty="0"/>
              <a:t> and </a:t>
            </a:r>
            <a:r>
              <a:rPr lang="en-US" b="1" u="sng" dirty="0">
                <a:solidFill>
                  <a:srgbClr val="FF0000"/>
                </a:solidFill>
              </a:rPr>
              <a:t>structure</a:t>
            </a:r>
            <a:r>
              <a:rPr lang="en-US" dirty="0"/>
              <a:t> to show the </a:t>
            </a:r>
            <a:r>
              <a:rPr lang="en-US" b="1" u="sng" dirty="0" smtClean="0">
                <a:solidFill>
                  <a:srgbClr val="FF0000"/>
                </a:solidFill>
              </a:rPr>
              <a:t>change </a:t>
            </a:r>
            <a:r>
              <a:rPr lang="en-GB" b="1" u="sng" dirty="0" smtClean="0">
                <a:solidFill>
                  <a:srgbClr val="FF0000"/>
                </a:solidFill>
              </a:rPr>
              <a:t>in </a:t>
            </a:r>
            <a:r>
              <a:rPr lang="en-GB" b="1" u="sng" dirty="0">
                <a:solidFill>
                  <a:srgbClr val="FF0000"/>
                </a:solidFill>
              </a:rPr>
              <a:t>the narrator’s mood</a:t>
            </a:r>
            <a:r>
              <a:rPr lang="en-GB" dirty="0"/>
              <a:t>?</a:t>
            </a:r>
          </a:p>
          <a:p>
            <a:r>
              <a:rPr lang="en-US" dirty="0"/>
              <a:t>Support your views with </a:t>
            </a:r>
            <a:r>
              <a:rPr lang="en-US" b="1" u="sng" dirty="0">
                <a:solidFill>
                  <a:srgbClr val="FF0000"/>
                </a:solidFill>
              </a:rPr>
              <a:t>reference</a:t>
            </a:r>
            <a:r>
              <a:rPr lang="en-US" dirty="0"/>
              <a:t> to the text.</a:t>
            </a:r>
            <a:endParaRPr lang="en-GB" dirty="0"/>
          </a:p>
        </p:txBody>
      </p:sp>
    </p:spTree>
    <p:extLst>
      <p:ext uri="{BB962C8B-B14F-4D97-AF65-F5344CB8AC3E}">
        <p14:creationId xmlns:p14="http://schemas.microsoft.com/office/powerpoint/2010/main" val="628784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 lines 19 to 24, </a:t>
            </a:r>
            <a:r>
              <a:rPr lang="en-US" sz="2400" b="1" u="sng" dirty="0">
                <a:solidFill>
                  <a:srgbClr val="FF0000"/>
                </a:solidFill>
              </a:rPr>
              <a:t>how</a:t>
            </a:r>
            <a:r>
              <a:rPr lang="en-US" sz="2400" dirty="0"/>
              <a:t> does the writer use </a:t>
            </a:r>
            <a:r>
              <a:rPr lang="en-US" sz="2400" b="1" u="sng" dirty="0">
                <a:solidFill>
                  <a:srgbClr val="FF0000"/>
                </a:solidFill>
              </a:rPr>
              <a:t>language</a:t>
            </a:r>
            <a:r>
              <a:rPr lang="en-US" sz="2400" dirty="0"/>
              <a:t> and </a:t>
            </a:r>
            <a:r>
              <a:rPr lang="en-US" sz="2400" b="1" u="sng" dirty="0">
                <a:solidFill>
                  <a:srgbClr val="FF0000"/>
                </a:solidFill>
              </a:rPr>
              <a:t>structure</a:t>
            </a:r>
            <a:r>
              <a:rPr lang="en-US" sz="2400" dirty="0"/>
              <a:t> to show the </a:t>
            </a:r>
            <a:r>
              <a:rPr lang="en-US" sz="2400" b="1" u="sng" dirty="0">
                <a:solidFill>
                  <a:srgbClr val="FF0000"/>
                </a:solidFill>
              </a:rPr>
              <a:t>change </a:t>
            </a:r>
            <a:r>
              <a:rPr lang="en-GB" sz="2400" b="1" u="sng" dirty="0">
                <a:solidFill>
                  <a:srgbClr val="FF0000"/>
                </a:solidFill>
              </a:rPr>
              <a:t>in the narrator’s mood</a:t>
            </a:r>
            <a:r>
              <a:rPr lang="en-GB" sz="2400" dirty="0" smtClean="0"/>
              <a:t>?</a:t>
            </a:r>
            <a:endParaRPr lang="en-GB" sz="2400" dirty="0"/>
          </a:p>
        </p:txBody>
      </p:sp>
      <p:sp>
        <p:nvSpPr>
          <p:cNvPr id="3" name="Content Placeholder 2"/>
          <p:cNvSpPr>
            <a:spLocks noGrp="1"/>
          </p:cNvSpPr>
          <p:nvPr>
            <p:ph idx="1"/>
          </p:nvPr>
        </p:nvSpPr>
        <p:spPr>
          <a:solidFill>
            <a:schemeClr val="bg1">
              <a:lumMod val="95000"/>
            </a:schemeClr>
          </a:solidFill>
        </p:spPr>
        <p:txBody>
          <a:bodyPr>
            <a:normAutofit fontScale="85000" lnSpcReduction="10000"/>
          </a:bodyPr>
          <a:lstStyle/>
          <a:p>
            <a:pPr marL="0" indent="0">
              <a:buNone/>
            </a:pPr>
            <a:r>
              <a:rPr lang="en-US" dirty="0"/>
              <a:t>spot beneath which reposed the corpse of the victim.</a:t>
            </a:r>
          </a:p>
          <a:p>
            <a:pPr marL="0" indent="0">
              <a:buNone/>
            </a:pPr>
            <a:endParaRPr lang="en-US" dirty="0" smtClean="0"/>
          </a:p>
          <a:p>
            <a:pPr marL="0" indent="0">
              <a:buNone/>
            </a:pPr>
            <a:r>
              <a:rPr lang="en-US" dirty="0" smtClean="0"/>
              <a:t>The </a:t>
            </a:r>
            <a:r>
              <a:rPr lang="en-US" dirty="0"/>
              <a:t>officers were satisfied. My manner had convinced them. I was singularly at ease. </a:t>
            </a:r>
            <a:r>
              <a:rPr lang="en-US" dirty="0" smtClean="0"/>
              <a:t>They sat</a:t>
            </a:r>
            <a:r>
              <a:rPr lang="en-US" dirty="0"/>
              <a:t>, and while I answered cheerily, they chatted of </a:t>
            </a:r>
            <a:r>
              <a:rPr lang="en-US" dirty="0" smtClean="0"/>
              <a:t> familiar </a:t>
            </a:r>
            <a:r>
              <a:rPr lang="en-US" dirty="0"/>
              <a:t>things. But, ere long, I </a:t>
            </a:r>
            <a:r>
              <a:rPr lang="en-US" dirty="0" smtClean="0"/>
              <a:t>felt myself </a:t>
            </a:r>
            <a:r>
              <a:rPr lang="en-US" dirty="0"/>
              <a:t>getting pale and wished them gone. My head ached, and I </a:t>
            </a:r>
            <a:r>
              <a:rPr lang="en-US" dirty="0" smtClean="0"/>
              <a:t>fancied </a:t>
            </a:r>
            <a:r>
              <a:rPr lang="en-US" dirty="0"/>
              <a:t>a ringing in </a:t>
            </a:r>
            <a:r>
              <a:rPr lang="en-US" dirty="0" smtClean="0"/>
              <a:t>my ears</a:t>
            </a:r>
            <a:r>
              <a:rPr lang="en-US" dirty="0"/>
              <a:t>: but still they sat and still chatted. The ringing became more distinct: it </a:t>
            </a:r>
            <a:r>
              <a:rPr lang="en-US" dirty="0" smtClean="0"/>
              <a:t>continued and </a:t>
            </a:r>
            <a:r>
              <a:rPr lang="en-US" dirty="0"/>
              <a:t>became more distinct: I talked more freely to get rid of the feeling: but it continued</a:t>
            </a:r>
            <a:endParaRPr lang="en-GB" dirty="0"/>
          </a:p>
        </p:txBody>
      </p:sp>
    </p:spTree>
    <p:extLst>
      <p:ext uri="{BB962C8B-B14F-4D97-AF65-F5344CB8AC3E}">
        <p14:creationId xmlns:p14="http://schemas.microsoft.com/office/powerpoint/2010/main" val="13407184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In lines 19 to 24, </a:t>
            </a:r>
            <a:r>
              <a:rPr lang="en-US" sz="2400" b="1" u="sng" dirty="0">
                <a:solidFill>
                  <a:srgbClr val="FF0000"/>
                </a:solidFill>
              </a:rPr>
              <a:t>how</a:t>
            </a:r>
            <a:r>
              <a:rPr lang="en-US" sz="2400" dirty="0"/>
              <a:t> does the writer use </a:t>
            </a:r>
            <a:r>
              <a:rPr lang="en-US" sz="2400" b="1" u="sng" dirty="0">
                <a:solidFill>
                  <a:srgbClr val="FF0000"/>
                </a:solidFill>
              </a:rPr>
              <a:t>language</a:t>
            </a:r>
            <a:r>
              <a:rPr lang="en-US" sz="2400" dirty="0"/>
              <a:t> and </a:t>
            </a:r>
            <a:r>
              <a:rPr lang="en-US" sz="2400" b="1" u="sng" dirty="0">
                <a:solidFill>
                  <a:srgbClr val="FF0000"/>
                </a:solidFill>
              </a:rPr>
              <a:t>structure</a:t>
            </a:r>
            <a:r>
              <a:rPr lang="en-US" sz="2400" dirty="0"/>
              <a:t> to show the </a:t>
            </a:r>
            <a:r>
              <a:rPr lang="en-US" sz="2400" b="1" u="sng" dirty="0">
                <a:solidFill>
                  <a:srgbClr val="FF0000"/>
                </a:solidFill>
              </a:rPr>
              <a:t>change </a:t>
            </a:r>
            <a:r>
              <a:rPr lang="en-GB" sz="2400" b="1" u="sng" dirty="0">
                <a:solidFill>
                  <a:srgbClr val="FF0000"/>
                </a:solidFill>
              </a:rPr>
              <a:t>in the narrator’s mood</a:t>
            </a:r>
            <a:r>
              <a:rPr lang="en-GB" sz="2400" dirty="0" smtClean="0"/>
              <a:t>?</a:t>
            </a:r>
            <a:endParaRPr lang="en-GB" sz="2400" dirty="0"/>
          </a:p>
        </p:txBody>
      </p:sp>
      <p:sp>
        <p:nvSpPr>
          <p:cNvPr id="3" name="Content Placeholder 2"/>
          <p:cNvSpPr>
            <a:spLocks noGrp="1"/>
          </p:cNvSpPr>
          <p:nvPr>
            <p:ph idx="1"/>
          </p:nvPr>
        </p:nvSpPr>
        <p:spPr>
          <a:solidFill>
            <a:schemeClr val="bg1">
              <a:lumMod val="95000"/>
            </a:schemeClr>
          </a:solidFill>
        </p:spPr>
        <p:txBody>
          <a:bodyPr>
            <a:normAutofit fontScale="85000" lnSpcReduction="10000"/>
          </a:bodyPr>
          <a:lstStyle/>
          <a:p>
            <a:pPr marL="0" indent="0">
              <a:buNone/>
            </a:pPr>
            <a:r>
              <a:rPr lang="en-US" dirty="0"/>
              <a:t>spot beneath which reposed the corpse of the victim.</a:t>
            </a:r>
          </a:p>
          <a:p>
            <a:pPr marL="0" indent="0">
              <a:buNone/>
            </a:pPr>
            <a:endParaRPr lang="en-US" dirty="0" smtClean="0"/>
          </a:p>
          <a:p>
            <a:pPr marL="0" indent="0">
              <a:buNone/>
            </a:pPr>
            <a:r>
              <a:rPr lang="en-US" dirty="0" smtClean="0"/>
              <a:t>The </a:t>
            </a:r>
            <a:r>
              <a:rPr lang="en-US" dirty="0"/>
              <a:t>officers were </a:t>
            </a:r>
            <a:r>
              <a:rPr lang="en-US" b="1" dirty="0">
                <a:solidFill>
                  <a:srgbClr val="FF0000"/>
                </a:solidFill>
              </a:rPr>
              <a:t>satisfied</a:t>
            </a:r>
            <a:r>
              <a:rPr lang="en-US" dirty="0"/>
              <a:t>. My manner had convinced them. I was singularly </a:t>
            </a:r>
            <a:r>
              <a:rPr lang="en-US" b="1" dirty="0">
                <a:solidFill>
                  <a:srgbClr val="FF0000"/>
                </a:solidFill>
              </a:rPr>
              <a:t>at ease. </a:t>
            </a:r>
            <a:r>
              <a:rPr lang="en-US" dirty="0" smtClean="0"/>
              <a:t>They sat</a:t>
            </a:r>
            <a:r>
              <a:rPr lang="en-US" dirty="0"/>
              <a:t>, and while I answered cheerily, they chatted of </a:t>
            </a:r>
            <a:r>
              <a:rPr lang="en-US" dirty="0" smtClean="0"/>
              <a:t> familiar </a:t>
            </a:r>
            <a:r>
              <a:rPr lang="en-US" dirty="0"/>
              <a:t>things. But, ere long, I </a:t>
            </a:r>
            <a:r>
              <a:rPr lang="en-US" dirty="0" smtClean="0"/>
              <a:t>felt myself </a:t>
            </a:r>
            <a:r>
              <a:rPr lang="en-US" b="1" dirty="0">
                <a:solidFill>
                  <a:srgbClr val="FF0000"/>
                </a:solidFill>
              </a:rPr>
              <a:t>getting pale and wished them gone</a:t>
            </a:r>
            <a:r>
              <a:rPr lang="en-US" dirty="0"/>
              <a:t>. My head ached, and I </a:t>
            </a:r>
            <a:r>
              <a:rPr lang="en-US" dirty="0" smtClean="0"/>
              <a:t>fancied </a:t>
            </a:r>
            <a:r>
              <a:rPr lang="en-US" dirty="0"/>
              <a:t>a ringing in </a:t>
            </a:r>
            <a:r>
              <a:rPr lang="en-US" dirty="0" smtClean="0"/>
              <a:t>my ears</a:t>
            </a:r>
            <a:r>
              <a:rPr lang="en-US" dirty="0"/>
              <a:t>: but </a:t>
            </a:r>
            <a:r>
              <a:rPr lang="en-US" b="1" dirty="0">
                <a:solidFill>
                  <a:srgbClr val="FF0000"/>
                </a:solidFill>
              </a:rPr>
              <a:t>still </a:t>
            </a:r>
            <a:r>
              <a:rPr lang="en-US" dirty="0"/>
              <a:t>they sat and </a:t>
            </a:r>
            <a:r>
              <a:rPr lang="en-US" b="1" dirty="0">
                <a:solidFill>
                  <a:srgbClr val="FF0000"/>
                </a:solidFill>
              </a:rPr>
              <a:t>still </a:t>
            </a:r>
            <a:r>
              <a:rPr lang="en-US" dirty="0"/>
              <a:t>chatted. The ringing </a:t>
            </a:r>
            <a:r>
              <a:rPr lang="en-US" b="1" dirty="0">
                <a:solidFill>
                  <a:srgbClr val="FF0000"/>
                </a:solidFill>
              </a:rPr>
              <a:t>became more distinct</a:t>
            </a:r>
            <a:r>
              <a:rPr lang="en-US" dirty="0"/>
              <a:t>: it </a:t>
            </a:r>
            <a:r>
              <a:rPr lang="en-US" dirty="0" smtClean="0"/>
              <a:t>continued and </a:t>
            </a:r>
            <a:r>
              <a:rPr lang="en-US" dirty="0"/>
              <a:t>became more distinct: I talked more freely to get rid of the feeling: but it continued</a:t>
            </a:r>
            <a:endParaRPr lang="en-GB" dirty="0"/>
          </a:p>
        </p:txBody>
      </p:sp>
    </p:spTree>
    <p:extLst>
      <p:ext uri="{BB962C8B-B14F-4D97-AF65-F5344CB8AC3E}">
        <p14:creationId xmlns:p14="http://schemas.microsoft.com/office/powerpoint/2010/main" val="23388363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Responses may include the following points about the structure of the text</a:t>
            </a:r>
            <a:r>
              <a:rPr lang="en-US" sz="3200" dirty="0" smtClean="0"/>
              <a:t>:</a:t>
            </a:r>
            <a:endParaRPr lang="en-GB" sz="3200" dirty="0"/>
          </a:p>
        </p:txBody>
      </p:sp>
      <p:sp>
        <p:nvSpPr>
          <p:cNvPr id="3" name="Content Placeholder 2"/>
          <p:cNvSpPr>
            <a:spLocks noGrp="1"/>
          </p:cNvSpPr>
          <p:nvPr>
            <p:ph idx="1"/>
          </p:nvPr>
        </p:nvSpPr>
        <p:spPr>
          <a:solidFill>
            <a:schemeClr val="bg1">
              <a:lumMod val="95000"/>
            </a:schemeClr>
          </a:solidFill>
        </p:spPr>
        <p:txBody>
          <a:bodyPr>
            <a:normAutofit fontScale="92500" lnSpcReduction="20000"/>
          </a:bodyPr>
          <a:lstStyle/>
          <a:p>
            <a:r>
              <a:rPr lang="en-US" dirty="0"/>
              <a:t>T</a:t>
            </a:r>
            <a:r>
              <a:rPr lang="en-US" dirty="0" smtClean="0"/>
              <a:t>he </a:t>
            </a:r>
            <a:r>
              <a:rPr lang="en-US" dirty="0"/>
              <a:t>use of shorter sentences at the start puts across how the </a:t>
            </a:r>
            <a:r>
              <a:rPr lang="en-US" dirty="0" smtClean="0"/>
              <a:t>narrator thinks </a:t>
            </a:r>
            <a:r>
              <a:rPr lang="en-US" dirty="0"/>
              <a:t>that everything is going to end neatly, but by the end, one </a:t>
            </a:r>
            <a:r>
              <a:rPr lang="en-US" dirty="0" smtClean="0"/>
              <a:t>long sentence </a:t>
            </a:r>
            <a:r>
              <a:rPr lang="en-US" dirty="0"/>
              <a:t>makes up almost half of the paragraph. It puts across </a:t>
            </a:r>
            <a:r>
              <a:rPr lang="en-US" dirty="0" smtClean="0"/>
              <a:t>his struggle </a:t>
            </a:r>
            <a:r>
              <a:rPr lang="en-US" dirty="0"/>
              <a:t>to get rid of the noise</a:t>
            </a:r>
          </a:p>
          <a:p>
            <a:r>
              <a:rPr lang="en-US" dirty="0" smtClean="0"/>
              <a:t>‘</a:t>
            </a:r>
            <a:r>
              <a:rPr lang="en-US" dirty="0"/>
              <a:t>it continued’ is repeated to show that the narrator cannot escape the noise</a:t>
            </a:r>
          </a:p>
          <a:p>
            <a:r>
              <a:rPr lang="en-US" dirty="0" smtClean="0"/>
              <a:t>‘</a:t>
            </a:r>
            <a:r>
              <a:rPr lang="en-US" dirty="0"/>
              <a:t>but’ is repeated and </a:t>
            </a:r>
            <a:r>
              <a:rPr lang="en-US" dirty="0" err="1"/>
              <a:t>emphasises</a:t>
            </a:r>
            <a:r>
              <a:rPr lang="en-US" dirty="0"/>
              <a:t> the worsening of events</a:t>
            </a:r>
          </a:p>
          <a:p>
            <a:r>
              <a:rPr lang="en-US" dirty="0" smtClean="0"/>
              <a:t>There </a:t>
            </a:r>
            <a:r>
              <a:rPr lang="en-US" dirty="0"/>
              <a:t>is a contrast between relaxed police and nervous narrator</a:t>
            </a:r>
            <a:endParaRPr lang="en-GB" dirty="0"/>
          </a:p>
        </p:txBody>
      </p:sp>
    </p:spTree>
    <p:extLst>
      <p:ext uri="{BB962C8B-B14F-4D97-AF65-F5344CB8AC3E}">
        <p14:creationId xmlns:p14="http://schemas.microsoft.com/office/powerpoint/2010/main" val="2466640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8991600" cy="6705600"/>
          </a:xfrm>
          <a:solidFill>
            <a:schemeClr val="bg2"/>
          </a:solidFill>
        </p:spPr>
        <p:txBody>
          <a:bodyPr>
            <a:noAutofit/>
          </a:bodyPr>
          <a:lstStyle/>
          <a:p>
            <a:pPr marL="0" indent="0">
              <a:buNone/>
            </a:pPr>
            <a:r>
              <a:rPr lang="en-US" sz="2050" dirty="0"/>
              <a:t>At the beginning of the paragraph the narrator is confident - 'I was singularly at ease'. Allan Poe uses </a:t>
            </a:r>
            <a:r>
              <a:rPr lang="en-US" sz="2050" b="1" dirty="0">
                <a:solidFill>
                  <a:srgbClr val="FF0000"/>
                </a:solidFill>
              </a:rPr>
              <a:t>short sentences </a:t>
            </a:r>
            <a:r>
              <a:rPr lang="en-US" sz="2050" dirty="0"/>
              <a:t>in the piece at the start and middle to convey the narrator's confidence in the circumstances. He uses </a:t>
            </a:r>
            <a:r>
              <a:rPr lang="en-US" sz="2050" b="1" dirty="0">
                <a:solidFill>
                  <a:srgbClr val="FF0000"/>
                </a:solidFill>
              </a:rPr>
              <a:t>statements</a:t>
            </a:r>
            <a:r>
              <a:rPr lang="en-US" sz="2050" dirty="0"/>
              <a:t> that although related to feelings are presented like facts to show confidence . The </a:t>
            </a:r>
            <a:r>
              <a:rPr lang="en-US" sz="2050" b="1" dirty="0">
                <a:solidFill>
                  <a:srgbClr val="FF0000"/>
                </a:solidFill>
              </a:rPr>
              <a:t>use of the word 'But' </a:t>
            </a:r>
            <a:r>
              <a:rPr lang="en-US" sz="2050" dirty="0"/>
              <a:t>is the start of the change in the narrator's mood. Allan Poe writes about the nervous symptoms that the narrator is getting and this becomes almost l</a:t>
            </a:r>
            <a:r>
              <a:rPr lang="en-US" sz="2050" b="1" dirty="0">
                <a:solidFill>
                  <a:srgbClr val="FF0000"/>
                </a:solidFill>
              </a:rPr>
              <a:t>ist-like</a:t>
            </a:r>
            <a:r>
              <a:rPr lang="en-US" sz="2050" dirty="0"/>
              <a:t>, suggesting the tension is building: 'I felt myself getting pale', 'My head ached' and 'I fancied a ringing in my ears'. </a:t>
            </a:r>
            <a:r>
              <a:rPr lang="en-US" sz="2050" b="1" dirty="0">
                <a:solidFill>
                  <a:srgbClr val="FF0000"/>
                </a:solidFill>
              </a:rPr>
              <a:t>The use of the verb </a:t>
            </a:r>
            <a:r>
              <a:rPr lang="en-US" sz="2050" dirty="0"/>
              <a:t>'fancied' also shows that the narrator's nerves are getting to him as he is starting to imagine things happening</a:t>
            </a:r>
            <a:r>
              <a:rPr lang="en-US" sz="2050" b="1" dirty="0">
                <a:solidFill>
                  <a:srgbClr val="FF0000"/>
                </a:solidFill>
              </a:rPr>
              <a:t>. Verbs such as 'ached' </a:t>
            </a:r>
            <a:r>
              <a:rPr lang="en-US" sz="2050" dirty="0"/>
              <a:t>connote the stress of the narrator. The narrator moves into thinking that what he 'fancied' as a ringing 'became more distinct'. </a:t>
            </a:r>
            <a:r>
              <a:rPr lang="en-US" sz="2050" b="1" dirty="0">
                <a:solidFill>
                  <a:srgbClr val="FF0000"/>
                </a:solidFill>
              </a:rPr>
              <a:t>Using the superlative 'more</a:t>
            </a:r>
            <a:r>
              <a:rPr lang="en-US" sz="2050" dirty="0"/>
              <a:t>' Allan Poe is able to add to the change in mood he wishes to create. Allan Poe doesn't just use word choice to create an atmosphere. As mentioned before his sentence structure is crucial to his set up towards the crux of the story. At the end of this particular paragraph then </a:t>
            </a:r>
            <a:r>
              <a:rPr lang="en-US" sz="2050" b="1" dirty="0">
                <a:solidFill>
                  <a:srgbClr val="FF0000"/>
                </a:solidFill>
              </a:rPr>
              <a:t>sentences have become considerably and noticeably longer </a:t>
            </a:r>
            <a:r>
              <a:rPr lang="en-US" sz="2050" dirty="0"/>
              <a:t>to those at the beginning. The longer sentences are constructed through the use </a:t>
            </a:r>
            <a:r>
              <a:rPr lang="en-US" sz="2050" b="1" dirty="0">
                <a:solidFill>
                  <a:srgbClr val="FF0000"/>
                </a:solidFill>
              </a:rPr>
              <a:t>of colons, hyphens and embedded clauses</a:t>
            </a:r>
            <a:r>
              <a:rPr lang="en-US" sz="2050" dirty="0"/>
              <a:t>. Using </a:t>
            </a:r>
            <a:r>
              <a:rPr lang="en-US" sz="2050" b="1" dirty="0">
                <a:solidFill>
                  <a:srgbClr val="FF0000"/>
                </a:solidFill>
              </a:rPr>
              <a:t>this punctuation </a:t>
            </a:r>
            <a:r>
              <a:rPr lang="en-US" sz="2050" dirty="0"/>
              <a:t>the writer has been able to include large amounts of information in a single sentence, showing a stream of consciousness. This results in a hectic - almost dizzying - finish to the paragraph as the narrator's mind becomes confused and taken over by paranoia. </a:t>
            </a:r>
            <a:endParaRPr lang="en-GB" sz="2050" dirty="0"/>
          </a:p>
        </p:txBody>
      </p:sp>
    </p:spTree>
    <p:extLst>
      <p:ext uri="{BB962C8B-B14F-4D97-AF65-F5344CB8AC3E}">
        <p14:creationId xmlns:p14="http://schemas.microsoft.com/office/powerpoint/2010/main" val="41179020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504" y="2405784"/>
          <a:ext cx="4608512" cy="4279900"/>
        </p:xfrm>
        <a:graphic>
          <a:graphicData uri="http://schemas.openxmlformats.org/drawingml/2006/table">
            <a:tbl>
              <a:tblPr firstRow="1" bandRow="1">
                <a:tableStyleId>{5C22544A-7EE6-4342-B048-85BDC9FD1C3A}</a:tableStyleId>
              </a:tblPr>
              <a:tblGrid>
                <a:gridCol w="1440160"/>
                <a:gridCol w="1512168"/>
                <a:gridCol w="1656184"/>
              </a:tblGrid>
              <a:tr h="303136">
                <a:tc>
                  <a:txBody>
                    <a:bodyPr/>
                    <a:lstStyle/>
                    <a:p>
                      <a:pPr algn="ctr"/>
                      <a:r>
                        <a:rPr lang="en-GB" sz="1800" b="1" dirty="0" smtClean="0">
                          <a:solidFill>
                            <a:srgbClr val="FF0000"/>
                          </a:solidFill>
                          <a:latin typeface="Comic Sans MS" panose="030F0702030302020204" pitchFamily="66" charset="0"/>
                        </a:rPr>
                        <a:t>BASIC</a:t>
                      </a:r>
                      <a:endParaRPr lang="en-GB" sz="1800" b="1"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800" b="1" dirty="0" smtClean="0">
                          <a:solidFill>
                            <a:schemeClr val="accent6">
                              <a:lumMod val="75000"/>
                            </a:schemeClr>
                          </a:solidFill>
                          <a:latin typeface="Comic Sans MS" panose="030F0702030302020204" pitchFamily="66" charset="0"/>
                        </a:rPr>
                        <a:t>GOOD</a:t>
                      </a:r>
                      <a:endParaRPr lang="en-GB" sz="1800" b="1" dirty="0">
                        <a:solidFill>
                          <a:schemeClr val="accent6">
                            <a:lumMod val="75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400" b="1" dirty="0" smtClean="0">
                          <a:solidFill>
                            <a:srgbClr val="00B050"/>
                          </a:solidFill>
                          <a:latin typeface="Comic Sans MS" panose="030F0702030302020204" pitchFamily="66" charset="0"/>
                        </a:rPr>
                        <a:t>IMPRESSIVE</a:t>
                      </a:r>
                      <a:endParaRPr lang="en-GB" sz="1400" b="1" dirty="0">
                        <a:solidFill>
                          <a:srgbClr val="00B05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756084">
                <a:tc>
                  <a:txBody>
                    <a:bodyPr/>
                    <a:lstStyle/>
                    <a:p>
                      <a:r>
                        <a:rPr lang="en-GB" sz="1200" b="0" dirty="0" smtClean="0">
                          <a:solidFill>
                            <a:srgbClr val="FF0000"/>
                          </a:solidFill>
                          <a:latin typeface="Comic Sans MS" panose="030F0702030302020204" pitchFamily="66" charset="0"/>
                        </a:rPr>
                        <a:t>Noun – common, proper, collective, abstract</a:t>
                      </a:r>
                    </a:p>
                    <a:p>
                      <a:r>
                        <a:rPr lang="en-GB" sz="1200" b="0" dirty="0" smtClean="0">
                          <a:solidFill>
                            <a:srgbClr val="FF0000"/>
                          </a:solidFill>
                          <a:latin typeface="Comic Sans MS" panose="030F0702030302020204" pitchFamily="66" charset="0"/>
                        </a:rPr>
                        <a:t>Adjectives – comparative &amp; superlatives</a:t>
                      </a:r>
                    </a:p>
                    <a:p>
                      <a:r>
                        <a:rPr lang="en-GB" sz="1200" b="0" dirty="0" smtClean="0">
                          <a:solidFill>
                            <a:srgbClr val="FF0000"/>
                          </a:solidFill>
                          <a:latin typeface="Comic Sans MS" panose="030F0702030302020204" pitchFamily="66" charset="0"/>
                        </a:rPr>
                        <a:t>Verbs </a:t>
                      </a:r>
                    </a:p>
                    <a:p>
                      <a:r>
                        <a:rPr lang="en-GB" sz="1200" b="0" dirty="0" smtClean="0">
                          <a:solidFill>
                            <a:srgbClr val="FF0000"/>
                          </a:solidFill>
                          <a:latin typeface="Comic Sans MS" panose="030F0702030302020204" pitchFamily="66" charset="0"/>
                        </a:rPr>
                        <a:t>Adverbs </a:t>
                      </a:r>
                    </a:p>
                    <a:p>
                      <a:r>
                        <a:rPr lang="en-GB" sz="1200" b="0" dirty="0" smtClean="0">
                          <a:solidFill>
                            <a:srgbClr val="FF0000"/>
                          </a:solidFill>
                          <a:latin typeface="Comic Sans MS" panose="030F0702030302020204" pitchFamily="66" charset="0"/>
                        </a:rPr>
                        <a:t>Pronouns </a:t>
                      </a:r>
                    </a:p>
                    <a:p>
                      <a:r>
                        <a:rPr lang="en-GB" sz="1200" b="0" dirty="0" smtClean="0">
                          <a:solidFill>
                            <a:srgbClr val="FF0000"/>
                          </a:solidFill>
                          <a:latin typeface="Comic Sans MS" panose="030F0702030302020204" pitchFamily="66" charset="0"/>
                        </a:rPr>
                        <a:t>Conjunctions/connectives</a:t>
                      </a:r>
                    </a:p>
                    <a:p>
                      <a:r>
                        <a:rPr lang="en-GB" sz="1200" b="0" dirty="0" smtClean="0">
                          <a:solidFill>
                            <a:srgbClr val="FF0000"/>
                          </a:solidFill>
                          <a:latin typeface="Comic Sans MS" panose="030F0702030302020204" pitchFamily="66" charset="0"/>
                        </a:rPr>
                        <a:t>Prepositions</a:t>
                      </a:r>
                    </a:p>
                    <a:p>
                      <a:r>
                        <a:rPr lang="en-GB" sz="1200" b="0" dirty="0" smtClean="0">
                          <a:solidFill>
                            <a:srgbClr val="FF0000"/>
                          </a:solidFill>
                          <a:latin typeface="Comic Sans MS" panose="030F0702030302020204" pitchFamily="66" charset="0"/>
                        </a:rPr>
                        <a:t>Determiners</a:t>
                      </a:r>
                    </a:p>
                    <a:p>
                      <a:r>
                        <a:rPr lang="en-GB" sz="1200" b="0" dirty="0" smtClean="0">
                          <a:solidFill>
                            <a:srgbClr val="FF0000"/>
                          </a:solidFill>
                          <a:latin typeface="Comic Sans MS" panose="030F0702030302020204" pitchFamily="66" charset="0"/>
                        </a:rPr>
                        <a:t>Interjections </a:t>
                      </a:r>
                    </a:p>
                    <a:p>
                      <a:r>
                        <a:rPr lang="en-GB" sz="1200" b="0" dirty="0" smtClean="0">
                          <a:solidFill>
                            <a:srgbClr val="FF0000"/>
                          </a:solidFill>
                          <a:latin typeface="Comic Sans MS" panose="030F0702030302020204" pitchFamily="66" charset="0"/>
                        </a:rPr>
                        <a:t>Imperatives</a:t>
                      </a:r>
                      <a:endParaRPr lang="en-GB" sz="1200" b="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Atmosphere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Climax</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Cliché</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Conflict </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Characterisation</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Dramatic irony</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Emotive language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Foreshadowing</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Hyperbole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rPr>
                        <a:t>Imagery</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Metaphor</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Onomatopoeia</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Oxymoron</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Pathetic fallacy</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Personification </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Repetition</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Rhetorical</a:t>
                      </a:r>
                      <a:r>
                        <a:rPr lang="en-GB" sz="1200" b="0" baseline="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a:t>
                      </a:r>
                      <a:r>
                        <a:rPr lang="en-GB" sz="1200" b="0" baseline="0" dirty="0" err="1"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quesiton</a:t>
                      </a:r>
                      <a:endPar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Simile</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Triplet</a:t>
                      </a:r>
                    </a:p>
                    <a:p>
                      <a:pPr>
                        <a:lnSpc>
                          <a:spcPct val="107000"/>
                        </a:lnSpc>
                        <a:spcAft>
                          <a:spcPts val="0"/>
                        </a:spcAft>
                      </a:pPr>
                      <a:r>
                        <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Sibilance </a:t>
                      </a:r>
                      <a:endParaRPr lang="en-GB" sz="1200" b="0" dirty="0" smtClean="0">
                        <a:solidFill>
                          <a:schemeClr val="accent6">
                            <a:lumMod val="75000"/>
                          </a:schemeClr>
                        </a:solidFill>
                        <a:effectLst/>
                        <a:latin typeface="Comic Sans MS" panose="030F0702030302020204" pitchFamily="66"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Arial" panose="020B0604020202020204" pitchFamily="34" charset="0"/>
                        </a:rPr>
                        <a:t>Analogy</a:t>
                      </a:r>
                    </a:p>
                    <a:p>
                      <a:pPr marL="0" marR="0" indent="0" algn="l" defTabSz="914400" rtl="0" eaLnBrk="1" fontAlgn="auto" latinLnBrk="0" hangingPunct="1">
                        <a:lnSpc>
                          <a:spcPct val="107000"/>
                        </a:lnSpc>
                        <a:spcBef>
                          <a:spcPts val="0"/>
                        </a:spcBef>
                        <a:spcAft>
                          <a:spcPts val="0"/>
                        </a:spcAft>
                        <a:buClrTx/>
                        <a:buSzTx/>
                        <a:buFontTx/>
                        <a:buNone/>
                        <a:tabLst/>
                        <a:defRPr/>
                      </a:pPr>
                      <a:r>
                        <a:rPr lang="en-GB" sz="1200" b="0" dirty="0" smtClean="0">
                          <a:solidFill>
                            <a:srgbClr val="00B050"/>
                          </a:solidFill>
                          <a:effectLst/>
                          <a:latin typeface="Comic Sans MS" panose="030F0702030302020204" pitchFamily="66" charset="0"/>
                          <a:ea typeface="Calibri" panose="020F0502020204030204" pitchFamily="34" charset="0"/>
                          <a:cs typeface="Arial" panose="020B0604020202020204" pitchFamily="34" charset="0"/>
                        </a:rPr>
                        <a:t>Allegory</a:t>
                      </a:r>
                      <a:endPar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1200" b="0" kern="1200" dirty="0" smtClean="0">
                          <a:solidFill>
                            <a:srgbClr val="00B050"/>
                          </a:solidFill>
                          <a:effectLst/>
                          <a:latin typeface="Comic Sans MS" panose="030F0702030302020204" pitchFamily="66" charset="0"/>
                          <a:ea typeface="+mn-ea"/>
                          <a:cs typeface="+mn-cs"/>
                        </a:rPr>
                        <a:t>Allusion</a:t>
                      </a:r>
                    </a:p>
                    <a:p>
                      <a:pPr>
                        <a:lnSpc>
                          <a:spcPct val="107000"/>
                        </a:lnSpc>
                        <a:spcAft>
                          <a:spcPts val="0"/>
                        </a:spcAft>
                      </a:pPr>
                      <a:r>
                        <a:rPr lang="en-GB" sz="1200" b="0" kern="1200" dirty="0" smtClean="0">
                          <a:solidFill>
                            <a:srgbClr val="00B050"/>
                          </a:solidFill>
                          <a:effectLst/>
                          <a:latin typeface="Comic Sans MS" panose="030F0702030302020204" pitchFamily="66" charset="0"/>
                          <a:ea typeface="+mn-ea"/>
                          <a:cs typeface="+mn-cs"/>
                        </a:rPr>
                        <a:t>Anthropomorphism</a:t>
                      </a:r>
                    </a:p>
                    <a:p>
                      <a:pPr>
                        <a:lnSpc>
                          <a:spcPct val="107000"/>
                        </a:lnSpc>
                        <a:spcAft>
                          <a:spcPts val="0"/>
                        </a:spcAft>
                      </a:pPr>
                      <a:r>
                        <a:rPr lang="en-GB" sz="1200" b="0" kern="1200" dirty="0" smtClean="0">
                          <a:solidFill>
                            <a:srgbClr val="00B050"/>
                          </a:solidFill>
                          <a:effectLst/>
                          <a:latin typeface="Comic Sans MS" panose="030F0702030302020204" pitchFamily="66" charset="0"/>
                          <a:ea typeface="+mn-ea"/>
                          <a:cs typeface="+mn-cs"/>
                        </a:rPr>
                        <a:t>Assonance</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Consonance</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Euphony</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Idiom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Irony</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Juxtaposition</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Lexical field </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Motif</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Extended metaphor</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Paradox</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Parallelism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Poetic justice</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Pun</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Symbolism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Sarcasm</a:t>
                      </a:r>
                    </a:p>
                    <a:p>
                      <a:pPr>
                        <a:lnSpc>
                          <a:spcPct val="107000"/>
                        </a:lnSpc>
                        <a:spcAft>
                          <a:spcPts val="0"/>
                        </a:spcAft>
                      </a:pPr>
                      <a:r>
                        <a:rPr lang="en-GB" sz="1200" b="0" dirty="0" smtClean="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t>Surrealism </a:t>
                      </a:r>
                      <a:endParaRPr lang="en-GB" sz="1200" b="0" dirty="0">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179512" y="44624"/>
            <a:ext cx="4248472" cy="338554"/>
          </a:xfrm>
          <a:prstGeom prst="rect">
            <a:avLst/>
          </a:prstGeom>
          <a:noFill/>
        </p:spPr>
        <p:txBody>
          <a:bodyPr wrap="square" rtlCol="0">
            <a:spAutoFit/>
          </a:bodyPr>
          <a:lstStyle/>
          <a:p>
            <a:r>
              <a:rPr lang="en-GB" sz="1600" b="1" u="sng" dirty="0" smtClean="0">
                <a:latin typeface="Comic Sans MS" panose="030F0702030302020204" pitchFamily="66" charset="0"/>
              </a:rPr>
              <a:t>Analysing language</a:t>
            </a:r>
            <a:endParaRPr lang="en-GB" sz="1600" b="1" u="sng" dirty="0">
              <a:latin typeface="Comic Sans MS" panose="030F0702030302020204" pitchFamily="66" charset="0"/>
            </a:endParaRPr>
          </a:p>
        </p:txBody>
      </p:sp>
      <p:sp>
        <p:nvSpPr>
          <p:cNvPr id="6" name="TextBox 5"/>
          <p:cNvSpPr txBox="1"/>
          <p:nvPr/>
        </p:nvSpPr>
        <p:spPr>
          <a:xfrm>
            <a:off x="179512" y="413956"/>
            <a:ext cx="4464496" cy="1384995"/>
          </a:xfrm>
          <a:prstGeom prst="rect">
            <a:avLst/>
          </a:prstGeom>
          <a:noFill/>
        </p:spPr>
        <p:txBody>
          <a:bodyPr wrap="square" rtlCol="0">
            <a:spAutoFit/>
          </a:bodyPr>
          <a:lstStyle/>
          <a:p>
            <a:pPr marL="285750" indent="-285750">
              <a:buFont typeface="Arial" panose="020B0604020202020204" pitchFamily="34" charset="0"/>
              <a:buChar char="•"/>
            </a:pPr>
            <a:r>
              <a:rPr lang="en-GB" sz="1200" dirty="0" smtClean="0">
                <a:latin typeface="Comic Sans MS" panose="030F0702030302020204" pitchFamily="66" charset="0"/>
              </a:rPr>
              <a:t>If you find techniques difficult, after establishing the focus of the question, pull out individual words and explain their effect.</a:t>
            </a:r>
          </a:p>
          <a:p>
            <a:pPr marL="285750" indent="-285750">
              <a:buFont typeface="Arial" panose="020B0604020202020204" pitchFamily="34" charset="0"/>
              <a:buChar char="•"/>
            </a:pPr>
            <a:r>
              <a:rPr lang="en-GB" sz="1200" dirty="0" smtClean="0">
                <a:latin typeface="Comic Sans MS" panose="030F0702030302020204" pitchFamily="66" charset="0"/>
              </a:rPr>
              <a:t>How does the language sound – formal? Informal (colloquial)? Conversational? Dramatic? Ironic? etc..</a:t>
            </a:r>
          </a:p>
          <a:p>
            <a:pPr marL="285750" indent="-285750">
              <a:buFont typeface="Arial" panose="020B0604020202020204" pitchFamily="34" charset="0"/>
              <a:buChar char="•"/>
            </a:pPr>
            <a:r>
              <a:rPr lang="en-GB" sz="1200" dirty="0" smtClean="0">
                <a:latin typeface="Comic Sans MS" panose="030F0702030302020204" pitchFamily="66" charset="0"/>
              </a:rPr>
              <a:t>Look for patterns (lexical fields)</a:t>
            </a:r>
          </a:p>
          <a:p>
            <a:pPr marL="285750" indent="-285750">
              <a:buFont typeface="Arial" panose="020B0604020202020204" pitchFamily="34" charset="0"/>
              <a:buChar char="•"/>
            </a:pPr>
            <a:endParaRPr lang="en-GB" sz="1200" dirty="0">
              <a:latin typeface="Comic Sans MS" panose="030F0702030302020204" pitchFamily="66" charset="0"/>
            </a:endParaRPr>
          </a:p>
        </p:txBody>
      </p:sp>
      <p:sp>
        <p:nvSpPr>
          <p:cNvPr id="7" name="Rectangle 6"/>
          <p:cNvSpPr/>
          <p:nvPr/>
        </p:nvSpPr>
        <p:spPr>
          <a:xfrm>
            <a:off x="5039544" y="413956"/>
            <a:ext cx="4104456" cy="1869743"/>
          </a:xfrm>
          <a:prstGeom prst="rect">
            <a:avLst/>
          </a:prstGeom>
        </p:spPr>
        <p:txBody>
          <a:bodyPr wrap="square">
            <a:spAutoFit/>
          </a:bodyPr>
          <a:lstStyle/>
          <a:p>
            <a:r>
              <a:rPr lang="en-US" sz="1050" b="1" dirty="0">
                <a:latin typeface="Comic Sans MS" panose="030F0702030302020204" pitchFamily="66" charset="0"/>
              </a:rPr>
              <a:t>The structure of a text can refer to</a:t>
            </a:r>
            <a:r>
              <a:rPr lang="en-US" sz="1050" b="1" dirty="0" smtClean="0">
                <a:latin typeface="Comic Sans MS" panose="030F0702030302020204" pitchFamily="66" charset="0"/>
              </a:rPr>
              <a:t>:</a:t>
            </a:r>
          </a:p>
          <a:p>
            <a:endParaRPr lang="en-US" sz="1050" b="1" dirty="0">
              <a:latin typeface="Comic Sans MS" panose="030F0702030302020204" pitchFamily="66" charset="0"/>
            </a:endParaRPr>
          </a:p>
          <a:p>
            <a:pPr marL="171450" indent="-171450">
              <a:buFont typeface="Arial" panose="020B0604020202020204" pitchFamily="34" charset="0"/>
              <a:buChar char="•"/>
            </a:pPr>
            <a:r>
              <a:rPr lang="en-US" sz="1050" dirty="0" smtClean="0">
                <a:latin typeface="Comic Sans MS" panose="030F0702030302020204" pitchFamily="66" charset="0"/>
              </a:rPr>
              <a:t>The </a:t>
            </a:r>
            <a:r>
              <a:rPr lang="en-US" sz="1050" dirty="0">
                <a:latin typeface="Comic Sans MS" panose="030F0702030302020204" pitchFamily="66" charset="0"/>
              </a:rPr>
              <a:t>ordering of the events and particular techniques being used such as flash back or flash forward to draw the reader’s attention to a particular point in time </a:t>
            </a:r>
            <a:r>
              <a:rPr lang="en-US" sz="1050" dirty="0" smtClean="0">
                <a:latin typeface="Comic Sans MS" panose="030F0702030302020204" pitchFamily="66" charset="0"/>
              </a:rPr>
              <a:t>first/chronological order.</a:t>
            </a:r>
          </a:p>
          <a:p>
            <a:pPr marL="171450" indent="-171450">
              <a:buFont typeface="Arial" panose="020B0604020202020204" pitchFamily="34" charset="0"/>
              <a:buChar char="•"/>
            </a:pPr>
            <a:r>
              <a:rPr lang="en-US" sz="1050" dirty="0">
                <a:latin typeface="Comic Sans MS" panose="030F0702030302020204" pitchFamily="66" charset="0"/>
              </a:rPr>
              <a:t>T</a:t>
            </a:r>
            <a:r>
              <a:rPr lang="en-US" sz="1050" dirty="0" smtClean="0">
                <a:latin typeface="Comic Sans MS" panose="030F0702030302020204" pitchFamily="66" charset="0"/>
              </a:rPr>
              <a:t>he </a:t>
            </a:r>
            <a:r>
              <a:rPr lang="en-US" sz="1050" dirty="0">
                <a:latin typeface="Comic Sans MS" panose="030F0702030302020204" pitchFamily="66" charset="0"/>
              </a:rPr>
              <a:t>ordering of </a:t>
            </a:r>
            <a:r>
              <a:rPr lang="en-US" sz="1050" dirty="0" smtClean="0">
                <a:latin typeface="Comic Sans MS" panose="030F0702030302020204" pitchFamily="66" charset="0"/>
              </a:rPr>
              <a:t>ideas</a:t>
            </a:r>
          </a:p>
          <a:p>
            <a:pPr marL="171450" indent="-171450">
              <a:buFont typeface="Arial" panose="020B0604020202020204" pitchFamily="34" charset="0"/>
              <a:buChar char="•"/>
            </a:pPr>
            <a:r>
              <a:rPr lang="en-US" sz="1050" dirty="0">
                <a:latin typeface="Comic Sans MS" panose="030F0702030302020204" pitchFamily="66" charset="0"/>
              </a:rPr>
              <a:t>T</a:t>
            </a:r>
            <a:r>
              <a:rPr lang="en-US" sz="1050" dirty="0" smtClean="0">
                <a:latin typeface="Comic Sans MS" panose="030F0702030302020204" pitchFamily="66" charset="0"/>
              </a:rPr>
              <a:t>he </a:t>
            </a:r>
            <a:r>
              <a:rPr lang="en-US" sz="1050" dirty="0">
                <a:latin typeface="Comic Sans MS" panose="030F0702030302020204" pitchFamily="66" charset="0"/>
              </a:rPr>
              <a:t>use of different elements, such as bullet points or dialogue, headings or subheadings </a:t>
            </a:r>
            <a:r>
              <a:rPr lang="en-US" sz="1050" dirty="0" smtClean="0">
                <a:latin typeface="Comic Sans MS" panose="030F0702030302020204" pitchFamily="66" charset="0"/>
              </a:rPr>
              <a:t>(NF)</a:t>
            </a:r>
          </a:p>
          <a:p>
            <a:pPr marL="171450" indent="-171450">
              <a:buFont typeface="Arial" panose="020B0604020202020204" pitchFamily="34" charset="0"/>
              <a:buChar char="•"/>
            </a:pPr>
            <a:r>
              <a:rPr lang="en-US" sz="1050" dirty="0">
                <a:latin typeface="Comic Sans MS" panose="030F0702030302020204" pitchFamily="66" charset="0"/>
              </a:rPr>
              <a:t>W</a:t>
            </a:r>
            <a:r>
              <a:rPr lang="en-US" sz="1050" dirty="0" smtClean="0">
                <a:latin typeface="Comic Sans MS" panose="030F0702030302020204" pitchFamily="66" charset="0"/>
              </a:rPr>
              <a:t>ithholding </a:t>
            </a:r>
            <a:r>
              <a:rPr lang="en-US" sz="1050" dirty="0">
                <a:latin typeface="Comic Sans MS" panose="030F0702030302020204" pitchFamily="66" charset="0"/>
              </a:rPr>
              <a:t>information until a later point to shock or interest the reader </a:t>
            </a:r>
          </a:p>
        </p:txBody>
      </p:sp>
      <p:sp>
        <p:nvSpPr>
          <p:cNvPr id="8" name="TextBox 7"/>
          <p:cNvSpPr txBox="1"/>
          <p:nvPr/>
        </p:nvSpPr>
        <p:spPr>
          <a:xfrm>
            <a:off x="6012160" y="44624"/>
            <a:ext cx="3024336" cy="338554"/>
          </a:xfrm>
          <a:prstGeom prst="rect">
            <a:avLst/>
          </a:prstGeom>
          <a:noFill/>
        </p:spPr>
        <p:txBody>
          <a:bodyPr wrap="square" rtlCol="0">
            <a:spAutoFit/>
          </a:bodyPr>
          <a:lstStyle/>
          <a:p>
            <a:r>
              <a:rPr lang="en-GB" sz="1600" b="1" u="sng" dirty="0" smtClean="0">
                <a:latin typeface="Comic Sans MS" panose="030F0702030302020204" pitchFamily="66" charset="0"/>
              </a:rPr>
              <a:t>Analysing structure</a:t>
            </a:r>
            <a:endParaRPr lang="en-GB" sz="1600" b="1" u="sng" dirty="0">
              <a:latin typeface="Comic Sans MS" panose="030F0702030302020204" pitchFamily="66" charset="0"/>
            </a:endParaRPr>
          </a:p>
        </p:txBody>
      </p:sp>
      <p:sp>
        <p:nvSpPr>
          <p:cNvPr id="9" name="Rectangle 8"/>
          <p:cNvSpPr/>
          <p:nvPr/>
        </p:nvSpPr>
        <p:spPr>
          <a:xfrm>
            <a:off x="4954880" y="2283699"/>
            <a:ext cx="4081616" cy="1708160"/>
          </a:xfrm>
          <a:prstGeom prst="rect">
            <a:avLst/>
          </a:prstGeom>
        </p:spPr>
        <p:txBody>
          <a:bodyPr wrap="square">
            <a:spAutoFit/>
          </a:bodyPr>
          <a:lstStyle/>
          <a:p>
            <a:r>
              <a:rPr lang="en-US" sz="1050" b="1" dirty="0">
                <a:latin typeface="Comic Sans MS" panose="030F0702030302020204" pitchFamily="66" charset="0"/>
              </a:rPr>
              <a:t>Annotating structure </a:t>
            </a:r>
            <a:endParaRPr lang="en-US" sz="1050" b="1" dirty="0" smtClean="0">
              <a:latin typeface="Comic Sans MS" panose="030F0702030302020204" pitchFamily="66" charset="0"/>
            </a:endParaRPr>
          </a:p>
          <a:p>
            <a:endParaRPr lang="en-US" sz="1050" b="1" dirty="0">
              <a:latin typeface="Comic Sans MS" panose="030F0702030302020204" pitchFamily="66" charset="0"/>
            </a:endParaRPr>
          </a:p>
          <a:p>
            <a:pPr marL="171450" indent="-171450">
              <a:buFont typeface="Arial" panose="020B0604020202020204" pitchFamily="34" charset="0"/>
              <a:buChar char="•"/>
            </a:pPr>
            <a:r>
              <a:rPr lang="en-US" sz="1050" dirty="0" smtClean="0">
                <a:latin typeface="Comic Sans MS" panose="030F0702030302020204" pitchFamily="66" charset="0"/>
              </a:rPr>
              <a:t>Look </a:t>
            </a:r>
            <a:r>
              <a:rPr lang="en-US" sz="1050" dirty="0">
                <a:latin typeface="Comic Sans MS" panose="030F0702030302020204" pitchFamily="66" charset="0"/>
              </a:rPr>
              <a:t>at the overall text to begin your annotation. Can you spot patterns in the structure? Look out for:</a:t>
            </a:r>
          </a:p>
          <a:p>
            <a:pPr marL="628650" lvl="1" indent="-171450">
              <a:buFont typeface="Arial" panose="020B0604020202020204" pitchFamily="34" charset="0"/>
              <a:buChar char="•"/>
            </a:pPr>
            <a:r>
              <a:rPr lang="en-US" sz="1050" dirty="0">
                <a:latin typeface="Comic Sans MS" panose="030F0702030302020204" pitchFamily="66" charset="0"/>
              </a:rPr>
              <a:t>paragraph lengths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repeated </a:t>
            </a:r>
            <a:r>
              <a:rPr lang="en-US" sz="1050" dirty="0">
                <a:latin typeface="Comic Sans MS" panose="030F0702030302020204" pitchFamily="66" charset="0"/>
              </a:rPr>
              <a:t>words introducing paragraphs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signpost </a:t>
            </a:r>
            <a:r>
              <a:rPr lang="en-US" sz="1050" dirty="0">
                <a:latin typeface="Comic Sans MS" panose="030F0702030302020204" pitchFamily="66" charset="0"/>
              </a:rPr>
              <a:t>sentences introducing paragraphs (like 'Firstly...', 'Secondly...', 'In addition...')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headings </a:t>
            </a:r>
            <a:r>
              <a:rPr lang="en-US" sz="1050" dirty="0">
                <a:latin typeface="Comic Sans MS" panose="030F0702030302020204" pitchFamily="66" charset="0"/>
              </a:rPr>
              <a:t>and subheadings </a:t>
            </a:r>
            <a:endParaRPr lang="en-US" sz="1050" dirty="0" smtClean="0">
              <a:latin typeface="Comic Sans MS" panose="030F0702030302020204" pitchFamily="66" charset="0"/>
            </a:endParaRPr>
          </a:p>
          <a:p>
            <a:pPr marL="628650" lvl="1" indent="-171450">
              <a:buFont typeface="Arial" panose="020B0604020202020204" pitchFamily="34" charset="0"/>
              <a:buChar char="•"/>
            </a:pPr>
            <a:r>
              <a:rPr lang="en-US" sz="1050" dirty="0" smtClean="0">
                <a:latin typeface="Comic Sans MS" panose="030F0702030302020204" pitchFamily="66" charset="0"/>
              </a:rPr>
              <a:t>time </a:t>
            </a:r>
            <a:r>
              <a:rPr lang="en-US" sz="1050" dirty="0">
                <a:latin typeface="Comic Sans MS" panose="030F0702030302020204" pitchFamily="66" charset="0"/>
              </a:rPr>
              <a:t>and place </a:t>
            </a:r>
          </a:p>
        </p:txBody>
      </p:sp>
      <p:graphicFrame>
        <p:nvGraphicFramePr>
          <p:cNvPr id="10" name="Table 9"/>
          <p:cNvGraphicFramePr>
            <a:graphicFrameLocks noGrp="1"/>
          </p:cNvGraphicFramePr>
          <p:nvPr>
            <p:extLst/>
          </p:nvPr>
        </p:nvGraphicFramePr>
        <p:xfrm>
          <a:off x="4886280" y="4018127"/>
          <a:ext cx="4081617" cy="2691760"/>
        </p:xfrm>
        <a:graphic>
          <a:graphicData uri="http://schemas.openxmlformats.org/drawingml/2006/table">
            <a:tbl>
              <a:tblPr firstRow="1" bandRow="1">
                <a:tableStyleId>{5C22544A-7EE6-4342-B048-85BDC9FD1C3A}</a:tableStyleId>
              </a:tblPr>
              <a:tblGrid>
                <a:gridCol w="1360539"/>
                <a:gridCol w="1360539"/>
                <a:gridCol w="1360539"/>
              </a:tblGrid>
              <a:tr h="360040">
                <a:tc>
                  <a:txBody>
                    <a:bodyPr/>
                    <a:lstStyle/>
                    <a:p>
                      <a:pPr algn="ctr"/>
                      <a:r>
                        <a:rPr lang="en-GB" sz="1400" dirty="0" smtClean="0">
                          <a:solidFill>
                            <a:srgbClr val="FF0000"/>
                          </a:solidFill>
                          <a:latin typeface="Comic Sans MS" panose="030F0702030302020204" pitchFamily="66" charset="0"/>
                        </a:rPr>
                        <a:t>BASIC</a:t>
                      </a:r>
                      <a:endParaRPr lang="en-GB" sz="140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400" dirty="0" smtClean="0">
                          <a:solidFill>
                            <a:schemeClr val="accent6">
                              <a:lumMod val="75000"/>
                            </a:schemeClr>
                          </a:solidFill>
                          <a:latin typeface="Comic Sans MS" panose="030F0702030302020204" pitchFamily="66" charset="0"/>
                        </a:rPr>
                        <a:t>GOOD</a:t>
                      </a:r>
                      <a:endParaRPr lang="en-GB" sz="1400" dirty="0">
                        <a:solidFill>
                          <a:schemeClr val="accent6">
                            <a:lumMod val="75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en-GB" sz="1400" dirty="0" smtClean="0">
                          <a:solidFill>
                            <a:srgbClr val="00B050"/>
                          </a:solidFill>
                          <a:latin typeface="Comic Sans MS" panose="030F0702030302020204" pitchFamily="66" charset="0"/>
                        </a:rPr>
                        <a:t>IMPRESSIVE</a:t>
                      </a:r>
                      <a:endParaRPr lang="en-GB" sz="1400" dirty="0">
                        <a:solidFill>
                          <a:srgbClr val="00B05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60040">
                <a:tc>
                  <a:txBody>
                    <a:bodyPr/>
                    <a:lstStyle/>
                    <a:p>
                      <a:pPr marL="92075" indent="-92075">
                        <a:buFont typeface="Arial" panose="020B0604020202020204" pitchFamily="34" charset="0"/>
                        <a:buChar char="•"/>
                      </a:pPr>
                      <a:r>
                        <a:rPr lang="en-GB" sz="1050" dirty="0" smtClean="0">
                          <a:solidFill>
                            <a:srgbClr val="FF0000"/>
                          </a:solidFill>
                          <a:latin typeface="Comic Sans MS" panose="030F0702030302020204" pitchFamily="66" charset="0"/>
                        </a:rPr>
                        <a:t>Order of events (how it builds up) – exposition, conflict, climax &amp; resolution (fiction)</a:t>
                      </a:r>
                    </a:p>
                    <a:p>
                      <a:pPr marL="92075" indent="-92075">
                        <a:buFont typeface="Arial" panose="020B0604020202020204" pitchFamily="34" charset="0"/>
                        <a:buChar char="•"/>
                      </a:pPr>
                      <a:r>
                        <a:rPr lang="en-GB" sz="1050" dirty="0" smtClean="0">
                          <a:solidFill>
                            <a:srgbClr val="FF0000"/>
                          </a:solidFill>
                          <a:latin typeface="Comic Sans MS" panose="030F0702030302020204" pitchFamily="66" charset="0"/>
                        </a:rPr>
                        <a:t>Narrative</a:t>
                      </a:r>
                      <a:r>
                        <a:rPr lang="en-GB" sz="1050" baseline="0" dirty="0" smtClean="0">
                          <a:solidFill>
                            <a:srgbClr val="FF0000"/>
                          </a:solidFill>
                          <a:latin typeface="Comic Sans MS" panose="030F0702030302020204" pitchFamily="66" charset="0"/>
                        </a:rPr>
                        <a:t> voice (1</a:t>
                      </a:r>
                      <a:r>
                        <a:rPr lang="en-GB" sz="1050" baseline="30000" dirty="0" smtClean="0">
                          <a:solidFill>
                            <a:srgbClr val="FF0000"/>
                          </a:solidFill>
                          <a:latin typeface="Comic Sans MS" panose="030F0702030302020204" pitchFamily="66" charset="0"/>
                        </a:rPr>
                        <a:t>st</a:t>
                      </a:r>
                      <a:r>
                        <a:rPr lang="en-GB" sz="1050" baseline="0" dirty="0" smtClean="0">
                          <a:solidFill>
                            <a:srgbClr val="FF0000"/>
                          </a:solidFill>
                          <a:latin typeface="Comic Sans MS" panose="030F0702030302020204" pitchFamily="66" charset="0"/>
                        </a:rPr>
                        <a:t>, 2</a:t>
                      </a:r>
                      <a:r>
                        <a:rPr lang="en-GB" sz="1050" baseline="30000" dirty="0" smtClean="0">
                          <a:solidFill>
                            <a:srgbClr val="FF0000"/>
                          </a:solidFill>
                          <a:latin typeface="Comic Sans MS" panose="030F0702030302020204" pitchFamily="66" charset="0"/>
                        </a:rPr>
                        <a:t>nd</a:t>
                      </a:r>
                      <a:r>
                        <a:rPr lang="en-GB" sz="1050" baseline="0" dirty="0" smtClean="0">
                          <a:solidFill>
                            <a:srgbClr val="FF0000"/>
                          </a:solidFill>
                          <a:latin typeface="Comic Sans MS" panose="030F0702030302020204" pitchFamily="66" charset="0"/>
                        </a:rPr>
                        <a:t>, 3</a:t>
                      </a:r>
                      <a:r>
                        <a:rPr lang="en-GB" sz="1050" baseline="30000" dirty="0" smtClean="0">
                          <a:solidFill>
                            <a:srgbClr val="FF0000"/>
                          </a:solidFill>
                          <a:latin typeface="Comic Sans MS" panose="030F0702030302020204" pitchFamily="66" charset="0"/>
                        </a:rPr>
                        <a:t>rd</a:t>
                      </a:r>
                      <a:r>
                        <a:rPr lang="en-GB" sz="1050" baseline="0" dirty="0" smtClean="0">
                          <a:solidFill>
                            <a:srgbClr val="FF0000"/>
                          </a:solidFill>
                          <a:latin typeface="Comic Sans MS" panose="030F0702030302020204" pitchFamily="66" charset="0"/>
                        </a:rPr>
                        <a:t>)</a:t>
                      </a:r>
                    </a:p>
                    <a:p>
                      <a:pPr marL="92075" indent="-92075">
                        <a:buFont typeface="Arial" panose="020B0604020202020204" pitchFamily="34" charset="0"/>
                        <a:buChar char="•"/>
                      </a:pPr>
                      <a:r>
                        <a:rPr lang="en-GB" sz="1050" baseline="0" dirty="0" smtClean="0">
                          <a:solidFill>
                            <a:srgbClr val="FF0000"/>
                          </a:solidFill>
                          <a:latin typeface="Comic Sans MS" panose="030F0702030302020204" pitchFamily="66" charset="0"/>
                        </a:rPr>
                        <a:t>Punctuation – dramatic pauses? Fast paced/slow paced?</a:t>
                      </a:r>
                    </a:p>
                    <a:p>
                      <a:endParaRPr lang="en-GB" sz="1050" dirty="0" smtClean="0">
                        <a:solidFill>
                          <a:srgbClr val="FF0000"/>
                        </a:solidFill>
                        <a:latin typeface="Comic Sans MS" panose="030F0702030302020204" pitchFamily="66" charset="0"/>
                      </a:endParaRPr>
                    </a:p>
                    <a:p>
                      <a:endParaRPr lang="en-GB" sz="1050" dirty="0">
                        <a:solidFill>
                          <a:srgbClr val="FF000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Repetition</a:t>
                      </a:r>
                    </a:p>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Triplets</a:t>
                      </a:r>
                    </a:p>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Lists</a:t>
                      </a:r>
                    </a:p>
                    <a:p>
                      <a:pPr marL="92075" indent="-92075">
                        <a:buFont typeface="Arial" panose="020B0604020202020204" pitchFamily="34" charset="0"/>
                        <a:buChar char="•"/>
                      </a:pPr>
                      <a:r>
                        <a:rPr lang="en-GB" sz="1050" dirty="0" smtClean="0">
                          <a:solidFill>
                            <a:schemeClr val="accent6">
                              <a:lumMod val="75000"/>
                            </a:schemeClr>
                          </a:solidFill>
                          <a:latin typeface="Comic Sans MS" panose="030F0702030302020204" pitchFamily="66" charset="0"/>
                        </a:rPr>
                        <a:t>Dialogue</a:t>
                      </a:r>
                      <a:r>
                        <a:rPr lang="en-GB" sz="1050" baseline="0" dirty="0" smtClean="0">
                          <a:solidFill>
                            <a:schemeClr val="accent6">
                              <a:lumMod val="75000"/>
                            </a:schemeClr>
                          </a:solidFill>
                          <a:latin typeface="Comic Sans MS" panose="030F0702030302020204" pitchFamily="66" charset="0"/>
                        </a:rPr>
                        <a:t> </a:t>
                      </a:r>
                    </a:p>
                    <a:p>
                      <a:pPr marL="92075" indent="-92075">
                        <a:buFont typeface="Arial" panose="020B0604020202020204" pitchFamily="34" charset="0"/>
                        <a:buChar char="•"/>
                      </a:pPr>
                      <a:r>
                        <a:rPr lang="en-GB" sz="1050" baseline="0" dirty="0" smtClean="0">
                          <a:solidFill>
                            <a:schemeClr val="accent6">
                              <a:lumMod val="75000"/>
                            </a:schemeClr>
                          </a:solidFill>
                          <a:latin typeface="Comic Sans MS" panose="030F0702030302020204" pitchFamily="66" charset="0"/>
                        </a:rPr>
                        <a:t>Themes </a:t>
                      </a:r>
                    </a:p>
                    <a:p>
                      <a:pPr marL="92075" indent="-92075">
                        <a:buFont typeface="Arial" panose="020B0604020202020204" pitchFamily="34" charset="0"/>
                        <a:buChar char="•"/>
                      </a:pPr>
                      <a:endParaRPr lang="en-GB" sz="1050" dirty="0" smtClean="0">
                        <a:solidFill>
                          <a:schemeClr val="accent6">
                            <a:lumMod val="75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rPr>
                        <a:t>Type of sentence (one word, simple, complex, compound, minor)</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rPr>
                        <a:t>Syntax</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rPr>
                        <a:t>Semantics</a:t>
                      </a:r>
                    </a:p>
                    <a:p>
                      <a:pPr marL="92075" marR="0" lvl="0" indent="-920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smtClean="0">
                        <a:ln>
                          <a:noFill/>
                        </a:ln>
                        <a:solidFill>
                          <a:srgbClr val="00B050"/>
                        </a:solidFill>
                        <a:effectLst/>
                        <a:uLnTx/>
                        <a:uFillTx/>
                        <a:latin typeface="Comic Sans MS" panose="030F0702030302020204" pitchFamily="66" charset="0"/>
                        <a:ea typeface="+mn-ea"/>
                        <a:cs typeface="+mn-cs"/>
                      </a:endParaRPr>
                    </a:p>
                    <a:p>
                      <a:endParaRPr lang="en-GB" sz="1200" dirty="0">
                        <a:solidFill>
                          <a:srgbClr val="00B050"/>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Tree>
    <p:extLst>
      <p:ext uri="{BB962C8B-B14F-4D97-AF65-F5344CB8AC3E}">
        <p14:creationId xmlns:p14="http://schemas.microsoft.com/office/powerpoint/2010/main" val="26106833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64" y="123306"/>
            <a:ext cx="3820466" cy="4955203"/>
          </a:xfrm>
          <a:prstGeom prst="rect">
            <a:avLst/>
          </a:prstGeom>
          <a:solidFill>
            <a:schemeClr val="accent1">
              <a:lumMod val="20000"/>
              <a:lumOff val="80000"/>
            </a:schemeClr>
          </a:solidFill>
        </p:spPr>
        <p:txBody>
          <a:bodyPr wrap="square" rtlCol="0">
            <a:spAutoFit/>
          </a:bodyPr>
          <a:lstStyle/>
          <a:p>
            <a:r>
              <a:rPr lang="en-GB" sz="1400" b="1" dirty="0" smtClean="0">
                <a:latin typeface="Comic Sans MS" panose="030F0702030302020204" pitchFamily="66" charset="0"/>
              </a:rPr>
              <a:t>AVOID THE VAGUE PITFALL:</a:t>
            </a:r>
          </a:p>
          <a:p>
            <a:endParaRPr lang="en-GB" sz="1200" dirty="0" smtClean="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It makes it stand out</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It makes me want to read on</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It is a really interesting way of putting it</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The way the writer described it was amazing! </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This makes the story more realistic and </a:t>
            </a:r>
            <a:br>
              <a:rPr lang="en-GB" sz="1200" dirty="0" smtClean="0">
                <a:latin typeface="Comic Sans MS" panose="030F0702030302020204" pitchFamily="66" charset="0"/>
              </a:rPr>
            </a:br>
            <a:r>
              <a:rPr lang="en-GB" sz="1200" dirty="0" smtClean="0">
                <a:latin typeface="Comic Sans MS" panose="030F0702030302020204" pitchFamily="66" charset="0"/>
              </a:rPr>
              <a:t>brings it back to reality</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smtClean="0">
                <a:latin typeface="Comic Sans MS" panose="030F0702030302020204" pitchFamily="66" charset="0"/>
              </a:rPr>
              <a:t>This gets the reader thinking</a:t>
            </a:r>
          </a:p>
          <a:p>
            <a:pPr marL="285750" indent="-285750">
              <a:buFont typeface="Arial" panose="020B0604020202020204" pitchFamily="34" charset="0"/>
              <a:buChar char="•"/>
            </a:pPr>
            <a:endParaRPr lang="en-GB" sz="1200" dirty="0">
              <a:latin typeface="Comic Sans MS" panose="030F0702030302020204" pitchFamily="66" charset="0"/>
            </a:endParaRPr>
          </a:p>
          <a:p>
            <a:r>
              <a:rPr lang="en-GB" sz="1400" b="1" dirty="0">
                <a:latin typeface="Comic Sans MS" panose="030F0702030302020204" pitchFamily="66" charset="0"/>
              </a:rPr>
              <a:t>AVOID THE FLOWERY PITFALL: </a:t>
            </a:r>
          </a:p>
          <a:p>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The image it creates in your head just captivates the reader and transports them to another world. </a:t>
            </a:r>
          </a:p>
          <a:p>
            <a:pPr marL="285750" indent="-285750">
              <a:buFont typeface="Arial" panose="020B0604020202020204" pitchFamily="34" charset="0"/>
              <a:buChar char="•"/>
            </a:pPr>
            <a:endParaRPr lang="en-GB" sz="1200" dirty="0">
              <a:latin typeface="Comic Sans MS" panose="030F0702030302020204" pitchFamily="66" charset="0"/>
            </a:endParaRPr>
          </a:p>
          <a:p>
            <a:pPr marL="285750" indent="-285750">
              <a:buFont typeface="Arial" panose="020B0604020202020204" pitchFamily="34" charset="0"/>
              <a:buChar char="•"/>
            </a:pPr>
            <a:r>
              <a:rPr lang="en-GB" sz="1200" dirty="0">
                <a:latin typeface="Comic Sans MS" panose="030F0702030302020204" pitchFamily="66" charset="0"/>
              </a:rPr>
              <a:t>This writer creates to the reader a sad, light-hearted idea of how cold he must be and many people who may get into the story may want to help him. </a:t>
            </a:r>
          </a:p>
          <a:p>
            <a:pPr marL="285750" indent="-285750">
              <a:buFont typeface="Arial" panose="020B0604020202020204" pitchFamily="34" charset="0"/>
              <a:buChar char="•"/>
            </a:pPr>
            <a:endParaRPr lang="en-GB" sz="1200" dirty="0">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4941168"/>
            <a:ext cx="2032270" cy="1807096"/>
          </a:xfrm>
          <a:prstGeom prst="rect">
            <a:avLst/>
          </a:prstGeom>
        </p:spPr>
      </p:pic>
      <p:sp>
        <p:nvSpPr>
          <p:cNvPr id="2" name="TextBox 1"/>
          <p:cNvSpPr txBox="1"/>
          <p:nvPr/>
        </p:nvSpPr>
        <p:spPr>
          <a:xfrm flipH="1">
            <a:off x="1623503" y="5215851"/>
            <a:ext cx="1592560" cy="1877437"/>
          </a:xfrm>
          <a:prstGeom prst="rect">
            <a:avLst/>
          </a:prstGeom>
          <a:noFill/>
        </p:spPr>
        <p:txBody>
          <a:bodyPr wrap="square" rtlCol="0">
            <a:spAutoFit/>
          </a:bodyPr>
          <a:lstStyle/>
          <a:p>
            <a:r>
              <a:rPr lang="en-US" sz="11600" kern="1200" dirty="0" smtClean="0">
                <a:solidFill>
                  <a:srgbClr val="FF0000"/>
                </a:solidFill>
                <a:latin typeface="+mn-lt"/>
                <a:ea typeface="+mn-ea"/>
                <a:cs typeface="+mn-cs"/>
              </a:rPr>
              <a:t>X</a:t>
            </a:r>
            <a:endParaRPr lang="en-US" sz="11600" kern="1200" dirty="0">
              <a:solidFill>
                <a:srgbClr val="FF0000"/>
              </a:solidFill>
              <a:latin typeface="+mn-lt"/>
              <a:ea typeface="+mn-ea"/>
              <a:cs typeface="+mn-cs"/>
            </a:endParaRPr>
          </a:p>
        </p:txBody>
      </p:sp>
      <p:sp>
        <p:nvSpPr>
          <p:cNvPr id="3" name="Rectangle 2"/>
          <p:cNvSpPr/>
          <p:nvPr/>
        </p:nvSpPr>
        <p:spPr>
          <a:xfrm>
            <a:off x="4427984" y="116632"/>
            <a:ext cx="4572000" cy="2556597"/>
          </a:xfrm>
          <a:prstGeom prst="rect">
            <a:avLst/>
          </a:prstGeom>
          <a:solidFill>
            <a:schemeClr val="accent1">
              <a:lumMod val="20000"/>
              <a:lumOff val="80000"/>
            </a:schemeClr>
          </a:solidFill>
        </p:spPr>
        <p:txBody>
          <a:bodyPr>
            <a:spAutoFit/>
          </a:bodyPr>
          <a:lstStyle/>
          <a:p>
            <a:pPr>
              <a:lnSpc>
                <a:spcPct val="115000"/>
              </a:lnSpc>
              <a:spcAft>
                <a:spcPts val="1000"/>
              </a:spcAft>
              <a:tabLst>
                <a:tab pos="4975860" algn="l"/>
              </a:tabLst>
            </a:pPr>
            <a:r>
              <a:rPr lang="en-GB" sz="1200" b="1" dirty="0">
                <a:latin typeface="Comic Sans MS" panose="030F0702030302020204" pitchFamily="66" charset="0"/>
                <a:ea typeface="Calibri" panose="020F0502020204030204" pitchFamily="34" charset="0"/>
                <a:cs typeface="Calibri" panose="020F0502020204030204" pitchFamily="34" charset="0"/>
              </a:rPr>
              <a:t>The writer uses _______________________ to make the reader: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Think </a:t>
            </a:r>
            <a:endParaRPr lang="en-GB" sz="1200" dirty="0" smtClean="0">
              <a:latin typeface="Comic Sans MS" panose="030F0702030302020204" pitchFamily="66" charset="0"/>
              <a:ea typeface="Calibri" panose="020F0502020204030204" pitchFamily="34" charset="0"/>
              <a:cs typeface="Calibri" panose="020F0502020204030204" pitchFamily="34" charset="0"/>
            </a:endParaRPr>
          </a:p>
          <a:p>
            <a:pPr marL="342900" indent="-342900">
              <a:lnSpc>
                <a:spcPct val="115000"/>
              </a:lnSpc>
              <a:buFont typeface="Arial" panose="020B0604020202020204" pitchFamily="34" charset="0"/>
              <a:buChar char="•"/>
              <a:tabLst>
                <a:tab pos="4975860" algn="l"/>
              </a:tabLst>
            </a:pPr>
            <a:r>
              <a:rPr lang="en-GB" sz="1200" dirty="0" smtClean="0">
                <a:latin typeface="Comic Sans MS" panose="030F0702030302020204" pitchFamily="66" charset="0"/>
                <a:ea typeface="Calibri" panose="020F0502020204030204" pitchFamily="34" charset="0"/>
                <a:cs typeface="Calibri" panose="020F0502020204030204" pitchFamily="34" charset="0"/>
              </a:rPr>
              <a:t>Feel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Understand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Sympathise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Be angry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Imagine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Empathise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Be excited about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tabLst>
                <a:tab pos="4975860" algn="l"/>
              </a:tabLst>
            </a:pPr>
            <a:r>
              <a:rPr lang="en-GB" sz="1200" dirty="0">
                <a:latin typeface="Comic Sans MS" panose="030F0702030302020204" pitchFamily="66" charset="0"/>
                <a:ea typeface="Calibri" panose="020F0502020204030204" pitchFamily="34" charset="0"/>
                <a:cs typeface="Calibri" panose="020F0502020204030204" pitchFamily="34" charset="0"/>
              </a:rPr>
              <a:t>Be intrigued about </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6" name="Rectangle 5"/>
          <p:cNvSpPr/>
          <p:nvPr/>
        </p:nvSpPr>
        <p:spPr>
          <a:xfrm>
            <a:off x="4325443" y="2702268"/>
            <a:ext cx="2244525" cy="369332"/>
          </a:xfrm>
          <a:prstGeom prst="rect">
            <a:avLst/>
          </a:prstGeom>
        </p:spPr>
        <p:txBody>
          <a:bodyPr wrap="none">
            <a:spAutoFit/>
          </a:bodyPr>
          <a:lstStyle/>
          <a:p>
            <a:r>
              <a:rPr lang="en-GB" b="1" dirty="0">
                <a:latin typeface="Comic Sans MS" panose="030F0702030302020204" pitchFamily="66" charset="0"/>
              </a:rPr>
              <a:t>Evaluative Phrases</a:t>
            </a:r>
            <a:endParaRPr lang="en-GB" dirty="0"/>
          </a:p>
        </p:txBody>
      </p:sp>
      <p:sp>
        <p:nvSpPr>
          <p:cNvPr id="7" name="Rectangle 6"/>
          <p:cNvSpPr/>
          <p:nvPr/>
        </p:nvSpPr>
        <p:spPr>
          <a:xfrm>
            <a:off x="4283968" y="3100639"/>
            <a:ext cx="4572000" cy="3170291"/>
          </a:xfrm>
          <a:prstGeom prst="rect">
            <a:avLst/>
          </a:prstGeom>
          <a:solidFill>
            <a:schemeClr val="accent1">
              <a:lumMod val="20000"/>
              <a:lumOff val="80000"/>
            </a:schemeClr>
          </a:solidFill>
        </p:spPr>
        <p:txBody>
          <a:bodyPr>
            <a:spAutoFit/>
          </a:bodyPr>
          <a:lstStyle/>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These are some of the types of phrases that you can use:</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Paints a picture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Makes simple use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Makes striking use of </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Cleverly expresses the idea that</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The image created is dramatic</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Crafts a sense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Makes apt use of</a:t>
            </a:r>
          </a:p>
          <a:p>
            <a:pPr>
              <a:lnSpc>
                <a:spcPct val="150000"/>
              </a:lnSpc>
              <a:spcBef>
                <a:spcPts val="600"/>
              </a:spcBef>
              <a:spcAft>
                <a:spcPct val="0"/>
              </a:spcAft>
              <a:buSzPct val="85000"/>
            </a:pPr>
            <a:r>
              <a:rPr lang="en-US" altLang="en-US" sz="1200" dirty="0">
                <a:latin typeface="Comic Sans MS" panose="030F0702030302020204" pitchFamily="66" charset="0"/>
                <a:ea typeface="SimSun" panose="02010600030101010101" pitchFamily="2" charset="-122"/>
                <a:cs typeface="Mangal" panose="02040503050203030202" pitchFamily="18" charset="0"/>
              </a:rPr>
              <a:t>Skillfully shows</a:t>
            </a:r>
            <a:endParaRPr lang="en-US" altLang="en-US" sz="1050" dirty="0">
              <a:latin typeface="Comic Sans MS" panose="030F0702030302020204" pitchFamily="66" charset="0"/>
              <a:ea typeface="SimSun" panose="02010600030101010101" pitchFamily="2" charset="-122"/>
              <a:cs typeface="Mangal" panose="02040503050203030202" pitchFamily="18" charset="0"/>
            </a:endParaRPr>
          </a:p>
        </p:txBody>
      </p:sp>
      <p:sp>
        <p:nvSpPr>
          <p:cNvPr id="8" name="TextBox 7"/>
          <p:cNvSpPr txBox="1"/>
          <p:nvPr/>
        </p:nvSpPr>
        <p:spPr>
          <a:xfrm>
            <a:off x="7092280" y="3521548"/>
            <a:ext cx="1656184" cy="2839239"/>
          </a:xfrm>
          <a:prstGeom prst="rect">
            <a:avLst/>
          </a:prstGeom>
          <a:solidFill>
            <a:schemeClr val="accent3">
              <a:lumMod val="40000"/>
              <a:lumOff val="60000"/>
            </a:schemeClr>
          </a:solidFill>
          <a:ln>
            <a:solidFill>
              <a:schemeClr val="tx1"/>
            </a:solidFill>
          </a:ln>
        </p:spPr>
        <p:txBody>
          <a:bodyPr wrap="square" rtlCol="0">
            <a:spAutoFit/>
          </a:bodyPr>
          <a:lstStyle/>
          <a:p>
            <a:r>
              <a:rPr lang="en-GB" sz="1050" dirty="0" smtClean="0">
                <a:latin typeface="Comic Sans MS" panose="030F0702030302020204" pitchFamily="66" charset="0"/>
              </a:rPr>
              <a:t>Here is a suggested way to memorise them before your exam:</a:t>
            </a:r>
          </a:p>
          <a:p>
            <a:endParaRPr lang="en-GB" sz="1050" dirty="0">
              <a:latin typeface="Comic Sans MS" panose="030F0702030302020204" pitchFamily="66" charset="0"/>
            </a:endParaRPr>
          </a:p>
          <a:p>
            <a:r>
              <a:rPr lang="en-GB" sz="1050" dirty="0" smtClean="0">
                <a:latin typeface="Comic Sans MS" panose="030F0702030302020204" pitchFamily="66" charset="0"/>
              </a:rPr>
              <a:t>The </a:t>
            </a:r>
            <a:r>
              <a:rPr lang="en-GB" sz="1050" b="1" dirty="0" err="1" smtClean="0">
                <a:latin typeface="Comic Sans MS" panose="030F0702030302020204" pitchFamily="66" charset="0"/>
              </a:rPr>
              <a:t>PAINT</a:t>
            </a:r>
            <a:r>
              <a:rPr lang="en-GB" sz="1050" dirty="0" err="1" smtClean="0">
                <a:latin typeface="Comic Sans MS" panose="030F0702030302020204" pitchFamily="66" charset="0"/>
              </a:rPr>
              <a:t>er</a:t>
            </a:r>
            <a:r>
              <a:rPr lang="en-GB" sz="1050" dirty="0" smtClean="0">
                <a:latin typeface="Comic Sans MS" panose="030F0702030302020204" pitchFamily="66" charset="0"/>
              </a:rPr>
              <a:t> draws a </a:t>
            </a:r>
            <a:r>
              <a:rPr lang="en-GB" sz="1050" b="1" dirty="0" smtClean="0">
                <a:latin typeface="Comic Sans MS" panose="030F0702030302020204" pitchFamily="66" charset="0"/>
              </a:rPr>
              <a:t>SIMPLE</a:t>
            </a:r>
            <a:r>
              <a:rPr lang="en-GB" sz="1050" dirty="0" smtClean="0">
                <a:latin typeface="Comic Sans MS" panose="030F0702030302020204" pitchFamily="66" charset="0"/>
              </a:rPr>
              <a:t> picture of a dinosaur </a:t>
            </a:r>
            <a:r>
              <a:rPr lang="en-GB" sz="1050" b="1" dirty="0" smtClean="0">
                <a:latin typeface="Comic Sans MS" panose="030F0702030302020204" pitchFamily="66" charset="0"/>
              </a:rPr>
              <a:t>STRIKING</a:t>
            </a:r>
            <a:r>
              <a:rPr lang="en-GB" sz="1050" dirty="0" smtClean="0">
                <a:latin typeface="Comic Sans MS" panose="030F0702030302020204" pitchFamily="66" charset="0"/>
              </a:rPr>
              <a:t> a </a:t>
            </a:r>
            <a:r>
              <a:rPr lang="en-GB" sz="1050" b="1" dirty="0" smtClean="0">
                <a:latin typeface="Comic Sans MS" panose="030F0702030302020204" pitchFamily="66" charset="0"/>
              </a:rPr>
              <a:t>CLEVER</a:t>
            </a:r>
            <a:r>
              <a:rPr lang="en-GB" sz="1050" dirty="0" smtClean="0">
                <a:latin typeface="Comic Sans MS" panose="030F0702030302020204" pitchFamily="66" charset="0"/>
              </a:rPr>
              <a:t> man. The image is </a:t>
            </a:r>
            <a:r>
              <a:rPr lang="en-GB" sz="1050" b="1" dirty="0" smtClean="0">
                <a:latin typeface="Comic Sans MS" panose="030F0702030302020204" pitchFamily="66" charset="0"/>
              </a:rPr>
              <a:t>DRAMATIC</a:t>
            </a:r>
            <a:r>
              <a:rPr lang="en-GB" sz="1050" dirty="0" smtClean="0">
                <a:latin typeface="Comic Sans MS" panose="030F0702030302020204" pitchFamily="66" charset="0"/>
              </a:rPr>
              <a:t> as we witness the </a:t>
            </a:r>
            <a:r>
              <a:rPr lang="en-GB" sz="1050" b="1" dirty="0" err="1" smtClean="0">
                <a:latin typeface="Comic Sans MS" panose="030F0702030302020204" pitchFamily="66" charset="0"/>
              </a:rPr>
              <a:t>CRAFT</a:t>
            </a:r>
            <a:r>
              <a:rPr lang="en-GB" sz="1050" dirty="0" err="1" smtClean="0">
                <a:latin typeface="Comic Sans MS" panose="030F0702030302020204" pitchFamily="66" charset="0"/>
              </a:rPr>
              <a:t>y</a:t>
            </a:r>
            <a:r>
              <a:rPr lang="en-GB" sz="1050" dirty="0" smtClean="0">
                <a:latin typeface="Comic Sans MS" panose="030F0702030302020204" pitchFamily="66" charset="0"/>
              </a:rPr>
              <a:t> </a:t>
            </a:r>
            <a:r>
              <a:rPr lang="en-GB" sz="1050" dirty="0" err="1" smtClean="0">
                <a:latin typeface="Comic Sans MS" panose="030F0702030302020204" pitchFamily="66" charset="0"/>
              </a:rPr>
              <a:t>r</a:t>
            </a:r>
            <a:r>
              <a:rPr lang="en-GB" sz="1050" b="1" dirty="0" err="1" smtClean="0">
                <a:latin typeface="Comic Sans MS" panose="030F0702030302020204" pitchFamily="66" charset="0"/>
              </a:rPr>
              <a:t>APT</a:t>
            </a:r>
            <a:r>
              <a:rPr lang="en-GB" sz="1050" dirty="0" err="1" smtClean="0">
                <a:latin typeface="Comic Sans MS" panose="030F0702030302020204" pitchFamily="66" charset="0"/>
              </a:rPr>
              <a:t>or’s</a:t>
            </a:r>
            <a:r>
              <a:rPr lang="en-GB" sz="1050" dirty="0" smtClean="0">
                <a:solidFill>
                  <a:schemeClr val="accent1">
                    <a:lumMod val="75000"/>
                  </a:schemeClr>
                </a:solidFill>
                <a:latin typeface="Comic Sans MS" panose="030F0702030302020204" pitchFamily="66" charset="0"/>
              </a:rPr>
              <a:t>*</a:t>
            </a:r>
            <a:r>
              <a:rPr lang="en-GB" sz="1050" dirty="0" smtClean="0">
                <a:latin typeface="Comic Sans MS" panose="030F0702030302020204" pitchFamily="66" charset="0"/>
              </a:rPr>
              <a:t> </a:t>
            </a:r>
            <a:r>
              <a:rPr lang="en-GB" sz="1050" b="1" dirty="0" smtClean="0">
                <a:latin typeface="Comic Sans MS" panose="030F0702030302020204" pitchFamily="66" charset="0"/>
              </a:rPr>
              <a:t>SKILL</a:t>
            </a:r>
            <a:r>
              <a:rPr lang="en-GB" sz="1050" dirty="0" smtClean="0">
                <a:latin typeface="Comic Sans MS" panose="030F0702030302020204" pitchFamily="66" charset="0"/>
              </a:rPr>
              <a:t> for hunting prey. </a:t>
            </a:r>
          </a:p>
          <a:p>
            <a:endParaRPr lang="en-GB" sz="1050" dirty="0">
              <a:latin typeface="Comic Sans MS" panose="030F0702030302020204" pitchFamily="66" charset="0"/>
            </a:endParaRPr>
          </a:p>
          <a:p>
            <a:pPr marL="171450" indent="-171450">
              <a:buFont typeface="Arial" panose="020B0604020202020204" pitchFamily="34" charset="0"/>
              <a:buChar char="•"/>
            </a:pPr>
            <a:r>
              <a:rPr lang="en-GB" sz="1050" dirty="0" smtClean="0">
                <a:solidFill>
                  <a:schemeClr val="accent1">
                    <a:lumMod val="75000"/>
                  </a:schemeClr>
                </a:solidFill>
                <a:latin typeface="Comic Sans MS" panose="030F0702030302020204" pitchFamily="66" charset="0"/>
              </a:rPr>
              <a:t>Note the dinosaur on the image</a:t>
            </a:r>
          </a:p>
          <a:p>
            <a:r>
              <a:rPr lang="en-GB" sz="1050" dirty="0">
                <a:solidFill>
                  <a:schemeClr val="accent1">
                    <a:lumMod val="75000"/>
                  </a:schemeClr>
                </a:solidFill>
                <a:latin typeface="Comic Sans MS" panose="030F0702030302020204" pitchFamily="66" charset="0"/>
              </a:rPr>
              <a:t> </a:t>
            </a:r>
            <a:r>
              <a:rPr lang="en-GB" sz="1050" dirty="0" smtClean="0">
                <a:solidFill>
                  <a:schemeClr val="accent1">
                    <a:lumMod val="75000"/>
                  </a:schemeClr>
                </a:solidFill>
                <a:latin typeface="Comic Sans MS" panose="030F0702030302020204" pitchFamily="66" charset="0"/>
              </a:rPr>
              <a:t>    as an extra way to remember this!</a:t>
            </a:r>
            <a:endParaRPr lang="en-GB" sz="1050" dirty="0">
              <a:solidFill>
                <a:schemeClr val="accent1">
                  <a:lumMod val="75000"/>
                </a:schemeClr>
              </a:solidFill>
              <a:latin typeface="Comic Sans MS" panose="030F0702030302020204" pitchFamily="66" charset="0"/>
            </a:endParaRP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48862" r="13584" b="4968"/>
          <a:stretch/>
        </p:blipFill>
        <p:spPr>
          <a:xfrm rot="682609">
            <a:off x="6159683" y="5479735"/>
            <a:ext cx="705337" cy="1210858"/>
          </a:xfrm>
          <a:prstGeom prst="rect">
            <a:avLst/>
          </a:prstGeom>
        </p:spPr>
      </p:pic>
      <p:cxnSp>
        <p:nvCxnSpPr>
          <p:cNvPr id="10" name="Straight Arrow Connector 9"/>
          <p:cNvCxnSpPr/>
          <p:nvPr/>
        </p:nvCxnSpPr>
        <p:spPr>
          <a:xfrm flipH="1">
            <a:off x="6713984" y="6023381"/>
            <a:ext cx="523252" cy="478581"/>
          </a:xfrm>
          <a:prstGeom prst="straightConnector1">
            <a:avLst/>
          </a:prstGeom>
          <a:ln w="444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4794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Analysing the effect…</a:t>
            </a:r>
            <a:endParaRPr lang="en-GB" dirty="0"/>
          </a:p>
        </p:txBody>
      </p:sp>
      <p:sp>
        <p:nvSpPr>
          <p:cNvPr id="3" name="Content Placeholder 2"/>
          <p:cNvSpPr>
            <a:spLocks noGrp="1"/>
          </p:cNvSpPr>
          <p:nvPr>
            <p:ph idx="1"/>
          </p:nvPr>
        </p:nvSpPr>
        <p:spPr/>
        <p:txBody>
          <a:bodyPr/>
          <a:lstStyle/>
          <a:p>
            <a:pPr marL="0" indent="0">
              <a:buNone/>
            </a:pPr>
            <a:r>
              <a:rPr lang="en-US" b="1" dirty="0">
                <a:solidFill>
                  <a:srgbClr val="FF0000"/>
                </a:solidFill>
              </a:rPr>
              <a:t>Verbs such as 'ached' </a:t>
            </a:r>
            <a:r>
              <a:rPr lang="en-US" dirty="0"/>
              <a:t>connote the stress of the narrator</a:t>
            </a:r>
            <a:r>
              <a:rPr lang="en-US" dirty="0" smtClean="0"/>
              <a:t>.</a:t>
            </a:r>
          </a:p>
          <a:p>
            <a:pPr marL="0" indent="0">
              <a:buNone/>
            </a:pPr>
            <a:endParaRPr lang="en-US" dirty="0"/>
          </a:p>
          <a:p>
            <a:pPr marL="0" indent="0">
              <a:buNone/>
            </a:pPr>
            <a:endParaRPr lang="en-US" dirty="0" smtClean="0"/>
          </a:p>
          <a:p>
            <a:pPr marL="0" indent="0">
              <a:buNone/>
            </a:pPr>
            <a:r>
              <a:rPr lang="en-US" b="1" dirty="0">
                <a:solidFill>
                  <a:srgbClr val="FF0000"/>
                </a:solidFill>
              </a:rPr>
              <a:t>Verbs such as 'ached' </a:t>
            </a:r>
            <a:r>
              <a:rPr lang="en-US" dirty="0"/>
              <a:t>connote </a:t>
            </a:r>
            <a:r>
              <a:rPr lang="en-US" dirty="0" smtClean="0"/>
              <a:t>that he ached.</a:t>
            </a:r>
            <a:endParaRPr lang="en-GB" dirty="0"/>
          </a:p>
        </p:txBody>
      </p:sp>
    </p:spTree>
    <p:extLst>
      <p:ext uri="{BB962C8B-B14F-4D97-AF65-F5344CB8AC3E}">
        <p14:creationId xmlns:p14="http://schemas.microsoft.com/office/powerpoint/2010/main" val="3549794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Only 2 criteria</a:t>
            </a:r>
            <a:endParaRPr lang="en-GB" dirty="0"/>
          </a:p>
        </p:txBody>
      </p:sp>
      <p:sp>
        <p:nvSpPr>
          <p:cNvPr id="3" name="Content Placeholder 2"/>
          <p:cNvSpPr>
            <a:spLocks noGrp="1"/>
          </p:cNvSpPr>
          <p:nvPr>
            <p:ph idx="1"/>
          </p:nvPr>
        </p:nvSpPr>
        <p:spPr>
          <a:solidFill>
            <a:schemeClr val="bg1">
              <a:lumMod val="95000"/>
            </a:schemeClr>
          </a:solidFill>
        </p:spPr>
        <p:txBody>
          <a:bodyPr/>
          <a:lstStyle/>
          <a:p>
            <a:r>
              <a:rPr lang="en-GB" dirty="0" smtClean="0"/>
              <a:t>Ability to ANALYSE the effect of language, structure and techniques</a:t>
            </a:r>
          </a:p>
          <a:p>
            <a:r>
              <a:rPr lang="en-GB" dirty="0" smtClean="0"/>
              <a:t>Ability to use correct terminology</a:t>
            </a:r>
            <a:endParaRPr lang="en-GB" dirty="0"/>
          </a:p>
        </p:txBody>
      </p:sp>
    </p:spTree>
    <p:extLst>
      <p:ext uri="{BB962C8B-B14F-4D97-AF65-F5344CB8AC3E}">
        <p14:creationId xmlns:p14="http://schemas.microsoft.com/office/powerpoint/2010/main" val="5220883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in question 3</a:t>
            </a:r>
            <a:endParaRPr lang="en-GB" dirty="0"/>
          </a:p>
        </p:txBody>
      </p:sp>
      <p:sp>
        <p:nvSpPr>
          <p:cNvPr id="3" name="Content Placeholder 2"/>
          <p:cNvSpPr>
            <a:spLocks noGrp="1"/>
          </p:cNvSpPr>
          <p:nvPr>
            <p:ph idx="1"/>
          </p:nvPr>
        </p:nvSpPr>
        <p:spPr>
          <a:solidFill>
            <a:schemeClr val="bg1">
              <a:lumMod val="95000"/>
            </a:schemeClr>
          </a:solidFill>
        </p:spPr>
        <p:txBody>
          <a:bodyPr>
            <a:normAutofit fontScale="92500" lnSpcReduction="20000"/>
          </a:bodyPr>
          <a:lstStyle/>
          <a:p>
            <a:r>
              <a:rPr lang="en-GB" dirty="0" smtClean="0"/>
              <a:t>Make sure you take time to understand the question.</a:t>
            </a:r>
          </a:p>
          <a:p>
            <a:r>
              <a:rPr lang="en-GB" dirty="0" smtClean="0"/>
              <a:t>Read the </a:t>
            </a:r>
            <a:r>
              <a:rPr lang="en-GB" b="1" u="sng" dirty="0" smtClean="0"/>
              <a:t>stated </a:t>
            </a:r>
            <a:r>
              <a:rPr lang="en-GB" dirty="0" smtClean="0"/>
              <a:t>lines with a purpose – annotate the extract as you read.</a:t>
            </a:r>
          </a:p>
          <a:p>
            <a:r>
              <a:rPr lang="en-GB" dirty="0" smtClean="0"/>
              <a:t>PQA</a:t>
            </a:r>
          </a:p>
          <a:p>
            <a:r>
              <a:rPr lang="en-GB" dirty="0" smtClean="0"/>
              <a:t>Language AND structure</a:t>
            </a:r>
          </a:p>
          <a:p>
            <a:r>
              <a:rPr lang="en-GB" dirty="0" smtClean="0"/>
              <a:t>Use correct terminology to refer to features of language and structure.</a:t>
            </a:r>
          </a:p>
          <a:p>
            <a:r>
              <a:rPr lang="en-GB" dirty="0" smtClean="0"/>
              <a:t>Analyse the effect</a:t>
            </a:r>
          </a:p>
          <a:p>
            <a:r>
              <a:rPr lang="en-GB" dirty="0" smtClean="0"/>
              <a:t>1 page</a:t>
            </a:r>
          </a:p>
          <a:p>
            <a:endParaRPr lang="en-GB" dirty="0"/>
          </a:p>
        </p:txBody>
      </p:sp>
    </p:spTree>
    <p:extLst>
      <p:ext uri="{BB962C8B-B14F-4D97-AF65-F5344CB8AC3E}">
        <p14:creationId xmlns:p14="http://schemas.microsoft.com/office/powerpoint/2010/main" val="28724871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 – 15 marks</a:t>
            </a:r>
            <a:endParaRPr lang="en-GB" dirty="0"/>
          </a:p>
        </p:txBody>
      </p:sp>
      <p:sp>
        <p:nvSpPr>
          <p:cNvPr id="3" name="Content Placeholder 2"/>
          <p:cNvSpPr>
            <a:spLocks noGrp="1"/>
          </p:cNvSpPr>
          <p:nvPr>
            <p:ph idx="1"/>
          </p:nvPr>
        </p:nvSpPr>
        <p:spPr>
          <a:solidFill>
            <a:schemeClr val="bg1">
              <a:lumMod val="95000"/>
            </a:schemeClr>
          </a:solidFill>
        </p:spPr>
        <p:txBody>
          <a:bodyPr/>
          <a:lstStyle/>
          <a:p>
            <a:r>
              <a:rPr lang="en-US" dirty="0"/>
              <a:t>In this extract, there is an attempt to build </a:t>
            </a:r>
            <a:r>
              <a:rPr lang="en-US" dirty="0" smtClean="0"/>
              <a:t>tension. Evaluate </a:t>
            </a:r>
            <a:r>
              <a:rPr lang="en-US" dirty="0"/>
              <a:t>how successfully this is achieved.</a:t>
            </a:r>
          </a:p>
          <a:p>
            <a:r>
              <a:rPr lang="en-US" dirty="0"/>
              <a:t>Support your views with detailed reference to the text.</a:t>
            </a:r>
            <a:endParaRPr lang="en-GB" dirty="0"/>
          </a:p>
        </p:txBody>
      </p:sp>
    </p:spTree>
    <p:extLst>
      <p:ext uri="{BB962C8B-B14F-4D97-AF65-F5344CB8AC3E}">
        <p14:creationId xmlns:p14="http://schemas.microsoft.com/office/powerpoint/2010/main" val="3423472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Evaluate</a:t>
            </a:r>
            <a:endParaRPr lang="en-GB" dirty="0">
              <a:latin typeface="Comic Sans MS" panose="030F0702030302020204" pitchFamily="66"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8517" y="1690689"/>
            <a:ext cx="4136572" cy="2999015"/>
          </a:xfrm>
        </p:spPr>
      </p:pic>
      <p:pic>
        <p:nvPicPr>
          <p:cNvPr id="4" name="Picture 3"/>
          <p:cNvPicPr>
            <a:picLocks noChangeAspect="1"/>
          </p:cNvPicPr>
          <p:nvPr/>
        </p:nvPicPr>
        <p:blipFill>
          <a:blip r:embed="rId3"/>
          <a:stretch>
            <a:fillRect/>
          </a:stretch>
        </p:blipFill>
        <p:spPr>
          <a:xfrm>
            <a:off x="391886" y="2053998"/>
            <a:ext cx="4180114" cy="41801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777" y="4274684"/>
            <a:ext cx="4386051" cy="2224088"/>
          </a:xfrm>
          <a:prstGeom prst="rect">
            <a:avLst/>
          </a:prstGeom>
        </p:spPr>
      </p:pic>
    </p:spTree>
    <p:extLst>
      <p:ext uri="{BB962C8B-B14F-4D97-AF65-F5344CB8AC3E}">
        <p14:creationId xmlns:p14="http://schemas.microsoft.com/office/powerpoint/2010/main" val="3408861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6"/>
            <a:ext cx="7886700" cy="1325563"/>
          </a:xfrm>
        </p:spPr>
        <p:txBody>
          <a:bodyPr/>
          <a:lstStyle/>
          <a:p>
            <a:r>
              <a:rPr lang="en-GB" dirty="0" smtClean="0">
                <a:latin typeface="+mn-lt"/>
              </a:rPr>
              <a:t>Question 4 Success criteria</a:t>
            </a:r>
            <a:endParaRPr lang="en-GB" dirty="0">
              <a:latin typeface="+mn-lt"/>
            </a:endParaRPr>
          </a:p>
        </p:txBody>
      </p:sp>
      <p:sp>
        <p:nvSpPr>
          <p:cNvPr id="3" name="Content Placeholder 2"/>
          <p:cNvSpPr>
            <a:spLocks noGrp="1"/>
          </p:cNvSpPr>
          <p:nvPr>
            <p:ph idx="1"/>
          </p:nvPr>
        </p:nvSpPr>
        <p:spPr>
          <a:xfrm>
            <a:off x="628650" y="1462089"/>
            <a:ext cx="7886700" cy="5058454"/>
          </a:xfrm>
          <a:solidFill>
            <a:schemeClr val="bg2"/>
          </a:solidFill>
        </p:spPr>
        <p:txBody>
          <a:bodyPr>
            <a:normAutofit fontScale="85000" lnSpcReduction="20000"/>
          </a:bodyPr>
          <a:lstStyle/>
          <a:p>
            <a:r>
              <a:rPr lang="en-GB" dirty="0" smtClean="0"/>
              <a:t>30 minutes </a:t>
            </a:r>
            <a:r>
              <a:rPr lang="en-GB" dirty="0"/>
              <a:t>(</a:t>
            </a:r>
            <a:r>
              <a:rPr lang="en-GB" dirty="0" smtClean="0"/>
              <a:t>5+25)</a:t>
            </a:r>
          </a:p>
          <a:p>
            <a:r>
              <a:rPr lang="en-GB" dirty="0"/>
              <a:t>Read question carefully – make sure you have identified the focus e.g. to </a:t>
            </a:r>
            <a:r>
              <a:rPr lang="en-GB" dirty="0" smtClean="0"/>
              <a:t>‘build tension’</a:t>
            </a:r>
            <a:endParaRPr lang="en-GB" dirty="0"/>
          </a:p>
          <a:p>
            <a:r>
              <a:rPr lang="en-GB" dirty="0"/>
              <a:t>Work through </a:t>
            </a:r>
            <a:r>
              <a:rPr lang="en-GB" dirty="0" smtClean="0"/>
              <a:t>the text </a:t>
            </a:r>
            <a:r>
              <a:rPr lang="en-GB" dirty="0"/>
              <a:t>chronologically – knowledge of whole text.</a:t>
            </a:r>
          </a:p>
          <a:p>
            <a:r>
              <a:rPr lang="en-GB" dirty="0" smtClean="0"/>
              <a:t>Content, language </a:t>
            </a:r>
            <a:r>
              <a:rPr lang="en-GB" dirty="0"/>
              <a:t>AND structure</a:t>
            </a:r>
          </a:p>
          <a:p>
            <a:r>
              <a:rPr lang="en-GB" dirty="0"/>
              <a:t>Terminology – adjectives, similes, triplets etc.</a:t>
            </a:r>
          </a:p>
          <a:p>
            <a:r>
              <a:rPr lang="en-GB" dirty="0"/>
              <a:t>Effect, effect, effect!! NOT ‘it makes the reader want to read on’ or ‘it makes it flow’ BE SPECIFIC – THINK CONNOTATIONS</a:t>
            </a:r>
            <a:r>
              <a:rPr lang="en-GB" dirty="0" smtClean="0"/>
              <a:t>!! Why is it successful/not successful?</a:t>
            </a:r>
            <a:endParaRPr lang="en-GB" dirty="0"/>
          </a:p>
          <a:p>
            <a:r>
              <a:rPr lang="en-GB" dirty="0"/>
              <a:t>Want to get over half marks? Aim for 1.5-2 sides</a:t>
            </a:r>
            <a:r>
              <a:rPr lang="en-GB" dirty="0" smtClean="0"/>
              <a:t>!</a:t>
            </a:r>
          </a:p>
          <a:p>
            <a:r>
              <a:rPr lang="en-GB" dirty="0" smtClean="0"/>
              <a:t>YOU MUST MAKE A JUDGEMENT!!</a:t>
            </a:r>
            <a:endParaRPr lang="en-GB" dirty="0"/>
          </a:p>
          <a:p>
            <a:endParaRPr lang="en-GB" dirty="0"/>
          </a:p>
          <a:p>
            <a:endParaRPr lang="en-GB" dirty="0"/>
          </a:p>
        </p:txBody>
      </p:sp>
    </p:spTree>
    <p:extLst>
      <p:ext uri="{BB962C8B-B14F-4D97-AF65-F5344CB8AC3E}">
        <p14:creationId xmlns:p14="http://schemas.microsoft.com/office/powerpoint/2010/main" val="25386497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458200" cy="6019800"/>
          </a:xfrm>
          <a:solidFill>
            <a:schemeClr val="bg1">
              <a:lumMod val="95000"/>
            </a:schemeClr>
          </a:solidFill>
        </p:spPr>
        <p:txBody>
          <a:bodyPr>
            <a:noAutofit/>
          </a:bodyPr>
          <a:lstStyle/>
          <a:p>
            <a:pPr marL="0" indent="0">
              <a:buNone/>
            </a:pPr>
            <a:r>
              <a:rPr lang="en-US" sz="2200" dirty="0"/>
              <a:t>The theme of the extract is hiding a secret and the guilt that this can lead to. Because of this the tension is developed through the piece, and very quickly builds up in a short space of time. The idea of a secret is shown at the start of the extract and the way that this is described by the writer develops tension. The language used avoids description of whatever is being hidden, and because of this the reader feels a sense of intrigue initially. He writes 'deposited all between the scantlings', but 'all' is not specific. The use of the narrator's reflection on how well he has done to hide the item moves the reader from intrigue to concern. Because he uses the adverbs 'cleverly' and 'cunningly' the reader is manipulated into thinking that he is deliberately trying to conceal the item from someone else. The confirmation of the idea that something is wrong is seen in the use of 'wrong' at the end of the sentence. At this point the reader's tension has been built through the themes of intrigue and concern about what he has done. The language to describe what is not visible, the blood, </a:t>
            </a:r>
            <a:r>
              <a:rPr lang="en-US" sz="2200" dirty="0" smtClean="0"/>
              <a:t>shows </a:t>
            </a:r>
            <a:r>
              <a:rPr lang="en-US" sz="2200" dirty="0"/>
              <a:t>us that whatever is hidden is something that was alive, and this confirms the suspicions we had. </a:t>
            </a:r>
            <a:endParaRPr lang="en-US" sz="2200" dirty="0" smtClean="0"/>
          </a:p>
          <a:p>
            <a:pPr marL="0" indent="0">
              <a:buNone/>
            </a:pPr>
            <a:endParaRPr lang="en-US" sz="2200" dirty="0"/>
          </a:p>
          <a:p>
            <a:endParaRPr lang="en-US" sz="2200" dirty="0" smtClean="0"/>
          </a:p>
        </p:txBody>
      </p:sp>
    </p:spTree>
    <p:extLst>
      <p:ext uri="{BB962C8B-B14F-4D97-AF65-F5344CB8AC3E}">
        <p14:creationId xmlns:p14="http://schemas.microsoft.com/office/powerpoint/2010/main" val="40231492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248400"/>
          </a:xfrm>
          <a:solidFill>
            <a:schemeClr val="bg1">
              <a:lumMod val="95000"/>
            </a:schemeClr>
          </a:solidFill>
        </p:spPr>
        <p:txBody>
          <a:bodyPr>
            <a:noAutofit/>
          </a:bodyPr>
          <a:lstStyle/>
          <a:p>
            <a:pPr marL="0" indent="0">
              <a:buNone/>
            </a:pPr>
            <a:r>
              <a:rPr lang="en-US" sz="2100" dirty="0"/>
              <a:t>In the next section the narrator is telling us what the police say happened so the reader's tension is built. We are drawn into the idea that something could have happened and the evidence that is presented - a 'shriek had been heard by a </a:t>
            </a:r>
            <a:r>
              <a:rPr lang="en-US" sz="2100" dirty="0" err="1"/>
              <a:t>neighbour</a:t>
            </a:r>
            <a:r>
              <a:rPr lang="en-US" sz="2100" dirty="0"/>
              <a:t>', 'suspicion of foul play had been aroused', 'information had been lodged'. This evidence set against the evidence suggested in the previous paragraph effectively build tension by contrasting the ideas - the reader is led to wonder if what has been hidden is related to the possible incident that the police are investigating. The narrator has hinted that it is by saying 'for what had I now to fear?' The question in itself makes the reader tense, as they know that there is something to fear because of the blood and hidden item. </a:t>
            </a:r>
          </a:p>
          <a:p>
            <a:pPr marL="0" indent="0">
              <a:buNone/>
            </a:pPr>
            <a:endParaRPr lang="en-US" sz="2100" dirty="0"/>
          </a:p>
          <a:p>
            <a:pPr marL="0" indent="0">
              <a:buNone/>
            </a:pPr>
            <a:r>
              <a:rPr lang="en-US" sz="2100" dirty="0"/>
              <a:t>In the next section the narrator's risky </a:t>
            </a:r>
            <a:r>
              <a:rPr lang="en-US" sz="2100" dirty="0" err="1"/>
              <a:t>behaviour</a:t>
            </a:r>
            <a:r>
              <a:rPr lang="en-US" sz="2100" dirty="0"/>
              <a:t> creates tension as the narrator tells us that he decides to almost show off what he has done - 'I bade them search - search well', 'I brought chairs into the room...placed my own seat upon the very spot beneath which reposed the corpse of the victim.' This </a:t>
            </a:r>
            <a:r>
              <a:rPr lang="en-US" sz="2100" dirty="0" err="1"/>
              <a:t>behaviour</a:t>
            </a:r>
            <a:r>
              <a:rPr lang="en-US" sz="2100" dirty="0"/>
              <a:t> creates divided emotions in the reader ' thinking that he is mad to take such risks as he is going to be caught by showing off and hoping that he will be caught. This division is tense and creates suspense very cleverly. </a:t>
            </a:r>
          </a:p>
          <a:p>
            <a:endParaRPr lang="en-GB" sz="2100" dirty="0"/>
          </a:p>
        </p:txBody>
      </p:sp>
    </p:spTree>
    <p:extLst>
      <p:ext uri="{BB962C8B-B14F-4D97-AF65-F5344CB8AC3E}">
        <p14:creationId xmlns:p14="http://schemas.microsoft.com/office/powerpoint/2010/main" val="33706951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248400"/>
          </a:xfrm>
          <a:solidFill>
            <a:schemeClr val="bg1">
              <a:lumMod val="95000"/>
            </a:schemeClr>
          </a:solidFill>
        </p:spPr>
        <p:txBody>
          <a:bodyPr>
            <a:normAutofit fontScale="62500" lnSpcReduction="20000"/>
          </a:bodyPr>
          <a:lstStyle/>
          <a:p>
            <a:pPr marL="0" indent="0">
              <a:buNone/>
            </a:pPr>
            <a:r>
              <a:rPr lang="en-US" dirty="0"/>
              <a:t>In the next sections the narrator's thoughts and feelings begin to dominate rather than his actions. This builds tension as the reader becomes more aware of how he is feeling through his physical symptoms - 'My head ached, and I fancied a ringing in my ears'. We then experience the tension with him as he starts to feel unwell. From this point the focus is very much on the narrator's thoughts and feelings, rather than what the police are doing. This increases the tension as the reader is aware that it is not the police investigation that could incriminate him but he own </a:t>
            </a:r>
            <a:r>
              <a:rPr lang="en-US" dirty="0" err="1"/>
              <a:t>behaviour</a:t>
            </a:r>
            <a:r>
              <a:rPr lang="en-US" dirty="0"/>
              <a:t> as they 'chatted of familiar things' and cannot hear the noise he hears. The contrast between his </a:t>
            </a:r>
            <a:r>
              <a:rPr lang="en-US" dirty="0" err="1"/>
              <a:t>behaviour</a:t>
            </a:r>
            <a:r>
              <a:rPr lang="en-US" dirty="0"/>
              <a:t> and the police's </a:t>
            </a:r>
            <a:r>
              <a:rPr lang="en-US" dirty="0" err="1"/>
              <a:t>behaviour</a:t>
            </a:r>
            <a:r>
              <a:rPr lang="en-US" dirty="0"/>
              <a:t> becomes even more evident as his mental state deteriorates as he 'talked more quickly - more vehemently', 'argued about trifles, in a high key and with violent gesticulations'. </a:t>
            </a:r>
          </a:p>
          <a:p>
            <a:pPr marL="0" indent="0">
              <a:buNone/>
            </a:pPr>
            <a:endParaRPr lang="en-US" dirty="0"/>
          </a:p>
          <a:p>
            <a:pPr marL="0" indent="0">
              <a:buNone/>
            </a:pPr>
            <a:r>
              <a:rPr lang="en-US" dirty="0"/>
              <a:t>The tension reaches its climax in the structure and language used by the narrator to show his feelings of guilt and paranoia. There are repeated exclamations and the verbs used to show what he  does build tension by showing extreme actions 'I foamed! - I raved - I swore!' The pace becomes much quicker here due to the language and structure and this build tension because the reader feels things are moving very quickly. The contrast between the ideas of what he thinks the police are doing - 'They heard! - they suspected - they knew!' - and what they are actually doing - 'chatted pleasantly, and smiled' - demonstrates to the reader his complete breakdown, creating a sense in the reader that he will be caught. The tension is brought to a final climax as the reader </a:t>
            </a:r>
            <a:r>
              <a:rPr lang="en-US" dirty="0" err="1"/>
              <a:t>realises</a:t>
            </a:r>
            <a:r>
              <a:rPr lang="en-US" dirty="0"/>
              <a:t> that he cannot continue with what he has done and must confess, which he finally does. </a:t>
            </a:r>
            <a:endParaRPr lang="en-GB" dirty="0"/>
          </a:p>
          <a:p>
            <a:endParaRPr lang="en-GB" dirty="0"/>
          </a:p>
        </p:txBody>
      </p:sp>
    </p:spTree>
    <p:extLst>
      <p:ext uri="{BB962C8B-B14F-4D97-AF65-F5344CB8AC3E}">
        <p14:creationId xmlns:p14="http://schemas.microsoft.com/office/powerpoint/2010/main" val="11424711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To be successful in section A</a:t>
            </a:r>
            <a:endParaRPr lang="en-GB" dirty="0"/>
          </a:p>
        </p:txBody>
      </p:sp>
      <p:sp>
        <p:nvSpPr>
          <p:cNvPr id="3" name="Content Placeholder 2"/>
          <p:cNvSpPr>
            <a:spLocks noGrp="1"/>
          </p:cNvSpPr>
          <p:nvPr>
            <p:ph idx="1"/>
          </p:nvPr>
        </p:nvSpPr>
        <p:spPr>
          <a:xfrm>
            <a:off x="457200" y="1219200"/>
            <a:ext cx="8229600" cy="5105400"/>
          </a:xfrm>
          <a:solidFill>
            <a:schemeClr val="bg1">
              <a:lumMod val="95000"/>
            </a:schemeClr>
          </a:solidFill>
        </p:spPr>
        <p:txBody>
          <a:bodyPr>
            <a:normAutofit fontScale="92500" lnSpcReduction="20000"/>
          </a:bodyPr>
          <a:lstStyle/>
          <a:p>
            <a:r>
              <a:rPr lang="en-GB" dirty="0" smtClean="0"/>
              <a:t>Spend time reading and re-reading the questions – underline key words and phrases.</a:t>
            </a:r>
          </a:p>
          <a:p>
            <a:r>
              <a:rPr lang="en-GB" dirty="0" smtClean="0"/>
              <a:t>Take your answers from the stated lines only.</a:t>
            </a:r>
          </a:p>
          <a:p>
            <a:r>
              <a:rPr lang="en-GB" dirty="0" smtClean="0"/>
              <a:t>Double check the answer you have is the most relevant.</a:t>
            </a:r>
          </a:p>
          <a:p>
            <a:r>
              <a:rPr lang="en-GB" dirty="0" smtClean="0"/>
              <a:t>Question 3 = language AND structure, use correct terminology to refer to features of language and structure. </a:t>
            </a:r>
          </a:p>
          <a:p>
            <a:r>
              <a:rPr lang="en-GB" dirty="0" smtClean="0"/>
              <a:t>MUST analyse EFFECT – DON’T be generic e.g. it makes you want to read on…</a:t>
            </a:r>
          </a:p>
          <a:p>
            <a:r>
              <a:rPr lang="en-GB" dirty="0" smtClean="0"/>
              <a:t>Question 3 &amp; 4 = annotate the extract, write PQA</a:t>
            </a:r>
          </a:p>
          <a:p>
            <a:r>
              <a:rPr lang="en-GB" dirty="0" smtClean="0"/>
              <a:t>Question 4 = evaluate (how well)</a:t>
            </a:r>
            <a:endParaRPr lang="en-GB" dirty="0"/>
          </a:p>
        </p:txBody>
      </p:sp>
    </p:spTree>
    <p:extLst>
      <p:ext uri="{BB962C8B-B14F-4D97-AF65-F5344CB8AC3E}">
        <p14:creationId xmlns:p14="http://schemas.microsoft.com/office/powerpoint/2010/main" val="770795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SECTION B: CREATIVE/IMAGINATIVE WRITING</a:t>
            </a:r>
            <a:endParaRPr lang="en-GB" dirty="0"/>
          </a:p>
        </p:txBody>
      </p:sp>
      <p:sp>
        <p:nvSpPr>
          <p:cNvPr id="3" name="Content Placeholder 2"/>
          <p:cNvSpPr>
            <a:spLocks noGrp="1"/>
          </p:cNvSpPr>
          <p:nvPr>
            <p:ph idx="1"/>
          </p:nvPr>
        </p:nvSpPr>
        <p:spPr>
          <a:solidFill>
            <a:schemeClr val="bg2"/>
          </a:solidFill>
        </p:spPr>
        <p:txBody>
          <a:bodyPr/>
          <a:lstStyle/>
          <a:p>
            <a:pPr marL="0" indent="0">
              <a:buNone/>
            </a:pPr>
            <a:r>
              <a:rPr lang="en-GB" dirty="0"/>
              <a:t>Choice of </a:t>
            </a:r>
            <a:r>
              <a:rPr lang="en-GB" dirty="0" smtClean="0"/>
              <a:t>two </a:t>
            </a:r>
            <a:r>
              <a:rPr lang="en-GB" dirty="0"/>
              <a:t>writing tasks:</a:t>
            </a:r>
          </a:p>
          <a:p>
            <a:pPr marL="0" indent="0">
              <a:buNone/>
            </a:pPr>
            <a:endParaRPr lang="en-GB" dirty="0" smtClean="0"/>
          </a:p>
          <a:p>
            <a:pPr marL="0" indent="0">
              <a:buNone/>
            </a:pPr>
            <a:r>
              <a:rPr lang="en-GB" dirty="0" smtClean="0"/>
              <a:t>TOP TIP – DON’T ATTEMPT THE NARRATIVE TASK!</a:t>
            </a:r>
            <a:endParaRPr lang="en-GB" dirty="0"/>
          </a:p>
          <a:p>
            <a:endParaRPr lang="en-GB" dirty="0"/>
          </a:p>
        </p:txBody>
      </p:sp>
    </p:spTree>
    <p:extLst>
      <p:ext uri="{BB962C8B-B14F-4D97-AF65-F5344CB8AC3E}">
        <p14:creationId xmlns:p14="http://schemas.microsoft.com/office/powerpoint/2010/main" val="12624720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19200" y="0"/>
            <a:ext cx="11125200" cy="7239000"/>
          </a:xfrm>
          <a:prstGeom prst="rect">
            <a:avLst/>
          </a:prstGeom>
        </p:spPr>
      </p:pic>
    </p:spTree>
    <p:extLst>
      <p:ext uri="{BB962C8B-B14F-4D97-AF65-F5344CB8AC3E}">
        <p14:creationId xmlns:p14="http://schemas.microsoft.com/office/powerpoint/2010/main" val="991511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4325" y="274638"/>
            <a:ext cx="8677275" cy="1143000"/>
          </a:xfrm>
        </p:spPr>
        <p:txBody>
          <a:bodyPr>
            <a:noAutofit/>
          </a:bodyPr>
          <a:lstStyle/>
          <a:p>
            <a:r>
              <a:rPr lang="en-GB" sz="2800" dirty="0" smtClean="0">
                <a:latin typeface="+mn-lt"/>
              </a:rPr>
              <a:t>How does Shakespeare use language to show the changing relationship  between Macbeth and Banquo? (20)</a:t>
            </a:r>
            <a:endParaRPr lang="en-GB" sz="2800" dirty="0">
              <a:latin typeface="+mn-lt"/>
            </a:endParaRPr>
          </a:p>
        </p:txBody>
      </p:sp>
      <p:sp>
        <p:nvSpPr>
          <p:cNvPr id="8" name="TextBox 7"/>
          <p:cNvSpPr txBox="1"/>
          <p:nvPr/>
        </p:nvSpPr>
        <p:spPr>
          <a:xfrm>
            <a:off x="314325" y="3581400"/>
            <a:ext cx="8515350" cy="1384995"/>
          </a:xfrm>
          <a:prstGeom prst="rect">
            <a:avLst/>
          </a:prstGeom>
          <a:solidFill>
            <a:schemeClr val="accent1">
              <a:lumMod val="20000"/>
              <a:lumOff val="80000"/>
            </a:schemeClr>
          </a:solidFill>
        </p:spPr>
        <p:txBody>
          <a:bodyPr wrap="square" rtlCol="0">
            <a:spAutoFit/>
          </a:bodyPr>
          <a:lstStyle/>
          <a:p>
            <a:r>
              <a:rPr lang="en-GB" sz="2800" b="1" dirty="0" smtClean="0">
                <a:solidFill>
                  <a:prstClr val="black"/>
                </a:solidFill>
              </a:rPr>
              <a:t>‘Thou hast it now: king, Cawdor, Glamis, all,</a:t>
            </a:r>
          </a:p>
          <a:p>
            <a:r>
              <a:rPr lang="en-GB" sz="2800" b="1" dirty="0" smtClean="0">
                <a:solidFill>
                  <a:prstClr val="black"/>
                </a:solidFill>
              </a:rPr>
              <a:t>As the weird women promised, and, yet I fear,</a:t>
            </a:r>
          </a:p>
          <a:p>
            <a:r>
              <a:rPr lang="en-GB" sz="2800" b="1" dirty="0" smtClean="0">
                <a:solidFill>
                  <a:prstClr val="black"/>
                </a:solidFill>
              </a:rPr>
              <a:t>Thou </a:t>
            </a:r>
            <a:r>
              <a:rPr lang="en-GB" sz="2800" b="1" dirty="0" err="1" smtClean="0">
                <a:solidFill>
                  <a:prstClr val="black"/>
                </a:solidFill>
              </a:rPr>
              <a:t>play’dst</a:t>
            </a:r>
            <a:r>
              <a:rPr lang="en-GB" sz="2800" b="1" dirty="0" smtClean="0">
                <a:solidFill>
                  <a:prstClr val="black"/>
                </a:solidFill>
              </a:rPr>
              <a:t> most foully for it</a:t>
            </a:r>
            <a:endParaRPr lang="en-GB" sz="2800" b="1" dirty="0">
              <a:solidFill>
                <a:prstClr val="black"/>
              </a:solidFill>
            </a:endParaRPr>
          </a:p>
        </p:txBody>
      </p:sp>
      <p:sp>
        <p:nvSpPr>
          <p:cNvPr id="10" name="Title 1"/>
          <p:cNvSpPr txBox="1">
            <a:spLocks/>
          </p:cNvSpPr>
          <p:nvPr/>
        </p:nvSpPr>
        <p:spPr>
          <a:xfrm>
            <a:off x="815340" y="1724139"/>
            <a:ext cx="7886700" cy="78876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rgbClr val="70AD47">
                    <a:lumMod val="75000"/>
                  </a:srgbClr>
                </a:solidFill>
                <a:effectLst/>
                <a:uLnTx/>
                <a:uFillTx/>
                <a:latin typeface="+mn-lt"/>
                <a:ea typeface="+mj-ea"/>
                <a:cs typeface="+mj-cs"/>
              </a:rPr>
              <a:t>Language</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en-GB" sz="4000" b="1" i="0" u="none" strike="noStrike" kern="1200" cap="none" spc="0" normalizeH="0" baseline="0" noProof="0" dirty="0" smtClean="0">
                <a:ln>
                  <a:noFill/>
                </a:ln>
                <a:solidFill>
                  <a:srgbClr val="FF0000"/>
                </a:solidFill>
                <a:effectLst/>
                <a:uLnTx/>
                <a:uFillTx/>
                <a:latin typeface="+mn-lt"/>
                <a:ea typeface="+mj-ea"/>
                <a:cs typeface="+mj-cs"/>
              </a:rPr>
              <a:t>structure</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 </a:t>
            </a:r>
            <a:r>
              <a:rPr kumimoji="0" lang="en-GB" sz="4000" b="1" i="0" u="none" strike="noStrike" kern="1200" cap="none" spc="0" normalizeH="0" baseline="0" noProof="0" dirty="0" smtClean="0">
                <a:ln>
                  <a:noFill/>
                </a:ln>
                <a:solidFill>
                  <a:srgbClr val="FF00FF"/>
                </a:solidFill>
                <a:effectLst/>
                <a:uLnTx/>
                <a:uFillTx/>
                <a:latin typeface="+mn-lt"/>
                <a:ea typeface="+mj-ea"/>
                <a:cs typeface="+mj-cs"/>
              </a:rPr>
              <a:t>techniques</a:t>
            </a:r>
            <a:r>
              <a:rPr kumimoji="0" lang="en-GB" sz="4000" b="1" i="0" u="none" strike="noStrike" kern="1200" cap="none" spc="0" normalizeH="0" baseline="0" noProof="0" dirty="0" smtClean="0">
                <a:ln>
                  <a:noFill/>
                </a:ln>
                <a:solidFill>
                  <a:sysClr val="windowText" lastClr="000000"/>
                </a:solidFill>
                <a:effectLst/>
                <a:uLnTx/>
                <a:uFillTx/>
                <a:latin typeface="+mn-lt"/>
                <a:ea typeface="+mj-ea"/>
                <a:cs typeface="+mj-cs"/>
              </a:rPr>
              <a:t>?</a:t>
            </a:r>
            <a:endParaRPr kumimoji="0" lang="en-GB" sz="4000" b="1" i="0" u="none" strike="noStrike" kern="1200" cap="none" spc="0" normalizeH="0" baseline="0" noProof="0" dirty="0">
              <a:ln>
                <a:noFill/>
              </a:ln>
              <a:solidFill>
                <a:sysClr val="windowText" lastClr="000000"/>
              </a:solidFill>
              <a:effectLst/>
              <a:uLnTx/>
              <a:uFillTx/>
              <a:latin typeface="+mn-lt"/>
              <a:ea typeface="+mj-ea"/>
              <a:cs typeface="+mj-cs"/>
            </a:endParaRPr>
          </a:p>
        </p:txBody>
      </p:sp>
    </p:spTree>
    <p:extLst>
      <p:ext uri="{BB962C8B-B14F-4D97-AF65-F5344CB8AC3E}">
        <p14:creationId xmlns:p14="http://schemas.microsoft.com/office/powerpoint/2010/main" val="36058737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37408" y="685800"/>
            <a:ext cx="3943443" cy="5273000"/>
          </a:xfrm>
          <a:prstGeom prst="rect">
            <a:avLst/>
          </a:prstGeom>
        </p:spPr>
      </p:pic>
      <p:pic>
        <p:nvPicPr>
          <p:cNvPr id="5" name="Picture 4"/>
          <p:cNvPicPr>
            <a:picLocks noChangeAspect="1"/>
          </p:cNvPicPr>
          <p:nvPr/>
        </p:nvPicPr>
        <p:blipFill>
          <a:blip r:embed="rId3"/>
          <a:stretch>
            <a:fillRect/>
          </a:stretch>
        </p:blipFill>
        <p:spPr>
          <a:xfrm>
            <a:off x="4479944" y="1905000"/>
            <a:ext cx="4587856" cy="3043215"/>
          </a:xfrm>
          <a:prstGeom prst="rect">
            <a:avLst/>
          </a:prstGeom>
        </p:spPr>
      </p:pic>
    </p:spTree>
    <p:extLst>
      <p:ext uri="{BB962C8B-B14F-4D97-AF65-F5344CB8AC3E}">
        <p14:creationId xmlns:p14="http://schemas.microsoft.com/office/powerpoint/2010/main" val="32111693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Descriptive writing</a:t>
            </a:r>
            <a:endParaRPr lang="en-GB" dirty="0"/>
          </a:p>
        </p:txBody>
      </p:sp>
      <p:sp>
        <p:nvSpPr>
          <p:cNvPr id="3" name="Content Placeholder 2"/>
          <p:cNvSpPr>
            <a:spLocks noGrp="1"/>
          </p:cNvSpPr>
          <p:nvPr>
            <p:ph idx="1"/>
          </p:nvPr>
        </p:nvSpPr>
        <p:spPr/>
        <p:txBody>
          <a:bodyPr/>
          <a:lstStyle/>
          <a:p>
            <a:r>
              <a:rPr lang="en-GB" dirty="0" smtClean="0"/>
              <a:t>To paint a multi-sensory and vivid picture of a person, place, feeling or event</a:t>
            </a:r>
          </a:p>
          <a:p>
            <a:endParaRPr lang="en-GB" dirty="0"/>
          </a:p>
        </p:txBody>
      </p:sp>
      <p:pic>
        <p:nvPicPr>
          <p:cNvPr id="4" name="Picture 3"/>
          <p:cNvPicPr>
            <a:picLocks noChangeAspect="1"/>
          </p:cNvPicPr>
          <p:nvPr/>
        </p:nvPicPr>
        <p:blipFill>
          <a:blip r:embed="rId2"/>
          <a:stretch>
            <a:fillRect/>
          </a:stretch>
        </p:blipFill>
        <p:spPr>
          <a:xfrm>
            <a:off x="2133600" y="2743200"/>
            <a:ext cx="4968119" cy="3726089"/>
          </a:xfrm>
          <a:prstGeom prst="rect">
            <a:avLst/>
          </a:prstGeom>
        </p:spPr>
      </p:pic>
    </p:spTree>
    <p:extLst>
      <p:ext uri="{BB962C8B-B14F-4D97-AF65-F5344CB8AC3E}">
        <p14:creationId xmlns:p14="http://schemas.microsoft.com/office/powerpoint/2010/main" val="3296988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How they should spend their time?</a:t>
            </a:r>
            <a:endParaRPr lang="en-GB" dirty="0"/>
          </a:p>
        </p:txBody>
      </p:sp>
      <p:sp>
        <p:nvSpPr>
          <p:cNvPr id="6" name="Content Placeholder 5"/>
          <p:cNvSpPr>
            <a:spLocks noGrp="1"/>
          </p:cNvSpPr>
          <p:nvPr>
            <p:ph idx="1"/>
          </p:nvPr>
        </p:nvSpPr>
        <p:spPr/>
        <p:txBody>
          <a:bodyPr/>
          <a:lstStyle/>
          <a:p>
            <a:r>
              <a:rPr lang="en-GB" dirty="0" smtClean="0"/>
              <a:t>1 minute selecting question and identifying the topic/theme</a:t>
            </a:r>
          </a:p>
          <a:p>
            <a:r>
              <a:rPr lang="en-GB" dirty="0"/>
              <a:t>5</a:t>
            </a:r>
            <a:r>
              <a:rPr lang="en-GB" dirty="0" smtClean="0"/>
              <a:t> minutes planning.</a:t>
            </a:r>
          </a:p>
          <a:p>
            <a:r>
              <a:rPr lang="en-GB" dirty="0" smtClean="0"/>
              <a:t>34 minutes writing.</a:t>
            </a:r>
          </a:p>
          <a:p>
            <a:r>
              <a:rPr lang="en-GB" dirty="0" smtClean="0"/>
              <a:t>5 minutes proof reading and editing.</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4495800"/>
            <a:ext cx="2160814" cy="2154812"/>
          </a:xfrm>
          <a:prstGeom prst="rect">
            <a:avLst/>
          </a:prstGeom>
        </p:spPr>
      </p:pic>
    </p:spTree>
    <p:extLst>
      <p:ext uri="{BB962C8B-B14F-4D97-AF65-F5344CB8AC3E}">
        <p14:creationId xmlns:p14="http://schemas.microsoft.com/office/powerpoint/2010/main" val="2745280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86700" cy="697192"/>
          </a:xfrm>
        </p:spPr>
        <p:txBody>
          <a:bodyPr>
            <a:normAutofit/>
          </a:bodyPr>
          <a:lstStyle/>
          <a:p>
            <a:r>
              <a:rPr lang="en-GB" sz="3200" dirty="0" smtClean="0"/>
              <a:t>10 top tips for brilliant descriptive writing…</a:t>
            </a:r>
            <a:endParaRPr lang="en-GB" sz="3200" dirty="0"/>
          </a:p>
        </p:txBody>
      </p:sp>
      <p:sp>
        <p:nvSpPr>
          <p:cNvPr id="3" name="Content Placeholder 2"/>
          <p:cNvSpPr>
            <a:spLocks noGrp="1"/>
          </p:cNvSpPr>
          <p:nvPr>
            <p:ph idx="1"/>
          </p:nvPr>
        </p:nvSpPr>
        <p:spPr>
          <a:xfrm>
            <a:off x="406773" y="990600"/>
            <a:ext cx="8444753" cy="5486400"/>
          </a:xfrm>
          <a:solidFill>
            <a:schemeClr val="bg1">
              <a:lumMod val="95000"/>
            </a:schemeClr>
          </a:solidFill>
        </p:spPr>
        <p:txBody>
          <a:bodyPr>
            <a:normAutofit fontScale="77500" lnSpcReduction="20000"/>
          </a:bodyPr>
          <a:lstStyle/>
          <a:p>
            <a:pPr marL="514350" indent="-514350">
              <a:buFont typeface="+mj-lt"/>
              <a:buAutoNum type="arabicPeriod"/>
            </a:pPr>
            <a:r>
              <a:rPr lang="en-GB" dirty="0" smtClean="0">
                <a:latin typeface="+mj-lt"/>
              </a:rPr>
              <a:t>Try to write about what you know – close your eyes and picture it! </a:t>
            </a:r>
          </a:p>
          <a:p>
            <a:pPr marL="514350" indent="-514350">
              <a:buFont typeface="+mj-lt"/>
              <a:buAutoNum type="arabicPeriod"/>
            </a:pPr>
            <a:r>
              <a:rPr lang="en-GB" dirty="0" smtClean="0">
                <a:latin typeface="+mj-lt"/>
              </a:rPr>
              <a:t>Appeal to the senses – sight, smell, taste, touch &amp; sound</a:t>
            </a:r>
          </a:p>
          <a:p>
            <a:pPr marL="514350" indent="-514350">
              <a:buFont typeface="+mj-lt"/>
              <a:buAutoNum type="arabicPeriod"/>
            </a:pPr>
            <a:r>
              <a:rPr lang="en-GB" dirty="0" smtClean="0">
                <a:latin typeface="+mj-lt"/>
              </a:rPr>
              <a:t>Use interesting </a:t>
            </a:r>
            <a:r>
              <a:rPr lang="en-GB" dirty="0">
                <a:latin typeface="+mj-lt"/>
              </a:rPr>
              <a:t>words (especially verbs, adjectives and </a:t>
            </a:r>
            <a:r>
              <a:rPr lang="en-GB" dirty="0" smtClean="0">
                <a:latin typeface="+mj-lt"/>
              </a:rPr>
              <a:t>adverbs) and literary devices e.g</a:t>
            </a:r>
            <a:r>
              <a:rPr lang="en-GB" dirty="0">
                <a:latin typeface="+mj-lt"/>
              </a:rPr>
              <a:t>. metaphor, personification etc.</a:t>
            </a:r>
          </a:p>
          <a:p>
            <a:pPr marL="514350" indent="-514350">
              <a:buFont typeface="+mj-lt"/>
              <a:buAutoNum type="arabicPeriod"/>
            </a:pPr>
            <a:r>
              <a:rPr lang="en-GB" dirty="0" smtClean="0">
                <a:latin typeface="+mj-lt"/>
              </a:rPr>
              <a:t>Write a lot about a little – zoom in like a camera – different aspects for different paragraphs</a:t>
            </a:r>
          </a:p>
          <a:p>
            <a:pPr marL="514350" indent="-514350">
              <a:buFont typeface="+mj-lt"/>
              <a:buAutoNum type="arabicPeriod"/>
            </a:pPr>
            <a:r>
              <a:rPr lang="en-GB" dirty="0" smtClean="0">
                <a:latin typeface="+mj-lt"/>
              </a:rPr>
              <a:t>Vary the start of your sentences.</a:t>
            </a:r>
          </a:p>
          <a:p>
            <a:pPr marL="514350" indent="-514350">
              <a:buFont typeface="+mj-lt"/>
              <a:buAutoNum type="arabicPeriod"/>
            </a:pPr>
            <a:r>
              <a:rPr lang="en-GB" dirty="0" smtClean="0">
                <a:latin typeface="+mj-lt"/>
              </a:rPr>
              <a:t>Write in the 3</a:t>
            </a:r>
            <a:r>
              <a:rPr lang="en-GB" baseline="30000" dirty="0" smtClean="0">
                <a:latin typeface="+mj-lt"/>
              </a:rPr>
              <a:t>rd</a:t>
            </a:r>
            <a:r>
              <a:rPr lang="en-GB" dirty="0" smtClean="0">
                <a:latin typeface="+mj-lt"/>
              </a:rPr>
              <a:t> person.</a:t>
            </a:r>
          </a:p>
          <a:p>
            <a:pPr marL="514350" indent="-514350">
              <a:buFont typeface="+mj-lt"/>
              <a:buAutoNum type="arabicPeriod"/>
            </a:pPr>
            <a:r>
              <a:rPr lang="en-GB" dirty="0" smtClean="0">
                <a:latin typeface="+mj-lt"/>
              </a:rPr>
              <a:t>Don’t use dialogue.</a:t>
            </a:r>
          </a:p>
          <a:p>
            <a:pPr marL="514350" indent="-514350">
              <a:buFont typeface="+mj-lt"/>
              <a:buAutoNum type="arabicPeriod"/>
            </a:pPr>
            <a:r>
              <a:rPr lang="en-GB" dirty="0" smtClean="0">
                <a:latin typeface="+mj-lt"/>
              </a:rPr>
              <a:t>Vary your sentence structure – one word, simple, minor, compound, complex.</a:t>
            </a:r>
          </a:p>
          <a:p>
            <a:pPr marL="514350" indent="-514350">
              <a:buFont typeface="+mj-lt"/>
              <a:buAutoNum type="arabicPeriod"/>
            </a:pPr>
            <a:r>
              <a:rPr lang="en-GB" dirty="0" smtClean="0">
                <a:latin typeface="+mj-lt"/>
              </a:rPr>
              <a:t>Use objects to convey an atmosphere/mood/feeling</a:t>
            </a:r>
          </a:p>
          <a:p>
            <a:pPr marL="514350" indent="-514350">
              <a:buFont typeface="+mj-lt"/>
              <a:buAutoNum type="arabicPeriod"/>
            </a:pPr>
            <a:r>
              <a:rPr lang="en-GB" dirty="0" smtClean="0">
                <a:latin typeface="+mj-lt"/>
              </a:rPr>
              <a:t>Avoid clichés e.g. her hair shone like the sun.</a:t>
            </a:r>
            <a:endParaRPr lang="en-GB" dirty="0">
              <a:latin typeface="+mj-lt"/>
            </a:endParaRPr>
          </a:p>
        </p:txBody>
      </p:sp>
    </p:spTree>
    <p:extLst>
      <p:ext uri="{BB962C8B-B14F-4D97-AF65-F5344CB8AC3E}">
        <p14:creationId xmlns:p14="http://schemas.microsoft.com/office/powerpoint/2010/main" val="113060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 What senses have been used?</a:t>
            </a:r>
            <a:endParaRPr lang="en-GB" dirty="0"/>
          </a:p>
        </p:txBody>
      </p:sp>
      <p:sp>
        <p:nvSpPr>
          <p:cNvPr id="3" name="Content Placeholder 2"/>
          <p:cNvSpPr>
            <a:spLocks noGrp="1"/>
          </p:cNvSpPr>
          <p:nvPr>
            <p:ph idx="1"/>
          </p:nvPr>
        </p:nvSpPr>
        <p:spPr/>
        <p:txBody>
          <a:bodyPr/>
          <a:lstStyle/>
          <a:p>
            <a:r>
              <a:rPr lang="en-GB" dirty="0" smtClean="0"/>
              <a:t>The old man’s face was a map of creases and lines which ran backward and forwards across his features. He was mumbling to himself as he staggered forward unsteadily. Subtly at first, then becoming increasingly overwhelming, the acrid stench of stale tobacco wafted from his stained jacket.</a:t>
            </a:r>
            <a:endParaRPr lang="en-GB" dirty="0"/>
          </a:p>
        </p:txBody>
      </p:sp>
    </p:spTree>
    <p:extLst>
      <p:ext uri="{BB962C8B-B14F-4D97-AF65-F5344CB8AC3E}">
        <p14:creationId xmlns:p14="http://schemas.microsoft.com/office/powerpoint/2010/main" val="38828842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Don’t walk when you can:</a:t>
            </a:r>
            <a:endParaRPr lang="en-GB" dirty="0"/>
          </a:p>
        </p:txBody>
      </p:sp>
      <p:sp>
        <p:nvSpPr>
          <p:cNvPr id="3" name="Content Placeholder 2"/>
          <p:cNvSpPr>
            <a:spLocks noGrp="1"/>
          </p:cNvSpPr>
          <p:nvPr>
            <p:ph idx="1"/>
          </p:nvPr>
        </p:nvSpPr>
        <p:spPr>
          <a:solidFill>
            <a:schemeClr val="bg1"/>
          </a:solidFill>
        </p:spPr>
        <p:txBody>
          <a:bodyPr>
            <a:normAutofit/>
          </a:bodyPr>
          <a:lstStyle/>
          <a:p>
            <a:r>
              <a:rPr lang="en-GB" sz="3200" dirty="0" smtClean="0">
                <a:latin typeface="+mj-lt"/>
              </a:rPr>
              <a:t>Stroll, saunter, </a:t>
            </a:r>
            <a:r>
              <a:rPr lang="en-GB" sz="3200" b="1" dirty="0" smtClean="0">
                <a:solidFill>
                  <a:srgbClr val="FF0000"/>
                </a:solidFill>
                <a:latin typeface="+mj-lt"/>
              </a:rPr>
              <a:t>amble</a:t>
            </a:r>
            <a:r>
              <a:rPr lang="en-GB" sz="3200" dirty="0" smtClean="0">
                <a:latin typeface="+mj-lt"/>
              </a:rPr>
              <a:t>, </a:t>
            </a:r>
            <a:r>
              <a:rPr lang="en-GB" sz="3200" dirty="0">
                <a:latin typeface="+mj-lt"/>
              </a:rPr>
              <a:t>wend one's way, </a:t>
            </a:r>
            <a:r>
              <a:rPr lang="en-GB" sz="3200" dirty="0" smtClean="0">
                <a:latin typeface="+mj-lt"/>
              </a:rPr>
              <a:t>trudge, plod, hike, tramp, trek, march, stride, troop, </a:t>
            </a:r>
            <a:r>
              <a:rPr lang="en-GB" sz="3200" b="1" dirty="0" smtClean="0">
                <a:solidFill>
                  <a:srgbClr val="FF0000"/>
                </a:solidFill>
                <a:latin typeface="+mj-lt"/>
              </a:rPr>
              <a:t>patrol, </a:t>
            </a:r>
            <a:r>
              <a:rPr lang="en-GB" sz="3200" dirty="0">
                <a:latin typeface="+mj-lt"/>
              </a:rPr>
              <a:t>step out, </a:t>
            </a:r>
            <a:r>
              <a:rPr lang="en-GB" sz="3200" dirty="0" smtClean="0">
                <a:latin typeface="+mj-lt"/>
              </a:rPr>
              <a:t>wander, ramble, tread, prowl, footslog, promenade, roam, traipse, stretch </a:t>
            </a:r>
            <a:r>
              <a:rPr lang="en-GB" sz="3200" dirty="0">
                <a:latin typeface="+mj-lt"/>
              </a:rPr>
              <a:t>one's legs, go for a walk, take the air; </a:t>
            </a:r>
            <a:r>
              <a:rPr lang="en-GB" sz="3200" dirty="0" smtClean="0">
                <a:latin typeface="+mj-lt"/>
              </a:rPr>
              <a:t>advance, proceed, move, go, </a:t>
            </a:r>
            <a:r>
              <a:rPr lang="en-GB" sz="3200" dirty="0">
                <a:latin typeface="+mj-lt"/>
              </a:rPr>
              <a:t>make one's way; </a:t>
            </a:r>
            <a:r>
              <a:rPr lang="en-GB" sz="3200" dirty="0" smtClean="0">
                <a:latin typeface="+mj-lt"/>
              </a:rPr>
              <a:t>mosey, pootle, yomp, perambulate.</a:t>
            </a:r>
            <a:endParaRPr lang="en-GB" sz="3200" dirty="0">
              <a:latin typeface="+mj-lt"/>
            </a:endParaRPr>
          </a:p>
        </p:txBody>
      </p:sp>
    </p:spTree>
    <p:extLst>
      <p:ext uri="{BB962C8B-B14F-4D97-AF65-F5344CB8AC3E}">
        <p14:creationId xmlns:p14="http://schemas.microsoft.com/office/powerpoint/2010/main" val="16077662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sz="half" idx="1"/>
          </p:nvPr>
        </p:nvSpPr>
        <p:spPr>
          <a:xfrm>
            <a:off x="179388" y="188913"/>
            <a:ext cx="3905250" cy="6480175"/>
          </a:xfrm>
          <a:solidFill>
            <a:schemeClr val="bg2"/>
          </a:solidFill>
        </p:spPr>
        <p:txBody>
          <a:bodyPr>
            <a:normAutofit fontScale="92500" lnSpcReduction="10000"/>
          </a:bodyPr>
          <a:lstStyle/>
          <a:p>
            <a:pPr marL="80963" indent="0">
              <a:spcBef>
                <a:spcPct val="0"/>
              </a:spcBef>
              <a:buNone/>
            </a:pPr>
            <a:r>
              <a:rPr lang="en-GB" altLang="en-US" sz="2100" dirty="0" smtClean="0">
                <a:latin typeface="Comic Sans MS" panose="030F0702030302020204" pitchFamily="66" charset="0"/>
              </a:rPr>
              <a:t>3</a:t>
            </a:r>
            <a:r>
              <a:rPr lang="en-GB" altLang="en-US" sz="2100" b="1" u="sng" dirty="0" smtClean="0">
                <a:latin typeface="Comic Sans MS" panose="030F0702030302020204" pitchFamily="66" charset="0"/>
              </a:rPr>
              <a:t>) KNOW YOUR DEVICES/TECHNIQUES!</a:t>
            </a:r>
          </a:p>
          <a:p>
            <a:pPr marL="80963" indent="0">
              <a:spcBef>
                <a:spcPct val="0"/>
              </a:spcBef>
              <a:buNone/>
            </a:pPr>
            <a:endParaRPr lang="en-GB" altLang="en-US" sz="2100" b="1" u="sng" dirty="0" smtClean="0">
              <a:latin typeface="Comic Sans MS" panose="030F0702030302020204" pitchFamily="66" charset="0"/>
            </a:endParaRP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Exaggerated language</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comparison using like or as.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word that describes a noun.</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Language that uses the 5 senses.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Comparing one thing directly to another.</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word that describes a doing word.</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Giving something human characteristics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Repetition of the same letter at the beginning of a string of words.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A word that makes the sound it describes</a:t>
            </a:r>
          </a:p>
          <a:p>
            <a:pPr marL="595313" indent="-514350">
              <a:spcBef>
                <a:spcPct val="0"/>
              </a:spcBef>
              <a:buFont typeface="Calibri" panose="020F0502020204030204" pitchFamily="34" charset="0"/>
              <a:buAutoNum type="alphaLcParenR"/>
            </a:pPr>
            <a:r>
              <a:rPr lang="en-GB" altLang="en-US" sz="2100" dirty="0" smtClean="0">
                <a:latin typeface="Comic Sans MS" panose="030F0702030302020204" pitchFamily="66" charset="0"/>
              </a:rPr>
              <a:t>Repetition of an ‘s’ or ‘</a:t>
            </a:r>
            <a:r>
              <a:rPr lang="en-GB" altLang="en-US" sz="2100" dirty="0" err="1" smtClean="0">
                <a:latin typeface="Comic Sans MS" panose="030F0702030302020204" pitchFamily="66" charset="0"/>
              </a:rPr>
              <a:t>sh</a:t>
            </a:r>
            <a:r>
              <a:rPr lang="en-GB" altLang="en-US" sz="2100" dirty="0" smtClean="0">
                <a:latin typeface="Comic Sans MS" panose="030F0702030302020204" pitchFamily="66" charset="0"/>
              </a:rPr>
              <a:t>’ sound.</a:t>
            </a:r>
          </a:p>
        </p:txBody>
      </p:sp>
      <p:sp>
        <p:nvSpPr>
          <p:cNvPr id="4" name="Content Placeholder 3"/>
          <p:cNvSpPr>
            <a:spLocks noGrp="1"/>
          </p:cNvSpPr>
          <p:nvPr>
            <p:ph sz="half" idx="2"/>
          </p:nvPr>
        </p:nvSpPr>
        <p:spPr>
          <a:xfrm>
            <a:off x="4572000" y="1097756"/>
            <a:ext cx="3657600" cy="4662487"/>
          </a:xfrm>
        </p:spPr>
        <p:txBody>
          <a:bodyPr>
            <a:normAutofit fontScale="92500" lnSpcReduction="10000"/>
          </a:bodyPr>
          <a:lstStyle/>
          <a:p>
            <a:pPr marL="596646" indent="-514350">
              <a:buFont typeface="+mj-lt"/>
              <a:buAutoNum type="arabicPeriod"/>
              <a:defRPr/>
            </a:pPr>
            <a:r>
              <a:rPr lang="en-GB" dirty="0">
                <a:latin typeface="Comic Sans MS" panose="030F0702030302020204" pitchFamily="66" charset="0"/>
              </a:rPr>
              <a:t>Adjective</a:t>
            </a:r>
          </a:p>
          <a:p>
            <a:pPr marL="596646" indent="-514350">
              <a:buFont typeface="+mj-lt"/>
              <a:buAutoNum type="arabicPeriod"/>
              <a:defRPr/>
            </a:pPr>
            <a:r>
              <a:rPr lang="en-GB" dirty="0">
                <a:latin typeface="Comic Sans MS" panose="030F0702030302020204" pitchFamily="66" charset="0"/>
              </a:rPr>
              <a:t>Adverb</a:t>
            </a:r>
          </a:p>
          <a:p>
            <a:pPr marL="596646" indent="-514350">
              <a:buFont typeface="+mj-lt"/>
              <a:buAutoNum type="arabicPeriod"/>
              <a:defRPr/>
            </a:pPr>
            <a:r>
              <a:rPr lang="en-GB" dirty="0">
                <a:latin typeface="Comic Sans MS" panose="030F0702030302020204" pitchFamily="66" charset="0"/>
              </a:rPr>
              <a:t>Alliteration</a:t>
            </a:r>
          </a:p>
          <a:p>
            <a:pPr marL="596646" indent="-514350">
              <a:buFont typeface="+mj-lt"/>
              <a:buAutoNum type="arabicPeriod"/>
              <a:defRPr/>
            </a:pPr>
            <a:r>
              <a:rPr lang="en-GB" dirty="0">
                <a:latin typeface="Comic Sans MS" panose="030F0702030302020204" pitchFamily="66" charset="0"/>
              </a:rPr>
              <a:t>Sibilance</a:t>
            </a:r>
          </a:p>
          <a:p>
            <a:pPr marL="596646" indent="-514350">
              <a:buFont typeface="+mj-lt"/>
              <a:buAutoNum type="arabicPeriod"/>
              <a:defRPr/>
            </a:pPr>
            <a:r>
              <a:rPr lang="en-GB" dirty="0">
                <a:latin typeface="Comic Sans MS" panose="030F0702030302020204" pitchFamily="66" charset="0"/>
              </a:rPr>
              <a:t>Onomatopoeia</a:t>
            </a:r>
          </a:p>
          <a:p>
            <a:pPr marL="596646" indent="-514350">
              <a:buFont typeface="+mj-lt"/>
              <a:buAutoNum type="arabicPeriod"/>
              <a:defRPr/>
            </a:pPr>
            <a:r>
              <a:rPr lang="en-GB" dirty="0">
                <a:latin typeface="Comic Sans MS" panose="030F0702030302020204" pitchFamily="66" charset="0"/>
              </a:rPr>
              <a:t>Personification</a:t>
            </a:r>
          </a:p>
          <a:p>
            <a:pPr marL="596646" indent="-514350">
              <a:buFont typeface="+mj-lt"/>
              <a:buAutoNum type="arabicPeriod"/>
              <a:defRPr/>
            </a:pPr>
            <a:r>
              <a:rPr lang="en-GB" dirty="0">
                <a:latin typeface="Comic Sans MS" panose="030F0702030302020204" pitchFamily="66" charset="0"/>
              </a:rPr>
              <a:t>Metaphor</a:t>
            </a:r>
          </a:p>
          <a:p>
            <a:pPr marL="596646" indent="-514350">
              <a:buFont typeface="+mj-lt"/>
              <a:buAutoNum type="arabicPeriod"/>
              <a:defRPr/>
            </a:pPr>
            <a:r>
              <a:rPr lang="en-GB" dirty="0">
                <a:latin typeface="Comic Sans MS" panose="030F0702030302020204" pitchFamily="66" charset="0"/>
              </a:rPr>
              <a:t>Imagery</a:t>
            </a:r>
          </a:p>
          <a:p>
            <a:pPr marL="596646" indent="-514350">
              <a:buFont typeface="+mj-lt"/>
              <a:buAutoNum type="arabicPeriod"/>
              <a:defRPr/>
            </a:pPr>
            <a:r>
              <a:rPr lang="en-GB" dirty="0">
                <a:latin typeface="Comic Sans MS" panose="030F0702030302020204" pitchFamily="66" charset="0"/>
              </a:rPr>
              <a:t>Hyperbole</a:t>
            </a:r>
          </a:p>
          <a:p>
            <a:pPr marL="596646" indent="-514350">
              <a:buFont typeface="+mj-lt"/>
              <a:buAutoNum type="arabicPeriod"/>
              <a:defRPr/>
            </a:pPr>
            <a:r>
              <a:rPr lang="en-GB" dirty="0">
                <a:latin typeface="Comic Sans MS" panose="030F0702030302020204" pitchFamily="66" charset="0"/>
              </a:rPr>
              <a:t>Simile</a:t>
            </a:r>
          </a:p>
          <a:p>
            <a:pPr>
              <a:buFont typeface="Arial" charset="0"/>
              <a:buChar char="•"/>
              <a:defRPr/>
            </a:pPr>
            <a:endParaRPr lang="en-GB" dirty="0">
              <a:latin typeface="Comic Sans MS" panose="030F0702030302020204" pitchFamily="66" charset="0"/>
            </a:endParaRPr>
          </a:p>
        </p:txBody>
      </p:sp>
    </p:spTree>
    <p:extLst>
      <p:ext uri="{BB962C8B-B14F-4D97-AF65-F5344CB8AC3E}">
        <p14:creationId xmlns:p14="http://schemas.microsoft.com/office/powerpoint/2010/main" val="1267019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fontScale="90000"/>
          </a:bodyPr>
          <a:lstStyle/>
          <a:p>
            <a:r>
              <a:rPr lang="en-GB" altLang="en-US" dirty="0" smtClean="0"/>
              <a:t>4) A little about a lot…what am I describing?</a:t>
            </a:r>
          </a:p>
        </p:txBody>
      </p:sp>
      <p:sp>
        <p:nvSpPr>
          <p:cNvPr id="61443" name="Content Placeholder 2"/>
          <p:cNvSpPr>
            <a:spLocks noGrp="1"/>
          </p:cNvSpPr>
          <p:nvPr>
            <p:ph idx="1"/>
          </p:nvPr>
        </p:nvSpPr>
        <p:spPr>
          <a:solidFill>
            <a:schemeClr val="bg1"/>
          </a:solidFill>
        </p:spPr>
        <p:txBody>
          <a:bodyPr/>
          <a:lstStyle/>
          <a:p>
            <a:pPr marL="0" indent="0">
              <a:buFont typeface="Arial" panose="020B0604020202020204" pitchFamily="34" charset="0"/>
              <a:buNone/>
            </a:pPr>
            <a:r>
              <a:rPr lang="en-GB" altLang="en-US" dirty="0" smtClean="0">
                <a:latin typeface="+mj-lt"/>
              </a:rPr>
              <a:t>A curtain of mist enveloped us, swallowing the innocent vessel. Dancing droplets illuminated by powerful reaching tendrils of sunlight caused an explosion of light and colour. Angrily the turquoise waters churned below,  brutally bashing against us; the spray a tirade of anger.</a:t>
            </a:r>
          </a:p>
        </p:txBody>
      </p:sp>
    </p:spTree>
    <p:extLst>
      <p:ext uri="{BB962C8B-B14F-4D97-AF65-F5344CB8AC3E}">
        <p14:creationId xmlns:p14="http://schemas.microsoft.com/office/powerpoint/2010/main" val="23965714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5) How can I start my sentences?</a:t>
            </a:r>
            <a:endParaRPr lang="en-GB" dirty="0"/>
          </a:p>
        </p:txBody>
      </p:sp>
      <p:sp>
        <p:nvSpPr>
          <p:cNvPr id="6" name="Content Placeholder 5"/>
          <p:cNvSpPr>
            <a:spLocks noGrp="1"/>
          </p:cNvSpPr>
          <p:nvPr>
            <p:ph idx="1"/>
          </p:nvPr>
        </p:nvSpPr>
        <p:spPr>
          <a:solidFill>
            <a:schemeClr val="bg1"/>
          </a:solidFill>
        </p:spPr>
        <p:txBody>
          <a:bodyPr>
            <a:normAutofit fontScale="92500" lnSpcReduction="20000"/>
          </a:bodyPr>
          <a:lstStyle/>
          <a:p>
            <a:pPr lvl="0"/>
            <a:r>
              <a:rPr lang="en-GB" dirty="0">
                <a:latin typeface="+mj-lt"/>
              </a:rPr>
              <a:t>Vary the start of your sentences using different parts of speech </a:t>
            </a:r>
            <a:endParaRPr lang="en-GB" dirty="0" smtClean="0">
              <a:latin typeface="+mj-lt"/>
            </a:endParaRPr>
          </a:p>
          <a:p>
            <a:pPr lvl="0"/>
            <a:r>
              <a:rPr lang="en-GB" dirty="0" smtClean="0">
                <a:latin typeface="+mj-lt"/>
              </a:rPr>
              <a:t>Verbs</a:t>
            </a:r>
          </a:p>
          <a:p>
            <a:pPr lvl="0"/>
            <a:r>
              <a:rPr lang="en-GB" dirty="0" smtClean="0">
                <a:latin typeface="+mj-lt"/>
              </a:rPr>
              <a:t>Adverbs</a:t>
            </a:r>
          </a:p>
          <a:p>
            <a:pPr lvl="0"/>
            <a:r>
              <a:rPr lang="en-GB" dirty="0" smtClean="0">
                <a:latin typeface="+mj-lt"/>
              </a:rPr>
              <a:t>Adjectives</a:t>
            </a:r>
          </a:p>
          <a:p>
            <a:pPr lvl="0"/>
            <a:r>
              <a:rPr lang="en-GB" dirty="0" smtClean="0">
                <a:latin typeface="+mj-lt"/>
              </a:rPr>
              <a:t>Prepositions</a:t>
            </a:r>
            <a:endParaRPr lang="en-GB" dirty="0">
              <a:latin typeface="+mj-lt"/>
            </a:endParaRPr>
          </a:p>
          <a:p>
            <a:pPr lvl="0"/>
            <a:r>
              <a:rPr lang="en-GB" dirty="0" smtClean="0">
                <a:latin typeface="+mj-lt"/>
              </a:rPr>
              <a:t>Connectives</a:t>
            </a:r>
          </a:p>
          <a:p>
            <a:pPr lvl="0"/>
            <a:r>
              <a:rPr lang="en-GB" dirty="0" smtClean="0">
                <a:latin typeface="+mj-lt"/>
              </a:rPr>
              <a:t>Interjections</a:t>
            </a:r>
          </a:p>
          <a:p>
            <a:pPr lvl="0"/>
            <a:r>
              <a:rPr lang="en-GB" dirty="0" smtClean="0">
                <a:latin typeface="+mj-lt"/>
              </a:rPr>
              <a:t>Pronouns</a:t>
            </a:r>
          </a:p>
          <a:p>
            <a:pPr lvl="0"/>
            <a:r>
              <a:rPr lang="en-GB" dirty="0" smtClean="0">
                <a:latin typeface="+mj-lt"/>
              </a:rPr>
              <a:t>Determiners </a:t>
            </a:r>
            <a:endParaRPr lang="en-GB" dirty="0">
              <a:latin typeface="+mj-lt"/>
            </a:endParaRPr>
          </a:p>
          <a:p>
            <a:endParaRPr lang="en-GB" dirty="0">
              <a:latin typeface="+mj-lt"/>
            </a:endParaRPr>
          </a:p>
        </p:txBody>
      </p:sp>
    </p:spTree>
    <p:extLst>
      <p:ext uri="{BB962C8B-B14F-4D97-AF65-F5344CB8AC3E}">
        <p14:creationId xmlns:p14="http://schemas.microsoft.com/office/powerpoint/2010/main" val="127730440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 3rd!!</a:t>
            </a:r>
            <a:endParaRPr lang="en-GB" dirty="0"/>
          </a:p>
        </p:txBody>
      </p:sp>
      <p:sp>
        <p:nvSpPr>
          <p:cNvPr id="3" name="Content Placeholder 2"/>
          <p:cNvSpPr>
            <a:spLocks noGrp="1"/>
          </p:cNvSpPr>
          <p:nvPr>
            <p:ph idx="1"/>
          </p:nvPr>
        </p:nvSpPr>
        <p:spPr>
          <a:solidFill>
            <a:schemeClr val="bg1"/>
          </a:solidFill>
        </p:spPr>
        <p:txBody>
          <a:bodyPr>
            <a:normAutofit/>
          </a:bodyPr>
          <a:lstStyle/>
          <a:p>
            <a:r>
              <a:rPr lang="en-GB" dirty="0" smtClean="0">
                <a:latin typeface="+mj-lt"/>
              </a:rPr>
              <a:t>He, him, his</a:t>
            </a:r>
          </a:p>
          <a:p>
            <a:r>
              <a:rPr lang="en-GB" dirty="0" smtClean="0">
                <a:latin typeface="+mj-lt"/>
              </a:rPr>
              <a:t>She, her, hers</a:t>
            </a:r>
          </a:p>
          <a:p>
            <a:r>
              <a:rPr lang="en-GB" dirty="0" smtClean="0">
                <a:latin typeface="+mj-lt"/>
              </a:rPr>
              <a:t> it, its</a:t>
            </a:r>
          </a:p>
          <a:p>
            <a:r>
              <a:rPr lang="en-GB" dirty="0" smtClean="0">
                <a:latin typeface="+mj-lt"/>
              </a:rPr>
              <a:t>they</a:t>
            </a:r>
          </a:p>
          <a:p>
            <a:r>
              <a:rPr lang="en-GB" dirty="0" smtClean="0">
                <a:latin typeface="+mj-lt"/>
              </a:rPr>
              <a:t>them</a:t>
            </a:r>
          </a:p>
          <a:p>
            <a:r>
              <a:rPr lang="en-GB" dirty="0" smtClean="0">
                <a:latin typeface="+mj-lt"/>
              </a:rPr>
              <a:t>their/theirs</a:t>
            </a:r>
          </a:p>
          <a:p>
            <a:r>
              <a:rPr lang="en-GB" dirty="0" smtClean="0">
                <a:latin typeface="+mj-lt"/>
              </a:rPr>
              <a:t>Harry/Sally</a:t>
            </a:r>
          </a:p>
          <a:p>
            <a:endParaRPr lang="en-GB" dirty="0">
              <a:latin typeface="+mj-lt"/>
            </a:endParaRPr>
          </a:p>
        </p:txBody>
      </p:sp>
    </p:spTree>
    <p:extLst>
      <p:ext uri="{BB962C8B-B14F-4D97-AF65-F5344CB8AC3E}">
        <p14:creationId xmlns:p14="http://schemas.microsoft.com/office/powerpoint/2010/main" val="1710657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2266"/>
            <a:ext cx="7886700" cy="788760"/>
          </a:xfrm>
        </p:spPr>
        <p:txBody>
          <a:bodyPr>
            <a:normAutofit/>
          </a:bodyPr>
          <a:lstStyle/>
          <a:p>
            <a:pPr algn="ctr"/>
            <a:r>
              <a:rPr lang="en-GB" sz="4000" b="1" dirty="0" smtClean="0">
                <a:solidFill>
                  <a:schemeClr val="accent6">
                    <a:lumMod val="75000"/>
                  </a:schemeClr>
                </a:solidFill>
                <a:latin typeface="+mn-lt"/>
              </a:rPr>
              <a:t>Language</a:t>
            </a:r>
            <a:r>
              <a:rPr lang="en-GB" sz="4000" b="1" dirty="0" smtClean="0">
                <a:latin typeface="+mn-lt"/>
              </a:rPr>
              <a:t>, </a:t>
            </a:r>
            <a:r>
              <a:rPr lang="en-GB" sz="4000" b="1" dirty="0" smtClean="0">
                <a:solidFill>
                  <a:srgbClr val="FF0000"/>
                </a:solidFill>
                <a:latin typeface="+mn-lt"/>
              </a:rPr>
              <a:t>structure</a:t>
            </a:r>
            <a:r>
              <a:rPr lang="en-GB" sz="4000" b="1" dirty="0" smtClean="0">
                <a:latin typeface="+mn-lt"/>
              </a:rPr>
              <a:t>, </a:t>
            </a:r>
            <a:r>
              <a:rPr lang="en-GB" sz="4000" b="1" dirty="0" smtClean="0">
                <a:solidFill>
                  <a:srgbClr val="FF00FF"/>
                </a:solidFill>
                <a:latin typeface="+mn-lt"/>
              </a:rPr>
              <a:t>techniques</a:t>
            </a:r>
            <a:r>
              <a:rPr lang="en-GB" sz="4000" b="1" dirty="0" smtClean="0">
                <a:latin typeface="+mn-lt"/>
              </a:rPr>
              <a:t>?</a:t>
            </a:r>
            <a:endParaRPr lang="en-GB" sz="4000" b="1" dirty="0">
              <a:latin typeface="+mn-lt"/>
            </a:endParaRPr>
          </a:p>
        </p:txBody>
      </p:sp>
      <p:sp>
        <p:nvSpPr>
          <p:cNvPr id="8" name="TextBox 7"/>
          <p:cNvSpPr txBox="1"/>
          <p:nvPr/>
        </p:nvSpPr>
        <p:spPr>
          <a:xfrm>
            <a:off x="1004207" y="2873827"/>
            <a:ext cx="7511143" cy="1200329"/>
          </a:xfrm>
          <a:prstGeom prst="rect">
            <a:avLst/>
          </a:prstGeom>
          <a:solidFill>
            <a:schemeClr val="accent1">
              <a:lumMod val="20000"/>
              <a:lumOff val="80000"/>
            </a:schemeClr>
          </a:solidFill>
        </p:spPr>
        <p:txBody>
          <a:bodyPr wrap="square" rtlCol="0">
            <a:spAutoFit/>
          </a:bodyPr>
          <a:lstStyle/>
          <a:p>
            <a:r>
              <a:rPr lang="en-GB" sz="2400" b="1" dirty="0" smtClean="0">
                <a:solidFill>
                  <a:prstClr val="black"/>
                </a:solidFill>
              </a:rPr>
              <a:t>‘Thou hast it now: king, Cawdor, Glamis, all,</a:t>
            </a:r>
          </a:p>
          <a:p>
            <a:r>
              <a:rPr lang="en-GB" sz="2400" b="1" dirty="0" smtClean="0">
                <a:solidFill>
                  <a:prstClr val="black"/>
                </a:solidFill>
              </a:rPr>
              <a:t>As the weird women promised, and, yet I fear,</a:t>
            </a:r>
          </a:p>
          <a:p>
            <a:r>
              <a:rPr lang="en-GB" sz="2400" b="1" dirty="0" smtClean="0">
                <a:solidFill>
                  <a:prstClr val="black"/>
                </a:solidFill>
              </a:rPr>
              <a:t>Thou </a:t>
            </a:r>
            <a:r>
              <a:rPr lang="en-GB" sz="2400" b="1" dirty="0" err="1" smtClean="0">
                <a:solidFill>
                  <a:prstClr val="black"/>
                </a:solidFill>
              </a:rPr>
              <a:t>play’dst</a:t>
            </a:r>
            <a:r>
              <a:rPr lang="en-GB" sz="2400" b="1" dirty="0" smtClean="0">
                <a:solidFill>
                  <a:prstClr val="black"/>
                </a:solidFill>
              </a:rPr>
              <a:t> most foully for it</a:t>
            </a:r>
            <a:endParaRPr lang="en-GB" sz="2400" b="1" dirty="0">
              <a:solidFill>
                <a:prstClr val="black"/>
              </a:solidFill>
            </a:endParaRPr>
          </a:p>
        </p:txBody>
      </p:sp>
      <p:sp>
        <p:nvSpPr>
          <p:cNvPr id="3" name="TextBox 2"/>
          <p:cNvSpPr txBox="1"/>
          <p:nvPr/>
        </p:nvSpPr>
        <p:spPr>
          <a:xfrm>
            <a:off x="5423807" y="1153887"/>
            <a:ext cx="3091543" cy="1107996"/>
          </a:xfrm>
          <a:prstGeom prst="rect">
            <a:avLst/>
          </a:prstGeom>
          <a:solidFill>
            <a:srgbClr val="CCCCFF"/>
          </a:solidFill>
        </p:spPr>
        <p:txBody>
          <a:bodyPr wrap="square" rtlCol="0">
            <a:spAutoFit/>
          </a:bodyPr>
          <a:lstStyle/>
          <a:p>
            <a:r>
              <a:rPr lang="en-GB" b="1" u="sng" dirty="0" smtClean="0">
                <a:solidFill>
                  <a:srgbClr val="FF0000"/>
                </a:solidFill>
              </a:rPr>
              <a:t>Triplet</a:t>
            </a:r>
            <a:r>
              <a:rPr lang="en-GB" sz="1400" b="1" u="sng" dirty="0" smtClean="0">
                <a:solidFill>
                  <a:srgbClr val="FF0000"/>
                </a:solidFill>
              </a:rPr>
              <a:t> </a:t>
            </a:r>
            <a:r>
              <a:rPr lang="en-GB" sz="1400" b="1" dirty="0" smtClean="0">
                <a:solidFill>
                  <a:srgbClr val="FF0000"/>
                </a:solidFill>
              </a:rPr>
              <a:t>– </a:t>
            </a:r>
            <a:r>
              <a:rPr lang="en-GB" sz="1600" b="1" dirty="0" smtClean="0">
                <a:solidFill>
                  <a:srgbClr val="FF0000"/>
                </a:solidFill>
              </a:rPr>
              <a:t>makes Macbeth seem powerful. Banquo realises that the witches are a dark, evil force to be taken seriously.</a:t>
            </a:r>
            <a:endParaRPr lang="en-GB" sz="1600" b="1" dirty="0">
              <a:solidFill>
                <a:srgbClr val="FF0000"/>
              </a:solidFill>
            </a:endParaRPr>
          </a:p>
        </p:txBody>
      </p:sp>
      <p:cxnSp>
        <p:nvCxnSpPr>
          <p:cNvPr id="5" name="Straight Arrow Connector 4"/>
          <p:cNvCxnSpPr/>
          <p:nvPr/>
        </p:nvCxnSpPr>
        <p:spPr>
          <a:xfrm flipH="1">
            <a:off x="5573486" y="2449286"/>
            <a:ext cx="326571" cy="5007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1515" y="4713514"/>
            <a:ext cx="1687286" cy="1569660"/>
          </a:xfrm>
          <a:prstGeom prst="rect">
            <a:avLst/>
          </a:prstGeom>
          <a:solidFill>
            <a:srgbClr val="CCCCFF"/>
          </a:solidFill>
        </p:spPr>
        <p:txBody>
          <a:bodyPr wrap="square" rtlCol="0">
            <a:spAutoFit/>
          </a:bodyPr>
          <a:lstStyle/>
          <a:p>
            <a:r>
              <a:rPr lang="en-GB" sz="1600" b="1" dirty="0" smtClean="0">
                <a:solidFill>
                  <a:srgbClr val="FF0000"/>
                </a:solidFill>
              </a:rPr>
              <a:t>Repetition of ‘Thou’ implies Banquo is accusing Macbeth – he no longer trusts him</a:t>
            </a:r>
            <a:endParaRPr lang="en-GB" sz="1600" b="1" dirty="0">
              <a:solidFill>
                <a:srgbClr val="FF0000"/>
              </a:solidFill>
            </a:endParaRPr>
          </a:p>
        </p:txBody>
      </p:sp>
      <p:cxnSp>
        <p:nvCxnSpPr>
          <p:cNvPr id="9" name="Straight Arrow Connector 8"/>
          <p:cNvCxnSpPr/>
          <p:nvPr/>
        </p:nvCxnSpPr>
        <p:spPr>
          <a:xfrm flipV="1">
            <a:off x="900793" y="3962400"/>
            <a:ext cx="372836" cy="7511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1515" y="945571"/>
            <a:ext cx="5018314" cy="584775"/>
          </a:xfrm>
          <a:prstGeom prst="rect">
            <a:avLst/>
          </a:prstGeom>
          <a:solidFill>
            <a:srgbClr val="CCCCFF"/>
          </a:solidFill>
        </p:spPr>
        <p:txBody>
          <a:bodyPr wrap="square" rtlCol="0">
            <a:spAutoFit/>
          </a:bodyPr>
          <a:lstStyle/>
          <a:p>
            <a:r>
              <a:rPr lang="en-GB" sz="1600" b="1" dirty="0" smtClean="0">
                <a:solidFill>
                  <a:srgbClr val="FF00FF"/>
                </a:solidFill>
              </a:rPr>
              <a:t>Soliloquy – Banquo no longer trusts Macbeth enough to discuss his true feelings</a:t>
            </a:r>
            <a:endParaRPr lang="en-GB" sz="1600" b="1" dirty="0">
              <a:solidFill>
                <a:srgbClr val="FF00FF"/>
              </a:solidFill>
            </a:endParaRPr>
          </a:p>
        </p:txBody>
      </p:sp>
      <p:sp>
        <p:nvSpPr>
          <p:cNvPr id="11" name="TextBox 10"/>
          <p:cNvSpPr txBox="1"/>
          <p:nvPr/>
        </p:nvSpPr>
        <p:spPr>
          <a:xfrm>
            <a:off x="5159829" y="4931229"/>
            <a:ext cx="3004457" cy="1477328"/>
          </a:xfrm>
          <a:prstGeom prst="rect">
            <a:avLst/>
          </a:prstGeom>
          <a:solidFill>
            <a:srgbClr val="CCCCFF"/>
          </a:solidFill>
        </p:spPr>
        <p:txBody>
          <a:bodyPr wrap="square" rtlCol="0">
            <a:spAutoFit/>
          </a:bodyPr>
          <a:lstStyle/>
          <a:p>
            <a:r>
              <a:rPr lang="en-GB" b="1" dirty="0" smtClean="0">
                <a:solidFill>
                  <a:srgbClr val="70AD47">
                    <a:lumMod val="75000"/>
                  </a:srgbClr>
                </a:solidFill>
              </a:rPr>
              <a:t>‘Fear’ suggests Banquo is scared of Macbeth’s capabilities – probably justifiably so given his record in battle</a:t>
            </a:r>
            <a:endParaRPr lang="en-GB" b="1" dirty="0">
              <a:solidFill>
                <a:srgbClr val="70AD47">
                  <a:lumMod val="75000"/>
                </a:srgbClr>
              </a:solidFill>
            </a:endParaRPr>
          </a:p>
        </p:txBody>
      </p:sp>
      <p:cxnSp>
        <p:nvCxnSpPr>
          <p:cNvPr id="12" name="Straight Arrow Connector 11"/>
          <p:cNvCxnSpPr/>
          <p:nvPr/>
        </p:nvCxnSpPr>
        <p:spPr>
          <a:xfrm flipV="1">
            <a:off x="7456715" y="3592286"/>
            <a:ext cx="283028" cy="13280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69028" y="4920344"/>
            <a:ext cx="2190750" cy="1323439"/>
          </a:xfrm>
          <a:prstGeom prst="rect">
            <a:avLst/>
          </a:prstGeom>
          <a:solidFill>
            <a:srgbClr val="CCCCFF"/>
          </a:solidFill>
        </p:spPr>
        <p:txBody>
          <a:bodyPr wrap="square" rtlCol="0">
            <a:spAutoFit/>
          </a:bodyPr>
          <a:lstStyle/>
          <a:p>
            <a:r>
              <a:rPr lang="en-GB" sz="1600" b="1" dirty="0" smtClean="0">
                <a:solidFill>
                  <a:srgbClr val="70AD47">
                    <a:lumMod val="75000"/>
                  </a:srgbClr>
                </a:solidFill>
              </a:rPr>
              <a:t>‘foully’ reminiscent of the language used by the witches – Banquo fears the influence they have over Macbeth</a:t>
            </a:r>
            <a:endParaRPr lang="en-GB" sz="1600" b="1" dirty="0">
              <a:solidFill>
                <a:srgbClr val="70AD47">
                  <a:lumMod val="75000"/>
                </a:srgbClr>
              </a:solidFill>
            </a:endParaRPr>
          </a:p>
        </p:txBody>
      </p:sp>
      <p:cxnSp>
        <p:nvCxnSpPr>
          <p:cNvPr id="15" name="Straight Arrow Connector 14"/>
          <p:cNvCxnSpPr/>
          <p:nvPr/>
        </p:nvCxnSpPr>
        <p:spPr>
          <a:xfrm flipV="1">
            <a:off x="3974647" y="3962400"/>
            <a:ext cx="409575" cy="9128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6274" y="1711255"/>
            <a:ext cx="4672693" cy="830997"/>
          </a:xfrm>
          <a:prstGeom prst="rect">
            <a:avLst/>
          </a:prstGeom>
          <a:solidFill>
            <a:srgbClr val="CCCCFF"/>
          </a:solidFill>
        </p:spPr>
        <p:txBody>
          <a:bodyPr wrap="square" rtlCol="0">
            <a:spAutoFit/>
          </a:bodyPr>
          <a:lstStyle/>
          <a:p>
            <a:r>
              <a:rPr lang="en-GB" sz="1600" b="1" dirty="0" smtClean="0">
                <a:solidFill>
                  <a:srgbClr val="70AD47">
                    <a:lumMod val="75000"/>
                  </a:srgbClr>
                </a:solidFill>
              </a:rPr>
              <a:t>‘</a:t>
            </a:r>
            <a:r>
              <a:rPr lang="en-GB" sz="1600" b="1" dirty="0" err="1" smtClean="0">
                <a:solidFill>
                  <a:srgbClr val="70AD47">
                    <a:lumMod val="75000"/>
                  </a:srgbClr>
                </a:solidFill>
              </a:rPr>
              <a:t>play’dst</a:t>
            </a:r>
            <a:r>
              <a:rPr lang="en-GB" sz="1600" b="1" dirty="0" smtClean="0">
                <a:solidFill>
                  <a:srgbClr val="70AD47">
                    <a:lumMod val="75000"/>
                  </a:srgbClr>
                </a:solidFill>
              </a:rPr>
              <a:t>’  - Banquo is hinting that Macbeth doesn’t appreciate the severity of his actions. He is treating it like a game he doesn’t want to lose.</a:t>
            </a:r>
            <a:endParaRPr lang="en-GB" sz="1600" b="1" dirty="0">
              <a:solidFill>
                <a:srgbClr val="70AD47">
                  <a:lumMod val="75000"/>
                </a:srgbClr>
              </a:solidFill>
            </a:endParaRPr>
          </a:p>
        </p:txBody>
      </p:sp>
      <p:cxnSp>
        <p:nvCxnSpPr>
          <p:cNvPr id="18" name="Straight Arrow Connector 17"/>
          <p:cNvCxnSpPr/>
          <p:nvPr/>
        </p:nvCxnSpPr>
        <p:spPr>
          <a:xfrm flipH="1">
            <a:off x="3012620" y="2788473"/>
            <a:ext cx="272145" cy="9779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77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P spid="14" grpId="0"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No dialogue</a:t>
            </a:r>
            <a:endParaRPr lang="en-GB" dirty="0"/>
          </a:p>
        </p:txBody>
      </p:sp>
      <p:sp>
        <p:nvSpPr>
          <p:cNvPr id="3" name="Content Placeholder 2"/>
          <p:cNvSpPr>
            <a:spLocks noGrp="1"/>
          </p:cNvSpPr>
          <p:nvPr>
            <p:ph idx="1"/>
          </p:nvPr>
        </p:nvSpPr>
        <p:spPr>
          <a:solidFill>
            <a:schemeClr val="bg1"/>
          </a:solidFill>
        </p:spPr>
        <p:txBody>
          <a:bodyPr/>
          <a:lstStyle/>
          <a:p>
            <a:r>
              <a:rPr lang="en-GB" dirty="0" smtClean="0">
                <a:latin typeface="+mj-lt"/>
              </a:rPr>
              <a:t>Suddenly Harry exclaimed, “ouch!” Then Sally said, </a:t>
            </a:r>
          </a:p>
          <a:p>
            <a:pPr marL="0" indent="0">
              <a:buNone/>
            </a:pPr>
            <a:r>
              <a:rPr lang="en-GB" dirty="0" smtClean="0">
                <a:latin typeface="+mj-lt"/>
              </a:rPr>
              <a:t>“what have you done?”</a:t>
            </a:r>
          </a:p>
          <a:p>
            <a:pPr marL="0" indent="0">
              <a:buNone/>
            </a:pPr>
            <a:endParaRPr lang="en-GB" dirty="0">
              <a:latin typeface="+mj-lt"/>
            </a:endParaRPr>
          </a:p>
          <a:p>
            <a:pPr marL="0" indent="0">
              <a:buNone/>
            </a:pPr>
            <a:r>
              <a:rPr lang="en-GB" dirty="0" smtClean="0">
                <a:latin typeface="+mj-lt"/>
              </a:rPr>
              <a:t>DON’T turn it into a story with dialogue – paint a picture with your words.</a:t>
            </a:r>
            <a:endParaRPr lang="en-GB" dirty="0">
              <a:latin typeface="+mj-lt"/>
            </a:endParaRPr>
          </a:p>
        </p:txBody>
      </p:sp>
    </p:spTree>
    <p:extLst>
      <p:ext uri="{BB962C8B-B14F-4D97-AF65-F5344CB8AC3E}">
        <p14:creationId xmlns:p14="http://schemas.microsoft.com/office/powerpoint/2010/main" val="229930099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normAutofit fontScale="90000"/>
          </a:bodyPr>
          <a:lstStyle/>
          <a:p>
            <a:r>
              <a:rPr lang="en-GB" altLang="en-US" dirty="0" smtClean="0"/>
              <a:t>9) How do objects send messages?</a:t>
            </a:r>
            <a:br>
              <a:rPr lang="en-GB" altLang="en-US" dirty="0" smtClean="0"/>
            </a:br>
            <a:r>
              <a:rPr lang="en-GB" altLang="en-US" dirty="0" smtClean="0"/>
              <a:t>CREATE SYMBOLISM</a:t>
            </a:r>
          </a:p>
        </p:txBody>
      </p:sp>
      <p:pic>
        <p:nvPicPr>
          <p:cNvPr id="819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989138"/>
            <a:ext cx="3887787" cy="3887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4" name="TextBox 3"/>
          <p:cNvSpPr txBox="1">
            <a:spLocks noChangeArrowheads="1"/>
          </p:cNvSpPr>
          <p:nvPr/>
        </p:nvSpPr>
        <p:spPr bwMode="auto">
          <a:xfrm>
            <a:off x="5076825" y="3213100"/>
            <a:ext cx="2951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6000" b="1" dirty="0">
                <a:latin typeface="+mj-lt"/>
              </a:rPr>
              <a:t>DEATH</a:t>
            </a:r>
          </a:p>
        </p:txBody>
      </p:sp>
    </p:spTree>
    <p:extLst>
      <p:ext uri="{BB962C8B-B14F-4D97-AF65-F5344CB8AC3E}">
        <p14:creationId xmlns:p14="http://schemas.microsoft.com/office/powerpoint/2010/main" val="124016040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objects could you use to convey…</a:t>
            </a:r>
            <a:endParaRPr lang="en-GB" dirty="0"/>
          </a:p>
        </p:txBody>
      </p:sp>
      <p:sp>
        <p:nvSpPr>
          <p:cNvPr id="3" name="Content Placeholder 2"/>
          <p:cNvSpPr>
            <a:spLocks noGrp="1"/>
          </p:cNvSpPr>
          <p:nvPr>
            <p:ph idx="1"/>
          </p:nvPr>
        </p:nvSpPr>
        <p:spPr>
          <a:solidFill>
            <a:schemeClr val="bg1"/>
          </a:solidFill>
        </p:spPr>
        <p:txBody>
          <a:bodyPr>
            <a:normAutofit/>
          </a:bodyPr>
          <a:lstStyle/>
          <a:p>
            <a:r>
              <a:rPr lang="en-GB" sz="4000" dirty="0" smtClean="0">
                <a:latin typeface="+mj-lt"/>
              </a:rPr>
              <a:t>Freedom</a:t>
            </a:r>
          </a:p>
          <a:p>
            <a:r>
              <a:rPr lang="en-GB" sz="4000" dirty="0" smtClean="0">
                <a:latin typeface="+mj-lt"/>
              </a:rPr>
              <a:t>Fear</a:t>
            </a:r>
          </a:p>
          <a:p>
            <a:r>
              <a:rPr lang="en-GB" sz="4000" dirty="0" smtClean="0">
                <a:latin typeface="+mj-lt"/>
              </a:rPr>
              <a:t>Isolation</a:t>
            </a:r>
          </a:p>
          <a:p>
            <a:r>
              <a:rPr lang="en-GB" sz="4000" dirty="0" smtClean="0">
                <a:latin typeface="+mj-lt"/>
              </a:rPr>
              <a:t>rage</a:t>
            </a:r>
            <a:endParaRPr lang="en-GB" sz="4000" dirty="0">
              <a:latin typeface="+mj-lt"/>
            </a:endParaRPr>
          </a:p>
        </p:txBody>
      </p:sp>
    </p:spTree>
    <p:extLst>
      <p:ext uri="{BB962C8B-B14F-4D97-AF65-F5344CB8AC3E}">
        <p14:creationId xmlns:p14="http://schemas.microsoft.com/office/powerpoint/2010/main" val="30120610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a:t>
            </a:r>
            <a:endParaRPr lang="en-GB" dirty="0"/>
          </a:p>
        </p:txBody>
      </p:sp>
      <p:sp>
        <p:nvSpPr>
          <p:cNvPr id="3" name="Content Placeholder 2"/>
          <p:cNvSpPr>
            <a:spLocks noGrp="1"/>
          </p:cNvSpPr>
          <p:nvPr>
            <p:ph idx="1"/>
          </p:nvPr>
        </p:nvSpPr>
        <p:spPr/>
        <p:txBody>
          <a:bodyPr/>
          <a:lstStyle/>
          <a:p>
            <a:r>
              <a:rPr lang="en-GB" dirty="0" smtClean="0"/>
              <a:t>Aim for 2 sides</a:t>
            </a:r>
          </a:p>
          <a:p>
            <a:r>
              <a:rPr lang="en-GB" dirty="0" smtClean="0"/>
              <a:t>A striking opening</a:t>
            </a:r>
          </a:p>
          <a:p>
            <a:r>
              <a:rPr lang="en-GB" dirty="0" smtClean="0"/>
              <a:t>Controlled paragraphs</a:t>
            </a:r>
          </a:p>
          <a:p>
            <a:r>
              <a:rPr lang="en-GB" dirty="0" smtClean="0"/>
              <a:t>Variation of sentence length</a:t>
            </a:r>
          </a:p>
          <a:p>
            <a:r>
              <a:rPr lang="en-GB" dirty="0" smtClean="0"/>
              <a:t>Plan 5 paragraphs using the ‘zoom’ principle.</a:t>
            </a:r>
          </a:p>
        </p:txBody>
      </p:sp>
    </p:spTree>
    <p:extLst>
      <p:ext uri="{BB962C8B-B14F-4D97-AF65-F5344CB8AC3E}">
        <p14:creationId xmlns:p14="http://schemas.microsoft.com/office/powerpoint/2010/main" val="32411112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49724" y="2522594"/>
            <a:ext cx="2346276" cy="15329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Childhood living room</a:t>
            </a:r>
            <a:endParaRPr lang="en-GB" sz="2800" dirty="0"/>
          </a:p>
        </p:txBody>
      </p:sp>
      <p:sp>
        <p:nvSpPr>
          <p:cNvPr id="5" name="TextBox 4"/>
          <p:cNvSpPr txBox="1"/>
          <p:nvPr/>
        </p:nvSpPr>
        <p:spPr>
          <a:xfrm>
            <a:off x="946767" y="1706548"/>
            <a:ext cx="2329833" cy="769441"/>
          </a:xfrm>
          <a:prstGeom prst="rect">
            <a:avLst/>
          </a:prstGeom>
          <a:noFill/>
        </p:spPr>
        <p:txBody>
          <a:bodyPr wrap="square" rtlCol="0">
            <a:spAutoFit/>
          </a:bodyPr>
          <a:lstStyle/>
          <a:p>
            <a:r>
              <a:rPr lang="en-GB" sz="4400" dirty="0" smtClean="0"/>
              <a:t>bookcase</a:t>
            </a:r>
            <a:endParaRPr lang="en-GB" sz="4400" dirty="0"/>
          </a:p>
        </p:txBody>
      </p:sp>
      <p:sp>
        <p:nvSpPr>
          <p:cNvPr id="6" name="TextBox 5"/>
          <p:cNvSpPr txBox="1"/>
          <p:nvPr/>
        </p:nvSpPr>
        <p:spPr>
          <a:xfrm>
            <a:off x="6400800" y="1741283"/>
            <a:ext cx="2514600" cy="1569660"/>
          </a:xfrm>
          <a:prstGeom prst="rect">
            <a:avLst/>
          </a:prstGeom>
          <a:noFill/>
        </p:spPr>
        <p:txBody>
          <a:bodyPr wrap="square" rtlCol="0">
            <a:spAutoFit/>
          </a:bodyPr>
          <a:lstStyle/>
          <a:p>
            <a:r>
              <a:rPr lang="en-GB" sz="3200" dirty="0" smtClean="0"/>
              <a:t>Painting on chimney breast</a:t>
            </a:r>
            <a:endParaRPr lang="en-GB" sz="3200" dirty="0"/>
          </a:p>
        </p:txBody>
      </p:sp>
      <p:sp>
        <p:nvSpPr>
          <p:cNvPr id="7" name="TextBox 6"/>
          <p:cNvSpPr txBox="1"/>
          <p:nvPr/>
        </p:nvSpPr>
        <p:spPr>
          <a:xfrm>
            <a:off x="665038" y="4341667"/>
            <a:ext cx="1833283" cy="707886"/>
          </a:xfrm>
          <a:prstGeom prst="rect">
            <a:avLst/>
          </a:prstGeom>
          <a:noFill/>
        </p:spPr>
        <p:txBody>
          <a:bodyPr wrap="square" rtlCol="0">
            <a:spAutoFit/>
          </a:bodyPr>
          <a:lstStyle/>
          <a:p>
            <a:r>
              <a:rPr lang="en-GB" sz="4000" dirty="0" smtClean="0"/>
              <a:t>curtains</a:t>
            </a:r>
            <a:endParaRPr lang="en-GB" sz="4000" dirty="0"/>
          </a:p>
        </p:txBody>
      </p:sp>
      <p:sp>
        <p:nvSpPr>
          <p:cNvPr id="10" name="TextBox 9"/>
          <p:cNvSpPr txBox="1"/>
          <p:nvPr/>
        </p:nvSpPr>
        <p:spPr>
          <a:xfrm>
            <a:off x="5082988" y="4982690"/>
            <a:ext cx="2635624" cy="769441"/>
          </a:xfrm>
          <a:prstGeom prst="rect">
            <a:avLst/>
          </a:prstGeom>
          <a:noFill/>
        </p:spPr>
        <p:txBody>
          <a:bodyPr wrap="square" rtlCol="0">
            <a:spAutoFit/>
          </a:bodyPr>
          <a:lstStyle/>
          <a:p>
            <a:r>
              <a:rPr lang="en-GB" sz="4400" dirty="0" smtClean="0"/>
              <a:t>fireplace</a:t>
            </a:r>
            <a:endParaRPr lang="en-GB" sz="4400" dirty="0"/>
          </a:p>
        </p:txBody>
      </p:sp>
      <p:sp>
        <p:nvSpPr>
          <p:cNvPr id="11" name="TextBox 10"/>
          <p:cNvSpPr txBox="1"/>
          <p:nvPr/>
        </p:nvSpPr>
        <p:spPr>
          <a:xfrm>
            <a:off x="192743" y="3202276"/>
            <a:ext cx="1519516" cy="523220"/>
          </a:xfrm>
          <a:prstGeom prst="rect">
            <a:avLst/>
          </a:prstGeom>
          <a:noFill/>
        </p:spPr>
        <p:txBody>
          <a:bodyPr wrap="square" rtlCol="0">
            <a:spAutoFit/>
          </a:bodyPr>
          <a:lstStyle/>
          <a:p>
            <a:r>
              <a:rPr lang="en-GB" sz="2800" dirty="0" smtClean="0">
                <a:solidFill>
                  <a:srgbClr val="FF0000"/>
                </a:solidFill>
              </a:rPr>
              <a:t>sunlight</a:t>
            </a:r>
            <a:endParaRPr lang="en-GB" sz="2800" dirty="0">
              <a:solidFill>
                <a:srgbClr val="FF0000"/>
              </a:solidFill>
            </a:endParaRPr>
          </a:p>
        </p:txBody>
      </p:sp>
      <p:sp>
        <p:nvSpPr>
          <p:cNvPr id="12" name="TextBox 11"/>
          <p:cNvSpPr txBox="1"/>
          <p:nvPr/>
        </p:nvSpPr>
        <p:spPr>
          <a:xfrm>
            <a:off x="2017059" y="3603812"/>
            <a:ext cx="1398494" cy="523220"/>
          </a:xfrm>
          <a:prstGeom prst="rect">
            <a:avLst/>
          </a:prstGeom>
          <a:noFill/>
        </p:spPr>
        <p:txBody>
          <a:bodyPr wrap="square" rtlCol="0">
            <a:spAutoFit/>
          </a:bodyPr>
          <a:lstStyle/>
          <a:p>
            <a:r>
              <a:rPr lang="en-GB" sz="2800" dirty="0" smtClean="0">
                <a:solidFill>
                  <a:srgbClr val="FF0000"/>
                </a:solidFill>
              </a:rPr>
              <a:t>dust</a:t>
            </a:r>
            <a:endParaRPr lang="en-GB" sz="2800" dirty="0">
              <a:solidFill>
                <a:srgbClr val="FF0000"/>
              </a:solidFill>
            </a:endParaRPr>
          </a:p>
        </p:txBody>
      </p:sp>
      <p:sp>
        <p:nvSpPr>
          <p:cNvPr id="13" name="TextBox 12"/>
          <p:cNvSpPr txBox="1"/>
          <p:nvPr/>
        </p:nvSpPr>
        <p:spPr>
          <a:xfrm>
            <a:off x="255493" y="5049553"/>
            <a:ext cx="2411507" cy="954107"/>
          </a:xfrm>
          <a:prstGeom prst="rect">
            <a:avLst/>
          </a:prstGeom>
          <a:noFill/>
        </p:spPr>
        <p:txBody>
          <a:bodyPr wrap="square" rtlCol="0">
            <a:spAutoFit/>
          </a:bodyPr>
          <a:lstStyle/>
          <a:p>
            <a:r>
              <a:rPr lang="en-GB" sz="2800" dirty="0" smtClean="0">
                <a:solidFill>
                  <a:srgbClr val="FF0000"/>
                </a:solidFill>
              </a:rPr>
              <a:t>Velvet – thick, sumptuous</a:t>
            </a:r>
            <a:endParaRPr lang="en-GB" sz="2800" dirty="0">
              <a:solidFill>
                <a:srgbClr val="FF0000"/>
              </a:solidFill>
            </a:endParaRPr>
          </a:p>
        </p:txBody>
      </p:sp>
      <p:sp>
        <p:nvSpPr>
          <p:cNvPr id="14" name="TextBox 13"/>
          <p:cNvSpPr txBox="1"/>
          <p:nvPr/>
        </p:nvSpPr>
        <p:spPr>
          <a:xfrm>
            <a:off x="121024" y="3946739"/>
            <a:ext cx="1727356" cy="523220"/>
          </a:xfrm>
          <a:prstGeom prst="rect">
            <a:avLst/>
          </a:prstGeom>
          <a:noFill/>
        </p:spPr>
        <p:txBody>
          <a:bodyPr wrap="square" rtlCol="0">
            <a:spAutoFit/>
          </a:bodyPr>
          <a:lstStyle/>
          <a:p>
            <a:r>
              <a:rPr lang="en-GB" sz="2800" dirty="0" smtClean="0">
                <a:solidFill>
                  <a:srgbClr val="FF0000"/>
                </a:solidFill>
              </a:rPr>
              <a:t>protective</a:t>
            </a:r>
            <a:endParaRPr lang="en-GB" sz="2800" dirty="0">
              <a:solidFill>
                <a:srgbClr val="FF0000"/>
              </a:solidFill>
            </a:endParaRPr>
          </a:p>
        </p:txBody>
      </p:sp>
      <p:sp>
        <p:nvSpPr>
          <p:cNvPr id="15" name="TextBox 14"/>
          <p:cNvSpPr txBox="1"/>
          <p:nvPr/>
        </p:nvSpPr>
        <p:spPr>
          <a:xfrm>
            <a:off x="2842047" y="4400553"/>
            <a:ext cx="1815354" cy="954107"/>
          </a:xfrm>
          <a:prstGeom prst="rect">
            <a:avLst/>
          </a:prstGeom>
          <a:noFill/>
        </p:spPr>
        <p:txBody>
          <a:bodyPr wrap="square" rtlCol="0">
            <a:spAutoFit/>
          </a:bodyPr>
          <a:lstStyle/>
          <a:p>
            <a:r>
              <a:rPr lang="en-GB" sz="2800" dirty="0" smtClean="0">
                <a:solidFill>
                  <a:srgbClr val="FF0000"/>
                </a:solidFill>
              </a:rPr>
              <a:t>Brown - mahogany</a:t>
            </a:r>
            <a:endParaRPr lang="en-GB" sz="2800" dirty="0">
              <a:solidFill>
                <a:srgbClr val="FF0000"/>
              </a:solidFill>
            </a:endParaRPr>
          </a:p>
        </p:txBody>
      </p:sp>
      <p:sp>
        <p:nvSpPr>
          <p:cNvPr id="2" name="Title 1"/>
          <p:cNvSpPr>
            <a:spLocks noGrp="1"/>
          </p:cNvSpPr>
          <p:nvPr>
            <p:ph type="title"/>
          </p:nvPr>
        </p:nvSpPr>
        <p:spPr/>
        <p:txBody>
          <a:bodyPr>
            <a:normAutofit/>
          </a:bodyPr>
          <a:lstStyle/>
          <a:p>
            <a:r>
              <a:rPr lang="en-GB" dirty="0" smtClean="0">
                <a:latin typeface="+mn-lt"/>
              </a:rPr>
              <a:t>Describe a memorable room</a:t>
            </a:r>
            <a:endParaRPr lang="en-GB" dirty="0">
              <a:latin typeface="+mn-lt"/>
            </a:endParaRPr>
          </a:p>
        </p:txBody>
      </p:sp>
    </p:spTree>
    <p:extLst>
      <p:ext uri="{BB962C8B-B14F-4D97-AF65-F5344CB8AC3E}">
        <p14:creationId xmlns:p14="http://schemas.microsoft.com/office/powerpoint/2010/main" val="22851903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Sequence ideas into a paragraph</a:t>
            </a:r>
            <a:endParaRPr lang="en-GB" dirty="0"/>
          </a:p>
        </p:txBody>
      </p:sp>
      <p:sp>
        <p:nvSpPr>
          <p:cNvPr id="3" name="Content Placeholder 2"/>
          <p:cNvSpPr>
            <a:spLocks noGrp="1"/>
          </p:cNvSpPr>
          <p:nvPr>
            <p:ph idx="1"/>
          </p:nvPr>
        </p:nvSpPr>
        <p:spPr>
          <a:solidFill>
            <a:schemeClr val="bg1">
              <a:lumMod val="95000"/>
            </a:schemeClr>
          </a:solidFill>
        </p:spPr>
        <p:txBody>
          <a:bodyPr>
            <a:normAutofit fontScale="92500" lnSpcReduction="10000"/>
          </a:bodyPr>
          <a:lstStyle/>
          <a:p>
            <a:pPr marL="0" indent="0">
              <a:buNone/>
            </a:pPr>
            <a:r>
              <a:rPr lang="en-GB" dirty="0" smtClean="0"/>
              <a:t>Silently </a:t>
            </a:r>
            <a:r>
              <a:rPr lang="en-GB" dirty="0"/>
              <a:t>the room slept, an island of tranquillity temporarily adrift from the hustle and bustle of family life. Sumptuous, thick, heavy, mahogany brown, velvet curtains were pulled across the large patio doors; a protective barrier from the harsh heat of the oppressive July afternoon sun. Aggressively a lone beam of sunlight punched its way through a narrow gap between the curtains. Its long reaching arm softly illuminated small particles of dust dancing lazily, drifting aimlessly. </a:t>
            </a:r>
          </a:p>
          <a:p>
            <a:endParaRPr lang="en-GB" dirty="0"/>
          </a:p>
        </p:txBody>
      </p:sp>
    </p:spTree>
    <p:extLst>
      <p:ext uri="{BB962C8B-B14F-4D97-AF65-F5344CB8AC3E}">
        <p14:creationId xmlns:p14="http://schemas.microsoft.com/office/powerpoint/2010/main" val="18935854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458200" cy="6172200"/>
          </a:xfrm>
          <a:solidFill>
            <a:schemeClr val="bg1">
              <a:lumMod val="95000"/>
            </a:schemeClr>
          </a:solidFill>
        </p:spPr>
        <p:txBody>
          <a:bodyPr>
            <a:normAutofit fontScale="70000" lnSpcReduction="20000"/>
          </a:bodyPr>
          <a:lstStyle/>
          <a:p>
            <a:pPr marL="0" indent="0">
              <a:buNone/>
            </a:pPr>
            <a:r>
              <a:rPr lang="en-GB" dirty="0"/>
              <a:t>The heart of the room on the opposite wall was lit up like a character in a play as the spotlight landed upon it. Dormant since the spring, it still emitted a faint smoky aroma - one that evokes a sense of safety, contentment and belonging. The well-worn hearth bore the scars of generations of use; the abundance of </a:t>
            </a:r>
            <a:r>
              <a:rPr lang="en-GB" dirty="0" smtClean="0"/>
              <a:t>singed, </a:t>
            </a:r>
            <a:r>
              <a:rPr lang="en-GB" dirty="0"/>
              <a:t>round holes on the carpet in </a:t>
            </a:r>
            <a:r>
              <a:rPr lang="en-GB" dirty="0" smtClean="0"/>
              <a:t>front - </a:t>
            </a:r>
            <a:r>
              <a:rPr lang="en-GB" dirty="0"/>
              <a:t>memories etched in the very fabric of the room. Cold and grey, the rack of four toasting forks hung, waiting for the autumn, waiting for the bread, the marshmallows, the sausages and chestnuts; waiting to be warmed once again by the friendly crackle of a roaring fire and the touch of a warm hand eager for their treat of the evening</a:t>
            </a:r>
            <a:r>
              <a:rPr lang="en-GB" dirty="0" smtClean="0"/>
              <a:t>.</a:t>
            </a:r>
          </a:p>
          <a:p>
            <a:pPr marL="0" indent="0">
              <a:buNone/>
            </a:pPr>
            <a:endParaRPr lang="en-GB" dirty="0"/>
          </a:p>
          <a:p>
            <a:pPr marL="0" indent="0">
              <a:buNone/>
            </a:pPr>
            <a:r>
              <a:rPr lang="en-GB" dirty="0"/>
              <a:t>Proudly the chimney breast puffed out its chest to display the centre-piece of the room; a beautifully detailed watercolour of the ‘cut’ outside: a snap shot of the view currently concealed by the drawn curtains. Soft, delicate yet purposeful brushstrokes capture the warm dappled pattern of light penetrating the green and yellow trees and flickering upon the muddy brown surface of the canal. Exquisite detail: a water boatman skating across the surface, the indentation upon the water’s surface visible on closer inspection; a swan gliding regally, majestically in front of her signets. The tranquillity in paint a </a:t>
            </a:r>
            <a:r>
              <a:rPr lang="en-GB" dirty="0" smtClean="0"/>
              <a:t>window to the reality outside.</a:t>
            </a:r>
            <a:endParaRPr lang="en-GB" dirty="0"/>
          </a:p>
          <a:p>
            <a:endParaRPr lang="en-GB" dirty="0"/>
          </a:p>
        </p:txBody>
      </p:sp>
    </p:spTree>
    <p:extLst>
      <p:ext uri="{BB962C8B-B14F-4D97-AF65-F5344CB8AC3E}">
        <p14:creationId xmlns:p14="http://schemas.microsoft.com/office/powerpoint/2010/main" val="27511021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Ultimately - show don’t tell </a:t>
            </a:r>
            <a:endParaRPr lang="en-GB" dirty="0"/>
          </a:p>
        </p:txBody>
      </p:sp>
      <p:sp>
        <p:nvSpPr>
          <p:cNvPr id="3" name="Content Placeholder 2"/>
          <p:cNvSpPr>
            <a:spLocks noGrp="1"/>
          </p:cNvSpPr>
          <p:nvPr>
            <p:ph idx="1"/>
          </p:nvPr>
        </p:nvSpPr>
        <p:spPr/>
        <p:txBody>
          <a:bodyPr/>
          <a:lstStyle/>
          <a:p>
            <a:r>
              <a:rPr lang="en-GB" dirty="0" smtClean="0"/>
              <a:t>NOT – He was angry.</a:t>
            </a:r>
          </a:p>
          <a:p>
            <a:endParaRPr lang="en-GB" dirty="0"/>
          </a:p>
          <a:p>
            <a:endParaRPr lang="en-GB" dirty="0" smtClean="0"/>
          </a:p>
          <a:p>
            <a:r>
              <a:rPr lang="en-GB" dirty="0" smtClean="0"/>
              <a:t>Trembling, his eyes darted about the room. He could feel the thunder of his straining heart as it sought desperately for a way to break out of his heaving chest.</a:t>
            </a:r>
            <a:endParaRPr lang="en-GB" dirty="0"/>
          </a:p>
        </p:txBody>
      </p:sp>
    </p:spTree>
    <p:extLst>
      <p:ext uri="{BB962C8B-B14F-4D97-AF65-F5344CB8AC3E}">
        <p14:creationId xmlns:p14="http://schemas.microsoft.com/office/powerpoint/2010/main" val="260323508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English Language Paper 2 – 12</a:t>
            </a:r>
            <a:r>
              <a:rPr lang="en-GB" baseline="30000" dirty="0" smtClean="0"/>
              <a:t>th</a:t>
            </a:r>
            <a:r>
              <a:rPr lang="en-GB" dirty="0" smtClean="0"/>
              <a:t> June 2017 (60%)</a:t>
            </a:r>
            <a:endParaRPr lang="en-GB" dirty="0"/>
          </a:p>
        </p:txBody>
      </p:sp>
      <p:sp>
        <p:nvSpPr>
          <p:cNvPr id="4" name="Text Placeholder 3"/>
          <p:cNvSpPr>
            <a:spLocks noGrp="1"/>
          </p:cNvSpPr>
          <p:nvPr>
            <p:ph type="body" idx="1"/>
          </p:nvPr>
        </p:nvSpPr>
        <p:spPr>
          <a:xfrm>
            <a:off x="457200" y="1960198"/>
            <a:ext cx="4040188" cy="639762"/>
          </a:xfrm>
        </p:spPr>
        <p:txBody>
          <a:bodyPr>
            <a:normAutofit fontScale="70000" lnSpcReduction="20000"/>
          </a:bodyPr>
          <a:lstStyle/>
          <a:p>
            <a:r>
              <a:rPr lang="en-GB" dirty="0"/>
              <a:t>Section A: Responding to unseen </a:t>
            </a:r>
            <a:r>
              <a:rPr lang="en-GB" dirty="0" smtClean="0"/>
              <a:t>20</a:t>
            </a:r>
            <a:r>
              <a:rPr lang="en-GB" baseline="30000" dirty="0" smtClean="0"/>
              <a:t>th</a:t>
            </a:r>
            <a:r>
              <a:rPr lang="en-GB" dirty="0" smtClean="0"/>
              <a:t>/21</a:t>
            </a:r>
            <a:r>
              <a:rPr lang="en-GB" baseline="30000" dirty="0" smtClean="0"/>
              <a:t>st</a:t>
            </a:r>
            <a:r>
              <a:rPr lang="en-GB" dirty="0" smtClean="0"/>
              <a:t> century non-fiction– 1hr 15 minutes</a:t>
            </a:r>
            <a:endParaRPr lang="en-GB" dirty="0"/>
          </a:p>
        </p:txBody>
      </p:sp>
      <p:sp>
        <p:nvSpPr>
          <p:cNvPr id="5" name="Content Placeholder 4"/>
          <p:cNvSpPr>
            <a:spLocks noGrp="1"/>
          </p:cNvSpPr>
          <p:nvPr>
            <p:ph sz="half" idx="2"/>
          </p:nvPr>
        </p:nvSpPr>
        <p:spPr>
          <a:xfrm>
            <a:off x="457200" y="2743200"/>
            <a:ext cx="4040188" cy="3657600"/>
          </a:xfrm>
          <a:solidFill>
            <a:schemeClr val="bg1">
              <a:lumMod val="95000"/>
            </a:schemeClr>
          </a:solidFill>
        </p:spPr>
        <p:txBody>
          <a:bodyPr>
            <a:normAutofit/>
          </a:bodyPr>
          <a:lstStyle/>
          <a:p>
            <a:r>
              <a:rPr lang="en-GB" dirty="0" smtClean="0"/>
              <a:t>2x unseen extracts</a:t>
            </a:r>
          </a:p>
          <a:p>
            <a:r>
              <a:rPr lang="en-GB" dirty="0" smtClean="0"/>
              <a:t>3 questions on each + 2 on both:</a:t>
            </a:r>
          </a:p>
          <a:p>
            <a:pPr lvl="1"/>
            <a:r>
              <a:rPr lang="en-GB" dirty="0" smtClean="0"/>
              <a:t>Recall</a:t>
            </a:r>
          </a:p>
          <a:p>
            <a:pPr lvl="1"/>
            <a:r>
              <a:rPr lang="en-GB" dirty="0" smtClean="0"/>
              <a:t>Inference</a:t>
            </a:r>
          </a:p>
          <a:p>
            <a:pPr lvl="1"/>
            <a:r>
              <a:rPr lang="en-GB" dirty="0" smtClean="0"/>
              <a:t>Analysis</a:t>
            </a:r>
          </a:p>
          <a:p>
            <a:pPr lvl="1"/>
            <a:r>
              <a:rPr lang="en-GB" dirty="0" smtClean="0"/>
              <a:t>Evaluation</a:t>
            </a:r>
          </a:p>
          <a:p>
            <a:pPr lvl="1"/>
            <a:r>
              <a:rPr lang="en-GB" dirty="0" smtClean="0"/>
              <a:t>Synthesise </a:t>
            </a:r>
          </a:p>
          <a:p>
            <a:pPr lvl="1"/>
            <a:r>
              <a:rPr lang="en-GB" dirty="0" smtClean="0"/>
              <a:t>Compare and contrast</a:t>
            </a:r>
          </a:p>
        </p:txBody>
      </p:sp>
      <p:sp>
        <p:nvSpPr>
          <p:cNvPr id="8" name="Text Placeholder 7"/>
          <p:cNvSpPr>
            <a:spLocks noGrp="1"/>
          </p:cNvSpPr>
          <p:nvPr>
            <p:ph type="body" sz="quarter" idx="3"/>
          </p:nvPr>
        </p:nvSpPr>
        <p:spPr>
          <a:xfrm>
            <a:off x="4953000" y="1960198"/>
            <a:ext cx="4041775" cy="639762"/>
          </a:xfrm>
        </p:spPr>
        <p:txBody>
          <a:bodyPr>
            <a:normAutofit fontScale="92500" lnSpcReduction="20000"/>
          </a:bodyPr>
          <a:lstStyle/>
          <a:p>
            <a:r>
              <a:rPr lang="en-GB" dirty="0" smtClean="0"/>
              <a:t>Section B: Transactional writing 45 </a:t>
            </a:r>
            <a:r>
              <a:rPr lang="en-GB" dirty="0" err="1" smtClean="0"/>
              <a:t>mins</a:t>
            </a:r>
            <a:endParaRPr lang="en-GB" dirty="0"/>
          </a:p>
        </p:txBody>
      </p:sp>
      <p:sp>
        <p:nvSpPr>
          <p:cNvPr id="7" name="Content Placeholder 6"/>
          <p:cNvSpPr>
            <a:spLocks noGrp="1"/>
          </p:cNvSpPr>
          <p:nvPr>
            <p:ph sz="quarter" idx="4"/>
          </p:nvPr>
        </p:nvSpPr>
        <p:spPr>
          <a:xfrm>
            <a:off x="4800600" y="2743200"/>
            <a:ext cx="4041775" cy="3657600"/>
          </a:xfrm>
          <a:solidFill>
            <a:schemeClr val="bg1">
              <a:lumMod val="95000"/>
            </a:schemeClr>
          </a:solidFill>
        </p:spPr>
        <p:txBody>
          <a:bodyPr>
            <a:normAutofit/>
          </a:bodyPr>
          <a:lstStyle/>
          <a:p>
            <a:r>
              <a:rPr lang="en-GB" dirty="0" smtClean="0"/>
              <a:t>Choice of 2 writing tasks</a:t>
            </a:r>
          </a:p>
          <a:p>
            <a:r>
              <a:rPr lang="en-GB" dirty="0" smtClean="0"/>
              <a:t>40% - </a:t>
            </a:r>
            <a:r>
              <a:rPr lang="en-GB" dirty="0" err="1" smtClean="0"/>
              <a:t>GPaS</a:t>
            </a:r>
            <a:endParaRPr lang="en-GB" dirty="0" smtClean="0"/>
          </a:p>
          <a:p>
            <a:pPr lvl="1"/>
            <a:r>
              <a:rPr lang="en-GB" dirty="0" smtClean="0"/>
              <a:t>PAF</a:t>
            </a:r>
          </a:p>
          <a:p>
            <a:endParaRPr lang="en-GB" dirty="0"/>
          </a:p>
        </p:txBody>
      </p:sp>
    </p:spTree>
    <p:extLst>
      <p:ext uri="{BB962C8B-B14F-4D97-AF65-F5344CB8AC3E}">
        <p14:creationId xmlns:p14="http://schemas.microsoft.com/office/powerpoint/2010/main" val="256030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animBg="1"/>
      <p:bldP spid="8" grpId="0" build="p"/>
      <p:bldP spid="7" grpId="0" build="p"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latin typeface="+mn-lt"/>
              </a:rPr>
              <a:t>75 minutes = 1.4 (1.7+25%) minutes </a:t>
            </a:r>
            <a:r>
              <a:rPr lang="en-GB" sz="3600" dirty="0">
                <a:latin typeface="+mn-lt"/>
              </a:rPr>
              <a:t>per </a:t>
            </a:r>
            <a:r>
              <a:rPr lang="en-GB" sz="3600" dirty="0" smtClean="0">
                <a:latin typeface="+mn-lt"/>
              </a:rPr>
              <a:t>mark</a:t>
            </a:r>
            <a:endParaRPr lang="en-GB" sz="3600" dirty="0">
              <a:latin typeface="+mn-lt"/>
            </a:endParaRPr>
          </a:p>
        </p:txBody>
      </p:sp>
      <p:sp>
        <p:nvSpPr>
          <p:cNvPr id="3" name="Content Placeholder 2"/>
          <p:cNvSpPr>
            <a:spLocks noGrp="1"/>
          </p:cNvSpPr>
          <p:nvPr>
            <p:ph sz="half" idx="1"/>
          </p:nvPr>
        </p:nvSpPr>
        <p:spPr>
          <a:xfrm>
            <a:off x="487136" y="1825625"/>
            <a:ext cx="3886200" cy="4351338"/>
          </a:xfrm>
          <a:solidFill>
            <a:schemeClr val="bg2"/>
          </a:solidFill>
        </p:spPr>
        <p:txBody>
          <a:bodyPr>
            <a:normAutofit/>
          </a:bodyPr>
          <a:lstStyle/>
          <a:p>
            <a:r>
              <a:rPr lang="en-GB" dirty="0" smtClean="0"/>
              <a:t>1= 2.5 minutes</a:t>
            </a:r>
          </a:p>
          <a:p>
            <a:r>
              <a:rPr lang="en-GB" dirty="0" smtClean="0"/>
              <a:t>2= 2.5 minutes</a:t>
            </a:r>
          </a:p>
          <a:p>
            <a:r>
              <a:rPr lang="en-GB" dirty="0" smtClean="0"/>
              <a:t>3= 20 minutes (5+15)</a:t>
            </a:r>
          </a:p>
          <a:p>
            <a:r>
              <a:rPr lang="en-GB" dirty="0" smtClean="0"/>
              <a:t>4= 1.5 minutes</a:t>
            </a:r>
          </a:p>
          <a:p>
            <a:r>
              <a:rPr lang="en-GB" dirty="0" smtClean="0"/>
              <a:t>5= 1.5 minutes</a:t>
            </a:r>
          </a:p>
          <a:p>
            <a:r>
              <a:rPr lang="en-GB" dirty="0" smtClean="0"/>
              <a:t>6= 20 minutes (5+15)</a:t>
            </a:r>
          </a:p>
          <a:p>
            <a:r>
              <a:rPr lang="en-GB" dirty="0" smtClean="0"/>
              <a:t>7a= 9 minutes</a:t>
            </a:r>
          </a:p>
          <a:p>
            <a:r>
              <a:rPr lang="en-GB" dirty="0" smtClean="0"/>
              <a:t>7b = 18 minutes</a:t>
            </a:r>
            <a:endParaRPr lang="en-GB" dirty="0"/>
          </a:p>
        </p:txBody>
      </p:sp>
      <p:sp>
        <p:nvSpPr>
          <p:cNvPr id="4" name="Content Placeholder 3"/>
          <p:cNvSpPr>
            <a:spLocks noGrp="1"/>
          </p:cNvSpPr>
          <p:nvPr>
            <p:ph sz="half" idx="2"/>
          </p:nvPr>
        </p:nvSpPr>
        <p:spPr>
          <a:xfrm>
            <a:off x="4648200" y="1825625"/>
            <a:ext cx="4038600" cy="4300538"/>
          </a:xfrm>
          <a:solidFill>
            <a:schemeClr val="bg2"/>
          </a:solidFill>
        </p:spPr>
        <p:txBody>
          <a:bodyPr>
            <a:normAutofit/>
          </a:bodyPr>
          <a:lstStyle/>
          <a:p>
            <a:r>
              <a:rPr lang="en-GB" dirty="0"/>
              <a:t>1= </a:t>
            </a:r>
            <a:r>
              <a:rPr lang="en-GB" dirty="0" smtClean="0"/>
              <a:t>3 </a:t>
            </a:r>
            <a:r>
              <a:rPr lang="en-GB" dirty="0"/>
              <a:t>minutes</a:t>
            </a:r>
          </a:p>
          <a:p>
            <a:r>
              <a:rPr lang="en-GB" dirty="0"/>
              <a:t>2= </a:t>
            </a:r>
            <a:r>
              <a:rPr lang="en-GB" dirty="0" smtClean="0"/>
              <a:t>3 </a:t>
            </a:r>
            <a:r>
              <a:rPr lang="en-GB" dirty="0"/>
              <a:t>minutes</a:t>
            </a:r>
          </a:p>
          <a:p>
            <a:r>
              <a:rPr lang="en-GB" dirty="0"/>
              <a:t>3= </a:t>
            </a:r>
            <a:r>
              <a:rPr lang="en-GB" dirty="0" smtClean="0"/>
              <a:t>25 </a:t>
            </a:r>
            <a:r>
              <a:rPr lang="en-GB" dirty="0"/>
              <a:t>minutes (</a:t>
            </a:r>
            <a:r>
              <a:rPr lang="en-GB" dirty="0" smtClean="0"/>
              <a:t>5+20)</a:t>
            </a:r>
            <a:endParaRPr lang="en-GB" dirty="0"/>
          </a:p>
          <a:p>
            <a:r>
              <a:rPr lang="en-GB" dirty="0"/>
              <a:t>4= </a:t>
            </a:r>
            <a:r>
              <a:rPr lang="en-GB" dirty="0" smtClean="0"/>
              <a:t>2 </a:t>
            </a:r>
            <a:r>
              <a:rPr lang="en-GB" dirty="0"/>
              <a:t>minutes</a:t>
            </a:r>
          </a:p>
          <a:p>
            <a:r>
              <a:rPr lang="en-GB" dirty="0"/>
              <a:t>5= </a:t>
            </a:r>
            <a:r>
              <a:rPr lang="en-GB" dirty="0" smtClean="0"/>
              <a:t>2 </a:t>
            </a:r>
            <a:r>
              <a:rPr lang="en-GB" dirty="0"/>
              <a:t>minutes</a:t>
            </a:r>
          </a:p>
          <a:p>
            <a:r>
              <a:rPr lang="en-GB" dirty="0"/>
              <a:t>6= </a:t>
            </a:r>
            <a:r>
              <a:rPr lang="en-GB" dirty="0" smtClean="0"/>
              <a:t>25 </a:t>
            </a:r>
            <a:r>
              <a:rPr lang="en-GB" dirty="0"/>
              <a:t>minutes (</a:t>
            </a:r>
            <a:r>
              <a:rPr lang="en-GB" dirty="0" smtClean="0"/>
              <a:t>5+20)</a:t>
            </a:r>
            <a:endParaRPr lang="en-GB" dirty="0"/>
          </a:p>
          <a:p>
            <a:r>
              <a:rPr lang="en-GB" dirty="0"/>
              <a:t>7a= </a:t>
            </a:r>
            <a:r>
              <a:rPr lang="en-GB" dirty="0" smtClean="0"/>
              <a:t>10 </a:t>
            </a:r>
            <a:r>
              <a:rPr lang="en-GB" dirty="0"/>
              <a:t>minutes</a:t>
            </a:r>
          </a:p>
          <a:p>
            <a:r>
              <a:rPr lang="en-GB" dirty="0"/>
              <a:t>7b = </a:t>
            </a:r>
            <a:r>
              <a:rPr lang="en-GB" dirty="0" smtClean="0"/>
              <a:t>24 </a:t>
            </a:r>
            <a:r>
              <a:rPr lang="en-GB" dirty="0"/>
              <a:t>minutes</a:t>
            </a:r>
          </a:p>
          <a:p>
            <a:endParaRPr lang="en-GB" dirty="0"/>
          </a:p>
        </p:txBody>
      </p:sp>
    </p:spTree>
    <p:extLst>
      <p:ext uri="{BB962C8B-B14F-4D97-AF65-F5344CB8AC3E}">
        <p14:creationId xmlns:p14="http://schemas.microsoft.com/office/powerpoint/2010/main" val="4074413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3912</TotalTime>
  <Words>10884</Words>
  <Application>Microsoft Office PowerPoint</Application>
  <PresentationFormat>On-screen Show (4:3)</PresentationFormat>
  <Paragraphs>1053</Paragraphs>
  <Slides>122</Slides>
  <Notes>2</Notes>
  <HiddenSlides>0</HiddenSlides>
  <MMClips>0</MMClips>
  <ScaleCrop>false</ScaleCrop>
  <HeadingPairs>
    <vt:vector size="4" baseType="variant">
      <vt:variant>
        <vt:lpstr>Theme</vt:lpstr>
      </vt:variant>
      <vt:variant>
        <vt:i4>2</vt:i4>
      </vt:variant>
      <vt:variant>
        <vt:lpstr>Slide Titles</vt:lpstr>
      </vt:variant>
      <vt:variant>
        <vt:i4>122</vt:i4>
      </vt:variant>
    </vt:vector>
  </HeadingPairs>
  <TitlesOfParts>
    <vt:vector size="124" baseType="lpstr">
      <vt:lpstr>Office Theme</vt:lpstr>
      <vt:lpstr>1_Office Theme</vt:lpstr>
      <vt:lpstr>Y11 Raising Achievement in English 2017</vt:lpstr>
      <vt:lpstr>1-9 GCSE English Literature &amp; Language - Edexcel</vt:lpstr>
      <vt:lpstr>Y11 Raising Achievement in English Literature</vt:lpstr>
      <vt:lpstr>English Literature Paper 1 – 22nd May 2017 (50%)</vt:lpstr>
      <vt:lpstr>Section A – ‘Macbeth’</vt:lpstr>
      <vt:lpstr>Question A</vt:lpstr>
      <vt:lpstr>Only 2 criteria</vt:lpstr>
      <vt:lpstr>How does Shakespeare use language to show the changing relationship  between Macbeth and Banquo? (20)</vt:lpstr>
      <vt:lpstr>Language, structure, techniques?</vt:lpstr>
      <vt:lpstr>PowerPoint Presentation</vt:lpstr>
      <vt:lpstr>Macbeth after the murder</vt:lpstr>
      <vt:lpstr>Language, structure, techniques? </vt:lpstr>
      <vt:lpstr>Language, structure, techniques? </vt:lpstr>
      <vt:lpstr>Language, structure, techniques? </vt:lpstr>
      <vt:lpstr>Language, structure, techniques? </vt:lpstr>
      <vt:lpstr>How does language show Macbeth’s state of mind?</vt:lpstr>
      <vt:lpstr>Section A checklist (reading)</vt:lpstr>
      <vt:lpstr>Section A checklist writing (20 minutes) 1-2 pages</vt:lpstr>
      <vt:lpstr>Question B</vt:lpstr>
      <vt:lpstr>Where else in the play do we see ambition?</vt:lpstr>
      <vt:lpstr>PowerPoint Presentation</vt:lpstr>
      <vt:lpstr>Question B – to get 4+</vt:lpstr>
      <vt:lpstr>Section B- ‘Blood Brothers’</vt:lpstr>
      <vt:lpstr>Section B- 50 minutes, 40 marks (32+8)</vt:lpstr>
      <vt:lpstr>PowerPoint Presentation</vt:lpstr>
      <vt:lpstr>PowerPoint Presentation</vt:lpstr>
      <vt:lpstr>PowerPoint Presentation</vt:lpstr>
      <vt:lpstr>For a grade 4/5</vt:lpstr>
      <vt:lpstr>English Literature Paper 2 – 26th May 2017 (50%)</vt:lpstr>
      <vt:lpstr>Section A</vt:lpstr>
      <vt:lpstr>Section A</vt:lpstr>
      <vt:lpstr>Language, structure, techniques?</vt:lpstr>
      <vt:lpstr>Section B= Poetry</vt:lpstr>
      <vt:lpstr>PowerPoint Presentation</vt:lpstr>
      <vt:lpstr>PLAN FIRST!</vt:lpstr>
      <vt:lpstr>Section B.ii = unseen poetry</vt:lpstr>
      <vt:lpstr>Success criteria for 4+</vt:lpstr>
      <vt:lpstr>Literature – Poetry content</vt:lpstr>
      <vt:lpstr>What and how to revise for Literature</vt:lpstr>
      <vt:lpstr>For each text you must revise and have an understanding of:</vt:lpstr>
      <vt:lpstr>Context</vt:lpstr>
      <vt:lpstr>Plot &amp; chronology</vt:lpstr>
      <vt:lpstr>PowerPoint Presentation</vt:lpstr>
      <vt:lpstr>Character profiles</vt:lpstr>
      <vt:lpstr>PowerPoint Presentation</vt:lpstr>
      <vt:lpstr>Themes </vt:lpstr>
      <vt:lpstr>PowerPoint Presentation</vt:lpstr>
      <vt:lpstr>PowerPoint Presentation</vt:lpstr>
      <vt:lpstr>PowerPoint Presentation</vt:lpstr>
      <vt:lpstr>Alfred Tennyson –’ Charge of the Light Brigade.’</vt:lpstr>
      <vt:lpstr>PowerPoint Presentation</vt:lpstr>
      <vt:lpstr>In summary</vt:lpstr>
      <vt:lpstr>Y11 Raising Achievement in English Language</vt:lpstr>
      <vt:lpstr>English Language Paper 1 – 6th June 2017 (40%)</vt:lpstr>
      <vt:lpstr>60 minutes = 24 marks (15%)</vt:lpstr>
      <vt:lpstr>Over to you…</vt:lpstr>
      <vt:lpstr>1 mark</vt:lpstr>
      <vt:lpstr>Over to you…</vt:lpstr>
      <vt:lpstr>PowerPoint Presentation</vt:lpstr>
      <vt:lpstr>Question 2: From lines 12 to 18, give two ways the narrator’s behaviour shows that he is confident he will not be caught. You may use your own words or quotations from the text. (2 marks)</vt:lpstr>
      <vt:lpstr>PowerPoint Presentation</vt:lpstr>
      <vt:lpstr>Question 3 – 6 marks</vt:lpstr>
      <vt:lpstr>In lines 19 to 24, how does the writer use language and structure to show the change in the narrator’s mood?</vt:lpstr>
      <vt:lpstr>In lines 19 to 24, how does the writer use language and structure to show the change in the narrator’s mood?</vt:lpstr>
      <vt:lpstr>Responses may include the following points about the structure of the text:</vt:lpstr>
      <vt:lpstr>PowerPoint Presentation</vt:lpstr>
      <vt:lpstr>PowerPoint Presentation</vt:lpstr>
      <vt:lpstr>PowerPoint Presentation</vt:lpstr>
      <vt:lpstr>Analysing the effect…</vt:lpstr>
      <vt:lpstr>Success in question 3</vt:lpstr>
      <vt:lpstr>Question 4 – 15 marks</vt:lpstr>
      <vt:lpstr>Evaluate</vt:lpstr>
      <vt:lpstr>Question 4 Success criteria</vt:lpstr>
      <vt:lpstr>PowerPoint Presentation</vt:lpstr>
      <vt:lpstr>PowerPoint Presentation</vt:lpstr>
      <vt:lpstr>PowerPoint Presentation</vt:lpstr>
      <vt:lpstr>To be successful in section A</vt:lpstr>
      <vt:lpstr>SECTION B: CREATIVE/IMAGINATIVE WRITING</vt:lpstr>
      <vt:lpstr>PowerPoint Presentation</vt:lpstr>
      <vt:lpstr>PowerPoint Presentation</vt:lpstr>
      <vt:lpstr>Descriptive writing</vt:lpstr>
      <vt:lpstr>How they should spend their time?</vt:lpstr>
      <vt:lpstr>10 top tips for brilliant descriptive writing…</vt:lpstr>
      <vt:lpstr>2) What senses have been used?</vt:lpstr>
      <vt:lpstr>3) Don’t walk when you can:</vt:lpstr>
      <vt:lpstr>PowerPoint Presentation</vt:lpstr>
      <vt:lpstr>4) A little about a lot…what am I describing?</vt:lpstr>
      <vt:lpstr>5) How can I start my sentences?</vt:lpstr>
      <vt:lpstr>6) 3rd!!</vt:lpstr>
      <vt:lpstr>7) No dialogue</vt:lpstr>
      <vt:lpstr>9) How do objects send messages? CREATE SYMBOLISM</vt:lpstr>
      <vt:lpstr>What objects could you use to convey…</vt:lpstr>
      <vt:lpstr>structure</vt:lpstr>
      <vt:lpstr>Describe a memorable room</vt:lpstr>
      <vt:lpstr>Sequence ideas into a paragraph</vt:lpstr>
      <vt:lpstr>PowerPoint Presentation</vt:lpstr>
      <vt:lpstr>Ultimately - show don’t tell </vt:lpstr>
      <vt:lpstr>English Language Paper 2 – 12th June 2017 (60%)</vt:lpstr>
      <vt:lpstr>75 minutes = 1.4 (1.7+25%) minutes per mark</vt:lpstr>
      <vt:lpstr>SKILLS</vt:lpstr>
      <vt:lpstr>Question 1&amp;4</vt:lpstr>
      <vt:lpstr>Q2 - Give one example from lines 1 to 8 of how the writer uses language to show how the recruitment process has changed. Support your example with a detailed text reference.</vt:lpstr>
      <vt:lpstr>Question 2&amp;5</vt:lpstr>
      <vt:lpstr>Question 3 – 15 marks</vt:lpstr>
      <vt:lpstr>Question 3 – success criteria</vt:lpstr>
      <vt:lpstr>Question 6 – 15 marks</vt:lpstr>
      <vt:lpstr>Question 6 Success criteria</vt:lpstr>
      <vt:lpstr>Question 7a (6 marks)</vt:lpstr>
      <vt:lpstr>Question 7a – mark scheme</vt:lpstr>
      <vt:lpstr>Question 7b</vt:lpstr>
      <vt:lpstr>What they’re looking for?</vt:lpstr>
      <vt:lpstr>How to approach it?</vt:lpstr>
      <vt:lpstr>PowerPoint Presentation</vt:lpstr>
      <vt:lpstr>Transactional writing (paper 2)</vt:lpstr>
      <vt:lpstr>PowerPoint Presentation</vt:lpstr>
      <vt:lpstr>PowerPoint Presentation</vt:lpstr>
      <vt:lpstr>How to remember all of these?</vt:lpstr>
      <vt:lpstr>PowerPoint Presentation</vt:lpstr>
      <vt:lpstr>In summary</vt:lpstr>
      <vt:lpstr>They need…</vt:lpstr>
      <vt:lpstr>Revision packs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Y11 Raising Achievement</dc:title>
  <dc:creator>Vicky Davis</dc:creator>
  <cp:lastModifiedBy>Vicky Davis</cp:lastModifiedBy>
  <cp:revision>243</cp:revision>
  <cp:lastPrinted>2017-03-25T10:06:16Z</cp:lastPrinted>
  <dcterms:created xsi:type="dcterms:W3CDTF">2006-08-16T00:00:00Z</dcterms:created>
  <dcterms:modified xsi:type="dcterms:W3CDTF">2017-03-25T10:06:49Z</dcterms:modified>
</cp:coreProperties>
</file>