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1"/>
  </p:sldMasterIdLst>
  <p:notesMasterIdLst>
    <p:notesMasterId r:id="rId27"/>
  </p:notesMasterIdLst>
  <p:sldIdLst>
    <p:sldId id="256" r:id="rId2"/>
    <p:sldId id="260" r:id="rId3"/>
    <p:sldId id="291" r:id="rId4"/>
    <p:sldId id="292" r:id="rId5"/>
    <p:sldId id="290" r:id="rId6"/>
    <p:sldId id="263" r:id="rId7"/>
    <p:sldId id="271" r:id="rId8"/>
    <p:sldId id="268" r:id="rId9"/>
    <p:sldId id="267" r:id="rId10"/>
    <p:sldId id="258" r:id="rId11"/>
    <p:sldId id="269" r:id="rId12"/>
    <p:sldId id="280" r:id="rId13"/>
    <p:sldId id="285" r:id="rId14"/>
    <p:sldId id="286" r:id="rId15"/>
    <p:sldId id="281" r:id="rId16"/>
    <p:sldId id="270" r:id="rId17"/>
    <p:sldId id="287" r:id="rId18"/>
    <p:sldId id="288" r:id="rId19"/>
    <p:sldId id="282" r:id="rId20"/>
    <p:sldId id="283" r:id="rId21"/>
    <p:sldId id="284" r:id="rId22"/>
    <p:sldId id="266" r:id="rId23"/>
    <p:sldId id="264" r:id="rId24"/>
    <p:sldId id="293" r:id="rId25"/>
    <p:sldId id="26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94635" autoAdjust="0"/>
  </p:normalViewPr>
  <p:slideViewPr>
    <p:cSldViewPr snapToGrid="0" snapToObjects="1">
      <p:cViewPr varScale="1">
        <p:scale>
          <a:sx n="68" d="100"/>
          <a:sy n="68" d="100"/>
        </p:scale>
        <p:origin x="40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6789F-7F04-443C-B7AF-D4E3775D630D}" type="datetimeFigureOut">
              <a:rPr lang="en-GB" smtClean="0"/>
              <a:t>25/03/2017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618DB-ABA7-4F71-8951-095E26A94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77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618DB-ABA7-4F71-8951-095E26A94A5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71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0F1C1A1-DFFA-ED40-9A00-72B6EE65D6D7}" type="datetimeFigureOut">
              <a:rPr lang="en-US" smtClean="0"/>
              <a:t>3/25/2017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C1A1-DFFA-ED40-9A00-72B6EE65D6D7}" type="datetimeFigureOut">
              <a:rPr lang="en-US" smtClean="0"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D49F-0470-3442-B35E-97E080325FF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C1A1-DFFA-ED40-9A00-72B6EE65D6D7}" type="datetimeFigureOut">
              <a:rPr lang="en-US" smtClean="0"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D49F-0470-3442-B35E-97E080325FF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C1A1-DFFA-ED40-9A00-72B6EE65D6D7}" type="datetimeFigureOut">
              <a:rPr lang="en-US" smtClean="0"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D49F-0470-3442-B35E-97E080325FF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C1A1-DFFA-ED40-9A00-72B6EE65D6D7}" type="datetimeFigureOut">
              <a:rPr lang="en-US" smtClean="0"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D49F-0470-3442-B35E-97E080325FF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C1A1-DFFA-ED40-9A00-72B6EE65D6D7}" type="datetimeFigureOut">
              <a:rPr lang="en-US" smtClean="0"/>
              <a:t>3/25/2017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D49F-0470-3442-B35E-97E080325F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C1A1-DFFA-ED40-9A00-72B6EE65D6D7}" type="datetimeFigureOut">
              <a:rPr lang="en-US" smtClean="0"/>
              <a:t>3/25/2017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D49F-0470-3442-B35E-97E080325FF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C1A1-DFFA-ED40-9A00-72B6EE65D6D7}" type="datetimeFigureOut">
              <a:rPr lang="en-US" smtClean="0"/>
              <a:t>3/25/2017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D49F-0470-3442-B35E-97E080325FF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C1A1-DFFA-ED40-9A00-72B6EE65D6D7}" type="datetimeFigureOut">
              <a:rPr lang="en-US" smtClean="0"/>
              <a:t>3/25/2017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D49F-0470-3442-B35E-97E080325FF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C1A1-DFFA-ED40-9A00-72B6EE65D6D7}" type="datetimeFigureOut">
              <a:rPr lang="en-US" smtClean="0"/>
              <a:t>3/25/2017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C1A1-DFFA-ED40-9A00-72B6EE65D6D7}" type="datetimeFigureOut">
              <a:rPr lang="en-US" smtClean="0"/>
              <a:t>3/25/2017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D49F-0470-3442-B35E-97E080325FF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0F1C1A1-DFFA-ED40-9A00-72B6EE65D6D7}" type="datetimeFigureOut">
              <a:rPr lang="en-US" smtClean="0"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5C8D49F-0470-3442-B35E-97E080325FF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vle.mathswatch.co.uk/vl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schools/gcsebitesize/maths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www.mathswatchvl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ymaths.co.uk/" TargetMode="External"/><Relationship Id="rId5" Type="http://schemas.openxmlformats.org/officeDocument/2006/relationships/hyperlink" Target="http://studymaths.co.uk/" TargetMode="External"/><Relationship Id="rId4" Type="http://schemas.openxmlformats.org/officeDocument/2006/relationships/hyperlink" Target="http://revisemaths.org.uk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rymoreacademy.co.uk/info-for-parents/exam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3756659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800" b="1" dirty="0" smtClean="0"/>
              <a:t>RAISING ACHIEVEMENT IN MATHEMATICS</a:t>
            </a:r>
            <a:endParaRPr lang="en-US" sz="3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9494" y="6232339"/>
            <a:ext cx="5694505" cy="62566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smtClean="0">
                <a:solidFill>
                  <a:srgbClr val="8F5201"/>
                </a:solidFill>
              </a:rPr>
              <a:t>Ian Ashton &amp; Claire Truman</a:t>
            </a:r>
            <a:endParaRPr lang="en-US" sz="3200" b="1" dirty="0">
              <a:solidFill>
                <a:srgbClr val="8F5201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801" t="17543" r="1775" b="51547"/>
          <a:stretch/>
        </p:blipFill>
        <p:spPr bwMode="auto">
          <a:xfrm>
            <a:off x="0" y="0"/>
            <a:ext cx="9143999" cy="23186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40" y="3007421"/>
            <a:ext cx="3240420" cy="274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8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96194"/>
            <a:ext cx="7024744" cy="1143000"/>
          </a:xfrm>
        </p:spPr>
        <p:txBody>
          <a:bodyPr/>
          <a:lstStyle/>
          <a:p>
            <a:r>
              <a:rPr lang="en-US" b="1" dirty="0" smtClean="0"/>
              <a:t>Revision materials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39194"/>
            <a:ext cx="6777317" cy="4245920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b="1" dirty="0" smtClean="0"/>
              <a:t>‘MathsWatch’ – best resource</a:t>
            </a:r>
          </a:p>
          <a:p>
            <a:pPr lvl="1"/>
            <a:r>
              <a:rPr lang="en-US" dirty="0" smtClean="0"/>
              <a:t>Video clips on all topics, examples, questions with answers</a:t>
            </a:r>
          </a:p>
          <a:p>
            <a:pPr lvl="1"/>
            <a:r>
              <a:rPr lang="en-US" dirty="0" smtClean="0"/>
              <a:t>To be used for focused revision, choosing key topics</a:t>
            </a:r>
          </a:p>
          <a:p>
            <a:pPr lvl="1"/>
            <a:r>
              <a:rPr lang="en-US" dirty="0" smtClean="0"/>
              <a:t>Printable worksheets</a:t>
            </a:r>
          </a:p>
          <a:p>
            <a:pPr marL="68580" indent="0">
              <a:buNone/>
            </a:pPr>
            <a:r>
              <a:rPr lang="en-US" b="1" dirty="0" smtClean="0">
                <a:hlinkClick r:id="rId2"/>
              </a:rPr>
              <a:t>mathswatch.co.uk/</a:t>
            </a:r>
            <a:r>
              <a:rPr lang="en-US" b="1" dirty="0" err="1" smtClean="0">
                <a:hlinkClick r:id="rId2"/>
              </a:rPr>
              <a:t>vle</a:t>
            </a:r>
            <a:endParaRPr lang="en-US" b="1" dirty="0" smtClean="0"/>
          </a:p>
          <a:p>
            <a:pPr marL="68580" indent="0">
              <a:buNone/>
            </a:pPr>
            <a:r>
              <a:rPr lang="en-US" b="1" dirty="0" smtClean="0"/>
              <a:t>Login: </a:t>
            </a:r>
            <a:r>
              <a:rPr lang="en-US" b="1" i="1" dirty="0" err="1" smtClean="0"/>
              <a:t>schoolusername@brymore</a:t>
            </a:r>
            <a:endParaRPr lang="en-US" b="1" i="1" dirty="0" smtClean="0"/>
          </a:p>
          <a:p>
            <a:pPr marL="68580" indent="0">
              <a:buNone/>
            </a:pPr>
            <a:r>
              <a:rPr lang="en-US" b="1" dirty="0" smtClean="0"/>
              <a:t>Password: </a:t>
            </a:r>
            <a:r>
              <a:rPr lang="en-US" b="1" i="1" dirty="0" smtClean="0"/>
              <a:t>square</a:t>
            </a:r>
          </a:p>
          <a:p>
            <a:pPr marL="68580" indent="0">
              <a:buNone/>
            </a:pPr>
            <a:r>
              <a:rPr lang="en-US" dirty="0" err="1" smtClean="0"/>
              <a:t>Edexcel</a:t>
            </a:r>
            <a:r>
              <a:rPr lang="en-US" dirty="0" smtClean="0"/>
              <a:t> </a:t>
            </a:r>
            <a:r>
              <a:rPr lang="en-US" dirty="0" err="1" smtClean="0"/>
              <a:t>Maths</a:t>
            </a:r>
            <a:r>
              <a:rPr lang="en-US" dirty="0" smtClean="0"/>
              <a:t> 9-1 Revision Guide</a:t>
            </a:r>
          </a:p>
          <a:p>
            <a:pPr marL="68580" indent="0">
              <a:buNone/>
            </a:pPr>
            <a:r>
              <a:rPr lang="en-US" dirty="0" err="1" smtClean="0"/>
              <a:t>Edexcel</a:t>
            </a:r>
            <a:r>
              <a:rPr lang="en-US" dirty="0" smtClean="0"/>
              <a:t> </a:t>
            </a:r>
            <a:r>
              <a:rPr lang="en-US" dirty="0" err="1" smtClean="0"/>
              <a:t>Maths</a:t>
            </a:r>
            <a:r>
              <a:rPr lang="en-US" dirty="0" smtClean="0"/>
              <a:t> 9-1 Workbook</a:t>
            </a:r>
          </a:p>
          <a:p>
            <a:pPr marL="6858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3801" t="17543" r="1775" b="51547"/>
          <a:stretch/>
        </p:blipFill>
        <p:spPr bwMode="auto">
          <a:xfrm>
            <a:off x="2647950" y="0"/>
            <a:ext cx="6496050" cy="1114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6840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3801" t="17543" r="1775" b="51547"/>
          <a:stretch/>
        </p:blipFill>
        <p:spPr bwMode="auto">
          <a:xfrm>
            <a:off x="2647950" y="0"/>
            <a:ext cx="6496050" cy="1114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8651" y="1328541"/>
            <a:ext cx="8035290" cy="35086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do you study?</a:t>
            </a:r>
          </a:p>
          <a:p>
            <a:pPr algn="ctr"/>
            <a:endParaRPr lang="en-US" sz="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Boys:- Which of these are 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 like?</a:t>
            </a:r>
            <a:endParaRPr lang="en-US" sz="40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Parents:- How can you support your son? 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16" y="4991082"/>
            <a:ext cx="1518854" cy="1518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304" y="4808624"/>
            <a:ext cx="2340803" cy="16268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250" y="4709143"/>
            <a:ext cx="858854" cy="17263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9617" y="4971079"/>
            <a:ext cx="1314813" cy="146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9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3801" t="17543" r="1775" b="51547"/>
          <a:stretch/>
        </p:blipFill>
        <p:spPr bwMode="auto">
          <a:xfrm>
            <a:off x="2647950" y="0"/>
            <a:ext cx="6496050" cy="1114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8" r="17540"/>
          <a:stretch/>
        </p:blipFill>
        <p:spPr>
          <a:xfrm>
            <a:off x="562000" y="397192"/>
            <a:ext cx="1438250" cy="24669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2010" y="2966085"/>
            <a:ext cx="81476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Lucy does the absolute minimum to keep her parents and teachers happy. No more, no less.</a:t>
            </a:r>
            <a:endParaRPr lang="en-GB" sz="2400" dirty="0"/>
          </a:p>
          <a:p>
            <a:r>
              <a:rPr lang="en-GB" sz="3600" b="1" dirty="0" smtClean="0"/>
              <a:t>HUGE RISK of under achieving </a:t>
            </a:r>
          </a:p>
          <a:p>
            <a:r>
              <a:rPr lang="en-GB" sz="2400" b="1" dirty="0" smtClean="0">
                <a:solidFill>
                  <a:srgbClr val="FF0000"/>
                </a:solidFill>
              </a:rPr>
              <a:t>Strategies:-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don’t give a minimum or raise the expectation </a:t>
            </a:r>
          </a:p>
          <a:p>
            <a:pPr marL="720725"/>
            <a:r>
              <a:rPr lang="en-GB" sz="2400" dirty="0" smtClean="0"/>
              <a:t>they will meet it to keep you happy.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Revision timetable with clear expectations and goals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70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4" r="11941"/>
          <a:stretch/>
        </p:blipFill>
        <p:spPr>
          <a:xfrm>
            <a:off x="464820" y="378641"/>
            <a:ext cx="2183130" cy="14715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2910" y="1710104"/>
            <a:ext cx="8366760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Schroeder </a:t>
            </a:r>
            <a:r>
              <a:rPr lang="en-GB" sz="2400" dirty="0" smtClean="0"/>
              <a:t>works really, really hard. </a:t>
            </a:r>
            <a:r>
              <a:rPr lang="en-GB" sz="2400" dirty="0"/>
              <a:t>Throughout the video you can see </a:t>
            </a:r>
            <a:r>
              <a:rPr lang="en-GB" sz="2400" dirty="0" smtClean="0"/>
              <a:t>Schroeder busy focused and working hard – sadly on the wrong task.</a:t>
            </a:r>
          </a:p>
          <a:p>
            <a:endParaRPr lang="en-GB" sz="700" dirty="0"/>
          </a:p>
          <a:p>
            <a:r>
              <a:rPr lang="en-GB" sz="3600" b="1" dirty="0" smtClean="0"/>
              <a:t>HUGE RISK of under achieving </a:t>
            </a:r>
          </a:p>
          <a:p>
            <a:r>
              <a:rPr lang="en-GB" sz="2400" b="1" dirty="0" smtClean="0">
                <a:solidFill>
                  <a:srgbClr val="FF0000"/>
                </a:solidFill>
              </a:rPr>
              <a:t>Strategies:- </a:t>
            </a:r>
            <a:r>
              <a:rPr lang="en-GB" sz="2400" dirty="0" smtClean="0">
                <a:solidFill>
                  <a:srgbClr val="FF0000"/>
                </a:solidFill>
              </a:rPr>
              <a:t>know what specifically they need to 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Have a revision list – mind map topics before revision – use a revision guide to see what skills knowledge and understanding is missing – that is what needs to be revised.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Revision timetable with clear expectations and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Regular conversations about what they are working on to see if they are on track.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3801" t="17543" r="1775" b="51547"/>
          <a:stretch/>
        </p:blipFill>
        <p:spPr bwMode="auto">
          <a:xfrm>
            <a:off x="2647950" y="0"/>
            <a:ext cx="6496050" cy="1114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44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3801" t="17543" r="1775" b="51547"/>
          <a:stretch/>
        </p:blipFill>
        <p:spPr bwMode="auto">
          <a:xfrm>
            <a:off x="2647950" y="0"/>
            <a:ext cx="6496050" cy="1114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07" y="226728"/>
            <a:ext cx="1070007" cy="21507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8107" y="2617525"/>
            <a:ext cx="81129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Linus takes studying very seriously. He sets himself high targets and wont stop until he meets them. </a:t>
            </a:r>
          </a:p>
          <a:p>
            <a:endParaRPr lang="en-GB" sz="2400" dirty="0"/>
          </a:p>
          <a:p>
            <a:r>
              <a:rPr lang="en-GB" sz="3600" b="1" dirty="0" smtClean="0"/>
              <a:t>HUGE RISK of burn out</a:t>
            </a:r>
          </a:p>
          <a:p>
            <a:r>
              <a:rPr lang="en-GB" sz="2400" b="1" dirty="0" smtClean="0">
                <a:solidFill>
                  <a:srgbClr val="FF0000"/>
                </a:solidFill>
              </a:rPr>
              <a:t>Strategies:- </a:t>
            </a:r>
            <a:r>
              <a:rPr lang="en-GB" sz="2400" dirty="0" smtClean="0">
                <a:solidFill>
                  <a:srgbClr val="FF0000"/>
                </a:solidFill>
              </a:rPr>
              <a:t>Revision timetable with clear expectations and </a:t>
            </a:r>
            <a:r>
              <a:rPr lang="en-GB" sz="3200" b="1" dirty="0" smtClean="0">
                <a:solidFill>
                  <a:srgbClr val="FF0000"/>
                </a:solidFill>
              </a:rPr>
              <a:t>BREAKS with scheduled down time. 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9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3801" t="17543" r="1775" b="51547"/>
          <a:stretch/>
        </p:blipFill>
        <p:spPr bwMode="auto">
          <a:xfrm>
            <a:off x="2647950" y="0"/>
            <a:ext cx="6496050" cy="1114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2280" y="374491"/>
            <a:ext cx="1590675" cy="1771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6540" y="2152807"/>
            <a:ext cx="841028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Charlie makes every excuse not to work. He does want to do well but is scared to begin. </a:t>
            </a:r>
          </a:p>
          <a:p>
            <a:endParaRPr lang="en-GB" sz="2400" dirty="0"/>
          </a:p>
          <a:p>
            <a:r>
              <a:rPr lang="en-GB" sz="3600" b="1" dirty="0" smtClean="0"/>
              <a:t>HUGE RISK </a:t>
            </a:r>
            <a:r>
              <a:rPr lang="en-GB" sz="3600" b="1" dirty="0"/>
              <a:t>of under achieving </a:t>
            </a:r>
          </a:p>
          <a:p>
            <a:r>
              <a:rPr lang="en-GB" sz="2400" b="1" dirty="0" smtClean="0">
                <a:solidFill>
                  <a:srgbClr val="FF0000"/>
                </a:solidFill>
              </a:rPr>
              <a:t>Strategies:-</a:t>
            </a:r>
            <a:endParaRPr lang="en-GB" sz="2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Begin immediately, and have tasks set out &amp; completed every 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Revision timetable - clear expectations &amp; goals.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Breaking tasks down into smaller chunks.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Schedule recreation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Praise &amp; reassurance.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18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3801" t="17543" r="1775" b="51547"/>
          <a:stretch/>
        </p:blipFill>
        <p:spPr bwMode="auto">
          <a:xfrm>
            <a:off x="2647950" y="0"/>
            <a:ext cx="6496050" cy="1114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61812" y="1114425"/>
            <a:ext cx="487184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Effective Revision</a:t>
            </a:r>
          </a:p>
          <a:p>
            <a:pPr algn="ctr"/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340" y="1834158"/>
            <a:ext cx="8229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Write a revision timetable with </a:t>
            </a:r>
            <a:r>
              <a:rPr lang="en-GB" sz="3200" b="1" dirty="0" smtClean="0">
                <a:solidFill>
                  <a:srgbClr val="FF0000"/>
                </a:solidFill>
              </a:rPr>
              <a:t>clear expectations </a:t>
            </a:r>
            <a:r>
              <a:rPr lang="en-GB" sz="3200" dirty="0" smtClean="0"/>
              <a:t>and </a:t>
            </a:r>
            <a:r>
              <a:rPr lang="en-GB" sz="3200" b="1" dirty="0" smtClean="0">
                <a:solidFill>
                  <a:srgbClr val="FF0000"/>
                </a:solidFill>
              </a:rPr>
              <a:t>breaks</a:t>
            </a:r>
            <a:r>
              <a:rPr lang="en-GB" sz="3200" dirty="0" smtClean="0"/>
              <a:t> timetabled in and </a:t>
            </a:r>
            <a:r>
              <a:rPr lang="en-GB" sz="3200" b="1" dirty="0" smtClean="0">
                <a:solidFill>
                  <a:srgbClr val="FF0000"/>
                </a:solidFill>
              </a:rPr>
              <a:t>STICK</a:t>
            </a:r>
            <a:r>
              <a:rPr lang="en-GB" sz="3200" dirty="0" smtClean="0"/>
              <a:t> to it.</a:t>
            </a:r>
          </a:p>
          <a:p>
            <a:pPr marL="982663" indent="-1714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00B050"/>
                </a:solidFill>
              </a:rPr>
              <a:t>Put timetable in shared space e.g. fridge door.</a:t>
            </a:r>
          </a:p>
          <a:p>
            <a:pPr marL="982663" indent="-171450">
              <a:buFont typeface="Arial" panose="020B0604020202020204" pitchFamily="34" charset="0"/>
              <a:buChar char="•"/>
            </a:pPr>
            <a:endParaRPr lang="en-GB" sz="2400" b="1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Start </a:t>
            </a:r>
            <a:r>
              <a:rPr lang="en-GB" sz="3200" b="1" dirty="0">
                <a:solidFill>
                  <a:srgbClr val="FF0000"/>
                </a:solidFill>
              </a:rPr>
              <a:t>early</a:t>
            </a:r>
          </a:p>
          <a:p>
            <a:pPr marL="982663" indent="-1714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B050"/>
                </a:solidFill>
              </a:rPr>
              <a:t>Do not wait until the 18</a:t>
            </a:r>
            <a:r>
              <a:rPr lang="en-GB" sz="2400" b="1" baseline="30000" dirty="0">
                <a:solidFill>
                  <a:srgbClr val="00B050"/>
                </a:solidFill>
              </a:rPr>
              <a:t>th</a:t>
            </a:r>
            <a:r>
              <a:rPr lang="en-GB" sz="2400" b="1" dirty="0">
                <a:solidFill>
                  <a:srgbClr val="00B050"/>
                </a:solidFill>
              </a:rPr>
              <a:t> April to begin working. </a:t>
            </a:r>
          </a:p>
          <a:p>
            <a:pPr marL="982663" indent="-1714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B050"/>
                </a:solidFill>
              </a:rPr>
              <a:t>You'll have too much to do and you wont be successful</a:t>
            </a:r>
            <a:r>
              <a:rPr lang="en-GB" sz="2000" b="1" dirty="0">
                <a:solidFill>
                  <a:srgbClr val="00B050"/>
                </a:solidFill>
              </a:rPr>
              <a:t>.</a:t>
            </a:r>
          </a:p>
          <a:p>
            <a:endParaRPr lang="en-GB" sz="2000" dirty="0"/>
          </a:p>
          <a:p>
            <a:pPr marL="982663" indent="-1714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22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3801" t="17543" r="1775" b="51547"/>
          <a:stretch/>
        </p:blipFill>
        <p:spPr bwMode="auto">
          <a:xfrm>
            <a:off x="2647950" y="0"/>
            <a:ext cx="6496050" cy="1114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190" y="1154073"/>
            <a:ext cx="8229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buFont typeface="Arial" panose="020B0604020202020204" pitchFamily="34" charset="0"/>
              <a:buChar char="•"/>
            </a:pPr>
            <a:r>
              <a:rPr lang="en-GB" sz="3200" dirty="0" smtClean="0"/>
              <a:t>Know exactly what needs to be done.</a:t>
            </a:r>
          </a:p>
          <a:p>
            <a:pPr marL="982663" indent="-1714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00B050"/>
                </a:solidFill>
              </a:rPr>
              <a:t>In maths go through the paper and before answering any questions write down what topic area the question is about and possible skills you may need.</a:t>
            </a:r>
            <a:r>
              <a:rPr lang="en-GB" sz="2400" b="1" dirty="0" smtClean="0"/>
              <a:t> </a:t>
            </a:r>
          </a:p>
          <a:p>
            <a:pPr marL="982663" indent="-1714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00B050"/>
                </a:solidFill>
              </a:rPr>
              <a:t>It is ok to spend some time doing something you can do as it will boost confidence BUT time is precious this close to exams. </a:t>
            </a:r>
          </a:p>
          <a:p>
            <a:pPr marL="982663" indent="-1714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00B050"/>
              </a:solidFill>
            </a:endParaRPr>
          </a:p>
          <a:p>
            <a:pPr marL="982663" indent="-1714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73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3801" t="17543" r="1775" b="51547"/>
          <a:stretch/>
        </p:blipFill>
        <p:spPr bwMode="auto">
          <a:xfrm>
            <a:off x="2647950" y="0"/>
            <a:ext cx="6496050" cy="1114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190" y="1154073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1213"/>
            <a:endParaRPr lang="en-GB" b="1" dirty="0" smtClean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Don't spend ages making your notes look pretty</a:t>
            </a:r>
          </a:p>
          <a:p>
            <a:pPr marL="1096963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B050"/>
                </a:solidFill>
              </a:rPr>
              <a:t>This is just wasting time. For diagrams, include all the details you need to learn, but don't try to produce a work of art. </a:t>
            </a:r>
          </a:p>
          <a:p>
            <a:pPr marL="1096963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B050"/>
                </a:solidFill>
              </a:rPr>
              <a:t>Limit yourself to 2 or 3 colours so you don't get carried away colouring things in.</a:t>
            </a:r>
          </a:p>
          <a:p>
            <a:pPr marL="982663" indent="-1714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427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3801" t="17543" r="1775" b="51547"/>
          <a:stretch/>
        </p:blipFill>
        <p:spPr bwMode="auto">
          <a:xfrm>
            <a:off x="2647950" y="0"/>
            <a:ext cx="6496050" cy="1114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0060" y="1108353"/>
            <a:ext cx="8229600" cy="6178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6963" indent="-285750">
              <a:buFont typeface="Arial" panose="020B0604020202020204" pitchFamily="34" charset="0"/>
              <a:buChar char="•"/>
            </a:pPr>
            <a:endParaRPr lang="en-GB" sz="1050" b="1" dirty="0" smtClean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Take short breaks</a:t>
            </a:r>
          </a:p>
          <a:p>
            <a:pPr marL="1074738" indent="-263525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B050"/>
                </a:solidFill>
              </a:rPr>
              <a:t>every </a:t>
            </a:r>
            <a:r>
              <a:rPr lang="en-GB" sz="2400" b="1" dirty="0">
                <a:solidFill>
                  <a:srgbClr val="FF0000"/>
                </a:solidFill>
              </a:rPr>
              <a:t>hour, </a:t>
            </a:r>
            <a:r>
              <a:rPr lang="en-GB" sz="2400" b="1" dirty="0">
                <a:solidFill>
                  <a:srgbClr val="00B050"/>
                </a:solidFill>
              </a:rPr>
              <a:t>not every 10 </a:t>
            </a:r>
            <a:r>
              <a:rPr lang="en-GB" sz="2400" b="1" dirty="0" smtClean="0">
                <a:solidFill>
                  <a:srgbClr val="00B050"/>
                </a:solidFill>
              </a:rPr>
              <a:t>minutes</a:t>
            </a:r>
            <a:r>
              <a:rPr lang="en-GB" sz="2400" b="1" dirty="0">
                <a:solidFill>
                  <a:srgbClr val="00B050"/>
                </a:solidFill>
              </a:rPr>
              <a:t>.</a:t>
            </a:r>
          </a:p>
          <a:p>
            <a:pPr marL="1074738" indent="-263525">
              <a:buFont typeface="Arial" panose="020B0604020202020204" pitchFamily="34" charset="0"/>
              <a:buChar char="•"/>
            </a:pPr>
            <a:endParaRPr lang="en-GB" sz="700" b="1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Get yourself drinks and snacks</a:t>
            </a:r>
          </a:p>
          <a:p>
            <a:pPr marL="1074738" indent="-263525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B050"/>
                </a:solidFill>
              </a:rPr>
              <a:t>so you don't make excuses to stop every 10 minutes...</a:t>
            </a:r>
          </a:p>
          <a:p>
            <a:endParaRPr lang="en-GB" sz="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Use revision </a:t>
            </a:r>
            <a:r>
              <a:rPr lang="en-GB" sz="3200" dirty="0" smtClean="0"/>
              <a:t>guides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Stick revision notes all around your </a:t>
            </a:r>
            <a:r>
              <a:rPr lang="en-GB" sz="3200" dirty="0" smtClean="0"/>
              <a:t>house</a:t>
            </a:r>
          </a:p>
          <a:p>
            <a:pPr marL="1074738" indent="-263525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B050"/>
                </a:solidFill>
              </a:rPr>
              <a:t>so in the exam you think — "aha, quadratic equations, they were on the fridge</a:t>
            </a:r>
            <a:r>
              <a:rPr lang="en-GB" sz="2400" b="1" dirty="0" smtClean="0">
                <a:solidFill>
                  <a:srgbClr val="00B050"/>
                </a:solidFill>
              </a:rPr>
              <a:t>...“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982663" indent="-1714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061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865" y="827986"/>
            <a:ext cx="7641770" cy="1007965"/>
          </a:xfrm>
        </p:spPr>
        <p:txBody>
          <a:bodyPr>
            <a:noAutofit/>
          </a:bodyPr>
          <a:lstStyle/>
          <a:p>
            <a:r>
              <a:rPr lang="en-US" b="1" dirty="0" smtClean="0"/>
              <a:t>New 9-1 specification</a:t>
            </a:r>
            <a:endParaRPr lang="en-US" b="1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3801" t="17543" r="1775" b="51547"/>
          <a:stretch/>
        </p:blipFill>
        <p:spPr bwMode="auto">
          <a:xfrm>
            <a:off x="2669721" y="0"/>
            <a:ext cx="6496050" cy="1114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3"/>
          <a:srcRect l="13866" t="30637" r="28856" b="14828"/>
          <a:stretch/>
        </p:blipFill>
        <p:spPr bwMode="auto">
          <a:xfrm>
            <a:off x="782865" y="1835950"/>
            <a:ext cx="7641770" cy="44877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370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3801" t="17543" r="1775" b="51547"/>
          <a:stretch/>
        </p:blipFill>
        <p:spPr bwMode="auto">
          <a:xfrm>
            <a:off x="2647950" y="0"/>
            <a:ext cx="6496050" cy="1114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0060" y="1365528"/>
            <a:ext cx="8229600" cy="385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6963" indent="-285750">
              <a:buFont typeface="Arial" panose="020B0604020202020204" pitchFamily="34" charset="0"/>
              <a:buChar char="•"/>
            </a:pPr>
            <a:endParaRPr lang="en-GB" sz="1050" b="1" dirty="0" smtClean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/>
              <a:t>Use silly poems and saying to help you remember key facts</a:t>
            </a:r>
            <a:endParaRPr lang="en-GB" sz="3200" dirty="0"/>
          </a:p>
          <a:p>
            <a:pPr marL="1074738" indent="-263525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00B050"/>
                </a:solidFill>
              </a:rPr>
              <a:t>Speed Distance Time – Squirrels </a:t>
            </a:r>
            <a:r>
              <a:rPr lang="en-GB" sz="2400" b="1" dirty="0">
                <a:solidFill>
                  <a:srgbClr val="00B050"/>
                </a:solidFill>
              </a:rPr>
              <a:t>D</a:t>
            </a:r>
            <a:r>
              <a:rPr lang="en-GB" sz="2400" b="1" dirty="0" smtClean="0">
                <a:solidFill>
                  <a:srgbClr val="00B050"/>
                </a:solidFill>
              </a:rPr>
              <a:t>rink Tea</a:t>
            </a:r>
          </a:p>
          <a:p>
            <a:pPr marL="1074738" indent="-263525">
              <a:buFont typeface="Arial" panose="020B0604020202020204" pitchFamily="34" charset="0"/>
              <a:buChar char="•"/>
            </a:pPr>
            <a:endParaRPr lang="en-GB" sz="2400" b="1" dirty="0" smtClean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Try reading difficult bits in funny accents</a:t>
            </a:r>
          </a:p>
          <a:p>
            <a:pPr marL="1096963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B050"/>
                </a:solidFill>
              </a:rPr>
              <a:t>However weird and strange this sounds it does work</a:t>
            </a:r>
            <a:r>
              <a:rPr lang="en-GB" sz="2400" b="1" dirty="0" smtClean="0">
                <a:solidFill>
                  <a:srgbClr val="00B050"/>
                </a:solidFill>
              </a:rPr>
              <a:t>.</a:t>
            </a:r>
          </a:p>
          <a:p>
            <a:pPr marL="1096963" indent="-285750">
              <a:buFont typeface="Arial" panose="020B0604020202020204" pitchFamily="34" charset="0"/>
              <a:buChar char="•"/>
            </a:pPr>
            <a:endParaRPr lang="en-GB" sz="1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3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3801" t="17543" r="1775" b="51547"/>
          <a:stretch/>
        </p:blipFill>
        <p:spPr bwMode="auto">
          <a:xfrm>
            <a:off x="2647950" y="0"/>
            <a:ext cx="6496050" cy="1114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0060" y="1365528"/>
            <a:ext cx="82296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1213"/>
            <a:endParaRPr lang="en-GB" b="1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Don't just read your </a:t>
            </a:r>
            <a:r>
              <a:rPr lang="en-GB" sz="3200" dirty="0" smtClean="0"/>
              <a:t>notes</a:t>
            </a:r>
          </a:p>
          <a:p>
            <a:pPr marL="1074738" indent="-263525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00B050"/>
                </a:solidFill>
              </a:rPr>
              <a:t>Like learning to drive you cant just read about it you need to DO IT. Plenty of practise papers – remember to check answers as </a:t>
            </a:r>
            <a:r>
              <a:rPr lang="en-GB" sz="2400" b="1" dirty="0" smtClean="0">
                <a:solidFill>
                  <a:srgbClr val="FF0000"/>
                </a:solidFill>
              </a:rPr>
              <a:t>practise doesn’t make perfect it makes permanent.</a:t>
            </a:r>
            <a:endParaRPr lang="en-GB" sz="24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982663" indent="-1714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18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92" y="1114424"/>
            <a:ext cx="8352418" cy="6029326"/>
          </a:xfrm>
        </p:spPr>
        <p:txBody>
          <a:bodyPr>
            <a:normAutofit fontScale="47500" lnSpcReduction="20000"/>
          </a:bodyPr>
          <a:lstStyle/>
          <a:p>
            <a:pPr marL="68580" indent="0">
              <a:buNone/>
            </a:pPr>
            <a:r>
              <a:rPr lang="en-US" sz="7300" b="1" dirty="0" smtClean="0"/>
              <a:t>Websites…</a:t>
            </a:r>
          </a:p>
          <a:p>
            <a:r>
              <a:rPr lang="en-US" sz="7300" dirty="0">
                <a:solidFill>
                  <a:schemeClr val="accent3"/>
                </a:solidFill>
                <a:hlinkClick r:id="rId2"/>
              </a:rPr>
              <a:t>https://</a:t>
            </a:r>
            <a:r>
              <a:rPr lang="en-US" sz="7300" dirty="0" smtClean="0">
                <a:solidFill>
                  <a:schemeClr val="accent3"/>
                </a:solidFill>
                <a:hlinkClick r:id="rId2"/>
              </a:rPr>
              <a:t>www.mathswatchvle.com</a:t>
            </a:r>
            <a:endParaRPr lang="en-US" sz="7300" dirty="0" smtClean="0">
              <a:solidFill>
                <a:schemeClr val="accent3"/>
              </a:solidFill>
            </a:endParaRPr>
          </a:p>
          <a:p>
            <a:r>
              <a:rPr lang="en-GB" sz="7300" u="sng" dirty="0" smtClean="0">
                <a:solidFill>
                  <a:schemeClr val="accent3"/>
                </a:solidFill>
                <a:hlinkClick r:id="rId3"/>
              </a:rPr>
              <a:t>http</a:t>
            </a:r>
            <a:r>
              <a:rPr lang="en-GB" sz="7300" u="sng" dirty="0">
                <a:solidFill>
                  <a:schemeClr val="accent3"/>
                </a:solidFill>
                <a:hlinkClick r:id="rId3"/>
              </a:rPr>
              <a:t>://</a:t>
            </a:r>
            <a:r>
              <a:rPr lang="en-GB" sz="7300" u="sng" dirty="0" smtClean="0">
                <a:solidFill>
                  <a:schemeClr val="accent3"/>
                </a:solidFill>
                <a:hlinkClick r:id="rId3"/>
              </a:rPr>
              <a:t>www.bbc.co.uk/schools/gcsebitesize/maths</a:t>
            </a:r>
            <a:endParaRPr lang="en-GB" sz="7300" dirty="0">
              <a:solidFill>
                <a:schemeClr val="accent3"/>
              </a:solidFill>
            </a:endParaRPr>
          </a:p>
          <a:p>
            <a:r>
              <a:rPr lang="en-GB" sz="7300" u="sng" dirty="0">
                <a:solidFill>
                  <a:schemeClr val="accent3"/>
                </a:solidFill>
                <a:hlinkClick r:id="rId4"/>
              </a:rPr>
              <a:t>http://revisemaths.org.uk</a:t>
            </a:r>
            <a:endParaRPr lang="en-GB" sz="7300" dirty="0">
              <a:solidFill>
                <a:schemeClr val="accent3"/>
              </a:solidFill>
            </a:endParaRPr>
          </a:p>
          <a:p>
            <a:r>
              <a:rPr lang="en-GB" sz="7300" u="sng" dirty="0">
                <a:solidFill>
                  <a:schemeClr val="accent3"/>
                </a:solidFill>
                <a:hlinkClick r:id="rId5"/>
              </a:rPr>
              <a:t>http://</a:t>
            </a:r>
            <a:r>
              <a:rPr lang="en-GB" sz="7300" u="sng" dirty="0" smtClean="0">
                <a:solidFill>
                  <a:schemeClr val="accent3"/>
                </a:solidFill>
                <a:hlinkClick r:id="rId5"/>
              </a:rPr>
              <a:t>studymaths.co.uk</a:t>
            </a:r>
            <a:endParaRPr lang="en-US" sz="7300" dirty="0">
              <a:solidFill>
                <a:schemeClr val="accent3"/>
              </a:solidFill>
            </a:endParaRPr>
          </a:p>
          <a:p>
            <a:r>
              <a:rPr lang="en-US" sz="7300" dirty="0">
                <a:solidFill>
                  <a:schemeClr val="accent3"/>
                </a:solidFill>
                <a:hlinkClick r:id="rId6"/>
              </a:rPr>
              <a:t>http://</a:t>
            </a:r>
            <a:r>
              <a:rPr lang="en-US" sz="7300" dirty="0" smtClean="0">
                <a:solidFill>
                  <a:schemeClr val="accent3"/>
                </a:solidFill>
                <a:hlinkClick r:id="rId6"/>
              </a:rPr>
              <a:t>www.mymaths.co.uk</a:t>
            </a:r>
            <a:endParaRPr lang="en-US" sz="7300" dirty="0" smtClean="0">
              <a:solidFill>
                <a:schemeClr val="accent3"/>
              </a:solidFill>
            </a:endParaRPr>
          </a:p>
          <a:p>
            <a:pPr marL="68580" indent="0">
              <a:buNone/>
            </a:pPr>
            <a:r>
              <a:rPr lang="en-US" sz="7300" b="1" dirty="0" smtClean="0">
                <a:solidFill>
                  <a:schemeClr val="tx1"/>
                </a:solidFill>
              </a:rPr>
              <a:t>Materials &amp; past papers…</a:t>
            </a:r>
          </a:p>
          <a:p>
            <a:r>
              <a:rPr lang="en-US" sz="7300" dirty="0" smtClean="0">
                <a:solidFill>
                  <a:schemeClr val="accent3"/>
                </a:solidFill>
              </a:rPr>
              <a:t>KESH </a:t>
            </a:r>
            <a:r>
              <a:rPr lang="en-US" sz="7300" dirty="0" err="1">
                <a:solidFill>
                  <a:schemeClr val="accent3"/>
                </a:solidFill>
              </a:rPr>
              <a:t>M</a:t>
            </a:r>
            <a:r>
              <a:rPr lang="en-US" sz="7300" dirty="0" err="1" smtClean="0">
                <a:solidFill>
                  <a:schemeClr val="accent3"/>
                </a:solidFill>
              </a:rPr>
              <a:t>aths</a:t>
            </a:r>
            <a:r>
              <a:rPr lang="en-US" sz="7300" dirty="0" smtClean="0">
                <a:solidFill>
                  <a:schemeClr val="accent3"/>
                </a:solidFill>
              </a:rPr>
              <a:t> take away</a:t>
            </a:r>
          </a:p>
          <a:p>
            <a:r>
              <a:rPr lang="en-US" sz="7300" dirty="0" smtClean="0">
                <a:solidFill>
                  <a:schemeClr val="accent3"/>
                </a:solidFill>
              </a:rPr>
              <a:t>Corbett </a:t>
            </a:r>
            <a:r>
              <a:rPr lang="en-US" sz="7300" dirty="0" err="1" smtClean="0">
                <a:solidFill>
                  <a:schemeClr val="accent3"/>
                </a:solidFill>
              </a:rPr>
              <a:t>Maths</a:t>
            </a:r>
            <a:endParaRPr lang="en-US" sz="5100" b="1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7"/>
          <a:srcRect l="3801" t="17543" r="1775" b="51547"/>
          <a:stretch/>
        </p:blipFill>
        <p:spPr bwMode="auto">
          <a:xfrm>
            <a:off x="2647950" y="0"/>
            <a:ext cx="6496050" cy="1114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615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Revision on return to school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02" y="2323652"/>
            <a:ext cx="8134798" cy="4065718"/>
          </a:xfrm>
        </p:spPr>
        <p:txBody>
          <a:bodyPr>
            <a:noAutofit/>
          </a:bodyPr>
          <a:lstStyle/>
          <a:p>
            <a:r>
              <a:rPr lang="en-GB" dirty="0" smtClean="0"/>
              <a:t>Lessons as normal</a:t>
            </a:r>
          </a:p>
          <a:p>
            <a:endParaRPr lang="en-GB" dirty="0"/>
          </a:p>
          <a:p>
            <a:r>
              <a:rPr lang="en-GB" dirty="0" smtClean="0"/>
              <a:t>Before and after school revision sessions</a:t>
            </a:r>
            <a:br>
              <a:rPr lang="en-GB" dirty="0" smtClean="0"/>
            </a:br>
            <a:endParaRPr lang="en-GB" dirty="0" smtClean="0"/>
          </a:p>
          <a:p>
            <a:r>
              <a:rPr lang="en-GB" b="1" dirty="0" smtClean="0"/>
              <a:t>Walk &amp; Talk Mocks – Thursdays 6.15-7.30pm</a:t>
            </a:r>
          </a:p>
          <a:p>
            <a:endParaRPr lang="en-GB" dirty="0"/>
          </a:p>
          <a:p>
            <a:endParaRPr lang="en-GB" sz="2000" dirty="0"/>
          </a:p>
          <a:p>
            <a:pPr marL="68580" indent="0">
              <a:buNone/>
            </a:pPr>
            <a:endParaRPr lang="en-GB" sz="2000" dirty="0" smtClean="0"/>
          </a:p>
          <a:p>
            <a:endParaRPr lang="en-GB" sz="2000" dirty="0" smtClean="0"/>
          </a:p>
          <a:p>
            <a:pPr marL="68580" indent="0">
              <a:buNone/>
            </a:pPr>
            <a:endParaRPr lang="en-US" sz="20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801" t="17543" r="1775" b="51547"/>
          <a:stretch/>
        </p:blipFill>
        <p:spPr bwMode="auto">
          <a:xfrm>
            <a:off x="2647950" y="10885"/>
            <a:ext cx="6496050" cy="1114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472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Support over Easter break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02" y="2323652"/>
            <a:ext cx="8134798" cy="4065718"/>
          </a:xfrm>
        </p:spPr>
        <p:txBody>
          <a:bodyPr>
            <a:noAutofit/>
          </a:bodyPr>
          <a:lstStyle/>
          <a:p>
            <a:r>
              <a:rPr lang="en-GB" dirty="0" smtClean="0"/>
              <a:t>Mrs Truman will be in for the first week from 9 until 3 Monday to Friday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 err="1" smtClean="0"/>
              <a:t>MathsWatch</a:t>
            </a:r>
            <a:r>
              <a:rPr lang="en-GB" dirty="0" smtClean="0"/>
              <a:t> – </a:t>
            </a:r>
            <a:r>
              <a:rPr lang="en-GB" sz="3600" b="1" dirty="0" smtClean="0">
                <a:solidFill>
                  <a:srgbClr val="FF0000"/>
                </a:solidFill>
              </a:rPr>
              <a:t>fantastic resource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Past </a:t>
            </a:r>
            <a:r>
              <a:rPr lang="en-GB" smtClean="0"/>
              <a:t>paper </a:t>
            </a:r>
            <a:r>
              <a:rPr lang="en-GB" smtClean="0"/>
              <a:t>practise</a:t>
            </a:r>
          </a:p>
          <a:p>
            <a:endParaRPr lang="en-GB" dirty="0"/>
          </a:p>
          <a:p>
            <a:r>
              <a:rPr lang="en-GB" b="1" dirty="0" smtClean="0"/>
              <a:t>claire.truman@brymore.somerset.sch.uk</a:t>
            </a:r>
          </a:p>
          <a:p>
            <a:r>
              <a:rPr lang="en-GB" b="1" dirty="0" smtClean="0"/>
              <a:t>ctruman@educ.somerset.gov.uk </a:t>
            </a:r>
            <a:endParaRPr lang="en-GB" b="1" dirty="0" smtClean="0"/>
          </a:p>
          <a:p>
            <a:r>
              <a:rPr lang="en-GB" b="1" dirty="0" smtClean="0"/>
              <a:t>ianashton@educ.somerset.gov.uk</a:t>
            </a:r>
            <a:endParaRPr lang="en-GB" b="1" dirty="0" smtClean="0"/>
          </a:p>
          <a:p>
            <a:endParaRPr lang="en-GB" dirty="0"/>
          </a:p>
          <a:p>
            <a:endParaRPr lang="en-GB" sz="2000" dirty="0"/>
          </a:p>
          <a:p>
            <a:pPr marL="68580" indent="0">
              <a:buNone/>
            </a:pPr>
            <a:endParaRPr lang="en-GB" sz="2000" dirty="0" smtClean="0"/>
          </a:p>
          <a:p>
            <a:endParaRPr lang="en-GB" sz="2000" dirty="0" smtClean="0"/>
          </a:p>
          <a:p>
            <a:pPr marL="68580" indent="0">
              <a:buNone/>
            </a:pPr>
            <a:endParaRPr lang="en-US" sz="20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801" t="17543" r="1775" b="51547"/>
          <a:stretch/>
        </p:blipFill>
        <p:spPr bwMode="auto">
          <a:xfrm>
            <a:off x="2647950" y="10885"/>
            <a:ext cx="6496050" cy="1114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539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Examination dates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52" y="2452343"/>
            <a:ext cx="7871908" cy="309295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 P1		Thursday 25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May am</a:t>
            </a:r>
          </a:p>
          <a:p>
            <a:endParaRPr lang="en-GB" sz="3200" b="1" dirty="0"/>
          </a:p>
          <a:p>
            <a:r>
              <a:rPr lang="en-US" sz="3200" b="1" dirty="0" smtClean="0"/>
              <a:t> P2		Thursday 8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</a:t>
            </a:r>
            <a:r>
              <a:rPr lang="en-US" sz="3200" b="1" dirty="0"/>
              <a:t>June </a:t>
            </a:r>
            <a:r>
              <a:rPr lang="en-US" sz="3200" b="1" dirty="0" smtClean="0"/>
              <a:t>am	</a:t>
            </a:r>
          </a:p>
          <a:p>
            <a:pPr marL="68580" indent="0">
              <a:buNone/>
            </a:pPr>
            <a:r>
              <a:rPr lang="en-US" sz="3200" b="1" dirty="0" smtClean="0"/>
              <a:t>	</a:t>
            </a:r>
            <a:endParaRPr lang="en-US" sz="3200" b="1" dirty="0"/>
          </a:p>
          <a:p>
            <a:r>
              <a:rPr lang="en-US" sz="3200" b="1" dirty="0" smtClean="0"/>
              <a:t> P3</a:t>
            </a:r>
            <a:r>
              <a:rPr lang="en-US" sz="3200" b="1" dirty="0" smtClean="0"/>
              <a:t>		Tuesday 13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June am</a:t>
            </a:r>
            <a:endParaRPr lang="en-US" sz="3200" b="1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3801" t="17543" r="1775" b="51547"/>
          <a:stretch/>
        </p:blipFill>
        <p:spPr bwMode="auto">
          <a:xfrm>
            <a:off x="2647950" y="-10887"/>
            <a:ext cx="6496050" cy="1114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480" y="2170664"/>
            <a:ext cx="1133758" cy="1133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76" y="3343935"/>
            <a:ext cx="1133758" cy="11337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76" y="4477693"/>
            <a:ext cx="1133758" cy="11337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067440" y="2075823"/>
            <a:ext cx="80983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i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endParaRPr lang="en-US" sz="8000" b="0" i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019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864" y="1085963"/>
            <a:ext cx="7641770" cy="1007965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New 9-1 specification</a:t>
            </a:r>
            <a:endParaRPr lang="en-US" sz="4400" b="1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3801" t="17543" r="1775" b="51547"/>
          <a:stretch/>
        </p:blipFill>
        <p:spPr bwMode="auto">
          <a:xfrm>
            <a:off x="2669721" y="0"/>
            <a:ext cx="6496050" cy="1114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 rotWithShape="1">
          <a:blip r:embed="rId3"/>
          <a:srcRect l="3384" t="19942" r="26125" b="50350"/>
          <a:stretch/>
        </p:blipFill>
        <p:spPr bwMode="auto">
          <a:xfrm>
            <a:off x="615977" y="2324559"/>
            <a:ext cx="7975545" cy="37457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080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865" y="638137"/>
            <a:ext cx="7641770" cy="1007965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New 9-1 specification</a:t>
            </a:r>
            <a:endParaRPr lang="en-US" sz="3200" b="1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3801" t="17543" r="1775" b="51547"/>
          <a:stretch/>
        </p:blipFill>
        <p:spPr bwMode="auto">
          <a:xfrm>
            <a:off x="2669721" y="0"/>
            <a:ext cx="6496050" cy="1114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3"/>
          <a:srcRect l="2971" t="28391" r="28030" b="10867"/>
          <a:stretch/>
        </p:blipFill>
        <p:spPr bwMode="auto">
          <a:xfrm>
            <a:off x="561860" y="1646102"/>
            <a:ext cx="8020279" cy="48097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888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087" y="861036"/>
            <a:ext cx="7641770" cy="1007965"/>
          </a:xfrm>
        </p:spPr>
        <p:txBody>
          <a:bodyPr>
            <a:noAutofit/>
          </a:bodyPr>
          <a:lstStyle/>
          <a:p>
            <a:r>
              <a:rPr lang="en-US" b="1" dirty="0" smtClean="0"/>
              <a:t>Sample Assessment Materials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869001"/>
            <a:ext cx="7447365" cy="4270543"/>
          </a:xfrm>
        </p:spPr>
        <p:txBody>
          <a:bodyPr>
            <a:noAutofit/>
          </a:bodyPr>
          <a:lstStyle/>
          <a:p>
            <a:r>
              <a:rPr lang="en-US" sz="3200" dirty="0" smtClean="0"/>
              <a:t>Issue 1 – done in school</a:t>
            </a:r>
          </a:p>
          <a:p>
            <a:r>
              <a:rPr lang="en-US" sz="3200" dirty="0" smtClean="0"/>
              <a:t>Issue 2 – Papers 1, 2 &amp; 3 in packs</a:t>
            </a:r>
            <a:endParaRPr lang="en-US" sz="2800" dirty="0" smtClean="0"/>
          </a:p>
          <a:p>
            <a:r>
              <a:rPr lang="en-US" sz="3200" dirty="0" smtClean="0"/>
              <a:t>Mark schemes on website </a:t>
            </a:r>
            <a:r>
              <a:rPr lang="en-US" sz="2000" dirty="0">
                <a:hlinkClick r:id="rId3"/>
              </a:rPr>
              <a:t>http://brymoreacademy.co.uk/info-for-parents/exams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r>
              <a:rPr lang="en-US" sz="3200" b="1" dirty="0" smtClean="0"/>
              <a:t>Students will </a:t>
            </a:r>
            <a:r>
              <a:rPr lang="en-US" sz="3200" b="1" dirty="0"/>
              <a:t>not have studied all of these </a:t>
            </a:r>
            <a:r>
              <a:rPr lang="en-US" sz="3200" b="1" dirty="0" smtClean="0"/>
              <a:t>topics</a:t>
            </a:r>
          </a:p>
          <a:p>
            <a:r>
              <a:rPr lang="en-US" sz="3200" dirty="0" smtClean="0"/>
              <a:t>You can help…</a:t>
            </a:r>
            <a:endParaRPr lang="en-US" sz="3200" dirty="0"/>
          </a:p>
          <a:p>
            <a:pPr marL="68580" indent="0">
              <a:buNone/>
            </a:pPr>
            <a:endParaRPr lang="en-US" sz="2800" dirty="0" smtClean="0"/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3801" t="17543" r="1775" b="51547"/>
          <a:stretch/>
        </p:blipFill>
        <p:spPr bwMode="auto">
          <a:xfrm>
            <a:off x="2669721" y="0"/>
            <a:ext cx="6496050" cy="1114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381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16340"/>
            <a:ext cx="7024744" cy="1613452"/>
          </a:xfrm>
        </p:spPr>
        <p:txBody>
          <a:bodyPr/>
          <a:lstStyle/>
          <a:p>
            <a:r>
              <a:rPr lang="en-GB" b="1" dirty="0" smtClean="0"/>
              <a:t>Instructions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" y="1846132"/>
            <a:ext cx="7829550" cy="4836261"/>
          </a:xfrm>
        </p:spPr>
        <p:txBody>
          <a:bodyPr>
            <a:noAutofit/>
          </a:bodyPr>
          <a:lstStyle/>
          <a:p>
            <a:r>
              <a:rPr lang="en-GB" sz="2200" dirty="0">
                <a:cs typeface="Arial"/>
              </a:rPr>
              <a:t>Set </a:t>
            </a:r>
            <a:r>
              <a:rPr lang="en-GB" sz="2200" dirty="0" smtClean="0">
                <a:cs typeface="Arial"/>
              </a:rPr>
              <a:t>3 exam </a:t>
            </a:r>
            <a:r>
              <a:rPr lang="en-GB" sz="2200" dirty="0">
                <a:cs typeface="Arial"/>
              </a:rPr>
              <a:t>days, do the papers in exam conditions</a:t>
            </a:r>
          </a:p>
          <a:p>
            <a:r>
              <a:rPr lang="en-GB" sz="2200" dirty="0" smtClean="0"/>
              <a:t>Go through each paper beforehand</a:t>
            </a:r>
            <a:r>
              <a:rPr lang="en-GB" sz="2200" dirty="0"/>
              <a:t> </a:t>
            </a:r>
            <a:r>
              <a:rPr lang="en-GB" sz="2200" dirty="0" smtClean="0"/>
              <a:t>- </a:t>
            </a:r>
            <a:r>
              <a:rPr lang="en-US" sz="2200" dirty="0">
                <a:ln w="0"/>
              </a:rPr>
              <a:t>identify what skills/topic each question requires</a:t>
            </a:r>
          </a:p>
          <a:p>
            <a:pPr lvl="0"/>
            <a:r>
              <a:rPr lang="en-GB" sz="2200" dirty="0"/>
              <a:t>H</a:t>
            </a:r>
            <a:r>
              <a:rPr lang="en-GB" sz="2200" dirty="0" smtClean="0"/>
              <a:t>ighlight/underline key words, make notes, start thinking about the questions and revise those topics (using MathsWatch)</a:t>
            </a:r>
          </a:p>
          <a:p>
            <a:pPr lvl="0"/>
            <a:r>
              <a:rPr lang="en-GB" sz="2200" dirty="0" smtClean="0"/>
              <a:t>Sit each paper – 1 hour 30 minutes each</a:t>
            </a:r>
          </a:p>
          <a:p>
            <a:r>
              <a:rPr lang="en-GB" sz="2200" dirty="0" smtClean="0">
                <a:cs typeface="Arial"/>
              </a:rPr>
              <a:t>Mark the papers with your son</a:t>
            </a:r>
            <a:r>
              <a:rPr lang="en-GB" sz="2200" dirty="0">
                <a:cs typeface="Arial"/>
              </a:rPr>
              <a:t> </a:t>
            </a:r>
            <a:r>
              <a:rPr lang="en-US" sz="2200" dirty="0" smtClean="0">
                <a:ln w="0"/>
              </a:rPr>
              <a:t>- </a:t>
            </a:r>
            <a:r>
              <a:rPr lang="en-US" sz="2200" dirty="0">
                <a:ln w="0"/>
              </a:rPr>
              <a:t>mark schemes are on the school website under ‘Info for parents / Exams</a:t>
            </a:r>
            <a:r>
              <a:rPr lang="en-US" sz="2200" dirty="0" smtClean="0">
                <a:ln w="0"/>
              </a:rPr>
              <a:t>’</a:t>
            </a:r>
          </a:p>
          <a:p>
            <a:r>
              <a:rPr lang="en-US" sz="2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NOT ABUSE mark schemes   </a:t>
            </a:r>
            <a:endParaRPr lang="en-US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r>
              <a:rPr lang="en-GB" sz="2200" dirty="0">
                <a:cs typeface="Arial"/>
              </a:rPr>
              <a:t>G</a:t>
            </a:r>
            <a:r>
              <a:rPr lang="en-GB" sz="2200" dirty="0" smtClean="0">
                <a:cs typeface="Arial"/>
              </a:rPr>
              <a:t>rade boundaries - what grade would they get?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3801" t="17543" r="1775" b="51547"/>
          <a:stretch/>
        </p:blipFill>
        <p:spPr bwMode="auto">
          <a:xfrm>
            <a:off x="2647950" y="0"/>
            <a:ext cx="6496050" cy="1114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20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3801" t="17543" r="1775" b="51547"/>
          <a:stretch/>
        </p:blipFill>
        <p:spPr bwMode="auto">
          <a:xfrm>
            <a:off x="2647950" y="0"/>
            <a:ext cx="6496050" cy="1114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4379" y="1312509"/>
            <a:ext cx="8253351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</a:t>
            </a:r>
            <a:r>
              <a:rPr lang="en-US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next?</a:t>
            </a:r>
          </a:p>
          <a:p>
            <a:pPr algn="ctr"/>
            <a:endParaRPr lang="en-US" sz="5400" b="1" cap="none" spc="0" dirty="0" smtClean="0">
              <a:ln w="0"/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n w="0"/>
              </a:rPr>
              <a:t>I</a:t>
            </a:r>
            <a:r>
              <a:rPr lang="en-US" sz="3600" cap="none" spc="0" dirty="0" smtClean="0">
                <a:ln w="0"/>
              </a:rPr>
              <a:t>dentify 2 or 3 topics that will make a difference to your score   - make the choices realistic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cap="none" spc="0" dirty="0" smtClean="0">
              <a:ln w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cap="none" spc="0" dirty="0" smtClean="0">
                <a:ln w="0"/>
              </a:rPr>
              <a:t>Try the questions again</a:t>
            </a:r>
            <a:endParaRPr lang="en-US" sz="3600" cap="none" spc="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10970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132669"/>
            <a:ext cx="7024744" cy="1613452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Grade boundaries June 2016</a:t>
            </a:r>
            <a:endParaRPr lang="en-US" sz="3600" b="1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3801" t="17543" r="1775" b="51547"/>
          <a:stretch/>
        </p:blipFill>
        <p:spPr bwMode="auto">
          <a:xfrm>
            <a:off x="2647950" y="0"/>
            <a:ext cx="6496050" cy="1114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21543" t="20471" r="22657" b="24461"/>
          <a:stretch/>
        </p:blipFill>
        <p:spPr bwMode="auto">
          <a:xfrm>
            <a:off x="616945" y="1746121"/>
            <a:ext cx="7844009" cy="44343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939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3801" t="17543" r="1775" b="51547"/>
          <a:stretch/>
        </p:blipFill>
        <p:spPr bwMode="auto">
          <a:xfrm>
            <a:off x="2647950" y="0"/>
            <a:ext cx="6496050" cy="1114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Grade boundaries this year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05928" y="2357610"/>
            <a:ext cx="792112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 smtClean="0"/>
              <a:t>Our best guess… </a:t>
            </a:r>
            <a:r>
              <a:rPr lang="en-GB" sz="2000" b="1" dirty="0" smtClean="0"/>
              <a:t/>
            </a:r>
            <a:br>
              <a:rPr lang="en-GB" sz="2000" b="1" dirty="0" smtClean="0"/>
            </a:br>
            <a:endParaRPr lang="en-GB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FOUNDATION GRADE 4 – 50 marks out of 80 on each paper</a:t>
            </a:r>
            <a:br>
              <a:rPr lang="en-GB" sz="2000" b="1" dirty="0" smtClean="0"/>
            </a:br>
            <a:endParaRPr lang="en-GB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FOUNDATION GRADE 5 – 60 marks out of 80 on each paper</a:t>
            </a:r>
            <a:br>
              <a:rPr lang="en-GB" sz="2000" b="1" dirty="0" smtClean="0"/>
            </a:br>
            <a:endParaRPr lang="en-GB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HIGHER GRADE 4 – 20 marks out of 80 on each paper</a:t>
            </a:r>
            <a:br>
              <a:rPr lang="en-GB" sz="2000" b="1" dirty="0" smtClean="0"/>
            </a:br>
            <a:endParaRPr lang="en-GB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HIGHER GRADE 5 – 30 marks out of 80 on each paper</a:t>
            </a:r>
            <a:br>
              <a:rPr lang="en-GB" sz="2000" b="1" dirty="0" smtClean="0"/>
            </a:br>
            <a:endParaRPr lang="en-GB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HIGHER GRADE 6 – 40 marks out of 80 on each paper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04938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1529</TotalTime>
  <Words>869</Words>
  <Application>Microsoft Office PowerPoint</Application>
  <PresentationFormat>On-screen Show (4:3)</PresentationFormat>
  <Paragraphs>152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Century Gothic</vt:lpstr>
      <vt:lpstr>Wingdings 2</vt:lpstr>
      <vt:lpstr>Austin</vt:lpstr>
      <vt:lpstr>     RAISING ACHIEVEMENT IN MATHEMATICS</vt:lpstr>
      <vt:lpstr>New 9-1 specification</vt:lpstr>
      <vt:lpstr>New 9-1 specification</vt:lpstr>
      <vt:lpstr>New 9-1 specification</vt:lpstr>
      <vt:lpstr>Sample Assessment Materials</vt:lpstr>
      <vt:lpstr>Instructions</vt:lpstr>
      <vt:lpstr>PowerPoint Presentation</vt:lpstr>
      <vt:lpstr>Grade boundaries June 2016</vt:lpstr>
      <vt:lpstr>Grade boundaries this year</vt:lpstr>
      <vt:lpstr>Revision materials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Revision on return to school</vt:lpstr>
      <vt:lpstr>Support over Easter break</vt:lpstr>
      <vt:lpstr>Examination dates</vt:lpstr>
    </vt:vector>
  </TitlesOfParts>
  <Company>St Augustine's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RAISING ACHIEVEMENT IN MATHS AT BRYMORE</dc:title>
  <dc:creator>Ian Ashton</dc:creator>
  <cp:lastModifiedBy>Clare Wallace</cp:lastModifiedBy>
  <cp:revision>76</cp:revision>
  <dcterms:created xsi:type="dcterms:W3CDTF">2012-02-10T20:38:14Z</dcterms:created>
  <dcterms:modified xsi:type="dcterms:W3CDTF">2017-03-25T08:24:39Z</dcterms:modified>
</cp:coreProperties>
</file>