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257"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33" d="100"/>
          <a:sy n="33" d="100"/>
        </p:scale>
        <p:origin x="96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8:20.391"/>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0 187 0,'37'0'109,"1"0"-93,0 0 15,0 0-31,0 0 15,0 0 1,0 0 0,0 0-16,0 0 15,0 0 17,0 0-17,0 0 1,37 38-16,-37-38 31,0 0-31,0 38 16,38-38-1,-38 0 1,0 0 0,0 0-16,0 0 15,-1 0 1,1 0 15,0 0-15,0 0-1,0 0 1,0 0 0,0 0-16,38 0 15,-38 0-15,0 0 16,-1 0-1,1 0 1,0 0 0,0 0-16,0 0 15,38 0-15,0 0 16,0 0 0,-39 0-1,1 0-15,0 0 16,0 0-16,0 0 15,38 0-15,-38 0 16,0 0-16,0 0 16,37 0-16,-37 0 15,0 0-15,38 0 16,-38-38-16,0 38 16,0 0-1,0 0 32,0 0-31,0 0-1,-1 0 1,1 0 0,0 0-16,0 0 15,38 0-15,0 0 16,-38 0-16,0 0 15,113-38-15,-113 0 16,38 38 0,-38 0-1,0 0 1,0 0-16,0 0 16,38 0-1,-39 0-15,1 0 16,0 0-1,0 0-15,0-38 16,0 38-16,0 0 16,38 0-1,-38 0-15,0 0 16,37 0-16,-37 0 16,38 0-1,-38 0-15,0 0 16,0 0-1,0 0-15,0 0 16,0 0-16,37 0 16,1 0-16,0 0 15,-38 0-15,0 0 16,38 0-16,-1 0 16,-37 0 15,0 0 0,0 0 0,0 0-15,0 0-16,38 0 16,-38 0-1,38 0-15,-39 0 16,39 0-16,-38 0 15,76 0-15,-38 0 16,-38 0-16,0 0 16,37 0-16,1 0 15,-38 0-15,38 0 16,-38 0-16,38 0 16,-38 0-1,0 0 16,-1 0-15,1 0 0,0 0-16,0 0 15,0 0 1,38 0-16,-38 0 16,0 0 15,0 0-31,0 0 15,-1 0 1,1 0-16,38 0 16,-38 0-16,38 0 15,0 0-15,-38 0 16,37 0-16,1 0 16,38 0-16,-38 0 15,0 0-15,-38 0 16,-1 0-16,1 0 15,0 0 1,0 0-16,0 0 16,38 0-1,-38 0 17,0 0-1,0 0-16,0 0 1,-1 0-16,1 0 16,38 0-16,-38 0 15,38 0 1,-38 0-16,0 0 16,38 0-16,-38 0 15,-1 0 1,1 0-16,0 0 15,0 0-15,38 0 16,0 0 0,-38 0-1,0 0 1,0 0-16,-1 0 16,1 0 15,38 0-16,-38 0-15,38 0 16,0 0-16,0 0 16,37 0-16,1 0 15,-38 0-15,0 0 16,-38 0-16,-1 0 16,1 0-1,0 0 48,0 0-16,0 0-47,0 0 46,0 0-30,0 0-16,0 0 16,38 0-16,-1 0 15,1 0-15,0 0 16,-38 0-16,0 0 16,0 0 171,38 38-171,-39-38 171,1 0-171,0 0 406</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30:05.21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0 0,'38'0'78,"-1"0"-78,1 0 16,38 0 0,-38 0-1,0 0 1,0 0-16,0 0 15,0 0 1,0 0 0,37 0-16,-37 0 15,0 0 1,38 0-16,0 0 16,0 0-16,38 0 15,-1 0-15,39 0 16,0 0-16,37 0 15,1 0-15,-77 0 16,-75 0-16,0 0 16,0 0-16,0 0 31,0 0-15,38 0-16,37 0 15,1 0-15,38 0 16,-38 0-16,37 0 15,-75 0-15,76 0 32,-114 0-32,-1 0 0,1 0 15,0 0 17,0 0-1,0 0-16,0 0 1,0 0 15,0 0-15,0 0-16,0 0 16,0 0-1,37 0 1,-37 0-16,0 0 15,0 0-15,0 0 16,0 0-16,38 0 16,-38 0-16,0 0 15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8:58.936"/>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0 245 0,'38'0'188,"0"0"-188,38-38 15,-38 38 1,38-37 0,-39-1-1,1 38-15,0 0 16,0 0 15,76 0-31,-38 0 16,0 0-16,-1 0 15,1 0-15,38-38 16,-76 38 0,38 0-16,-38 0 0,-1 0 15,1 0 1,38 0-1,-38 0-15,38 0 16,38 0-16,-38 0 16,37 0-16,39 0 15,-38 0-15,-39 0 16,39 0-16,-38 0 16,38 0-16,-38 0 15,-1 0-15,1 0 16,0 0-16,0 0 15,0 0-15,-38 0 16,-1 0-16,1-38 16,0 38-1,0 0-15,0 0 16,38 0-16,0 0 16,37 0-16,1 0 15,38 0-15,-1 0 16,1 0-16,0 0 15,-38 0-15,-39 0 16,39 0-16,-76 0 16,0 0-16,38 0 15,0 0 1,-39 0-16,1 0 16,38 0-16,0-38 15,-38 38 1,0 0-16,0 0 15,0 0 1,0 0-16,-1 0 16,77 0-16,0 0 15,0 0-15,-1 0 16,39 0-16,-38 0 16,-1 0-16,-75 0 15,0 0-15,0 0 16,0 0 31,0 0 0,38 0-47,-38 38 15,38-38-15,-1 0 16,77 38-16,-76-38 15,0 0 1,-38 0-16,0 0 16,-1 0 62,1 0-78</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9:03.505"/>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0 462 0,'38'0'78,"38"0"-78,-38 0 16,0 0-16,38 0 15,37 0-15,1 0 16,0 0-16,-1 0 16,39 0-16,38 0 15,-39 0-15,1 0 16,-38 0-16,-1 0 15,-37 0-15,-38 0 16,0 0-16,38 0 16,0 0-16,-1 0 15,1 0-15,38 0 16,0 0-16,37 0 16,-37 0-16,0 0 15,0 0-15,-1 0 16,1-38-16,-76 38 15,76 0-15,-1 0 16,1 0 0,114-38-16,-115 0 15,-37 38-15,38-38 16,-38 38 0,-38 0-1,37 0 16,-37 0-31,0 0 16,0 0-16,38 0 16,-38-38-16,38 0 15,-38 38-15,37 0 16,-37 0-16,38 0 16,0-38-16,-38 38 15,0 0-15,0 0 16,38 0-16,-38 0 15,-1 0-15,1 0 16,0 0 0,0 0-1,0 0 1,0 0-16,0 0 16,0 0-16,0 0 15,38-38 1,-39 38-1,77 0 1,-38-38 0,0 0-1,0 38-15,-38 0 16,-1-37-16,1 37 16,0 0-1,0 0 1,0 0-16,0 0 15,0 0-15,38 0 16,0 0-16,37 0 16,-37 0-16,0 0 15,-38 0-15,0 0 16,0 0-16,0 0 16,37 0-16,1 0 15,-38 0-15,0 0 16,0 0-16,38 0 15,-38 0-15,0 0 16,-1 0 0,39 0-1,-38 0 1,38 0-16,0 0 16,0 0-16,37 0 15,-37 0 1,-38 0-16,76 37 15,-38-37-15,75 38 16,-37 0-16,0-38 16,-76 0-16,38 38 15,-39 0-15,1-38 16,0 0 0,38 38-1,-38 0-15,38 0 16,-76 0-1,38-38 79,0 0-16,0 0-78,-1 0 16,-37 38 15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9:07.930"/>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38 0,'38'0'109,"0"0"-93,38 0-16,0 0 15,-38 0-15,0 0 16,38 0 0,-39 0-16,1 0 0,0 0 15,0 0 1,38 0 0,-38 0-1,0 0 1,0 0-16,0 0 15,38 0-15,-39 0 16,39 0-16,38 0 16,0 0-16,-1 0 15,1 0-15,38 0 16,-38 0-16,37 0 16,-37 0-16,-38 0 15,0 0-15,37 0 16,-37 0-16,38 0 15,-38 0-15,-1 0 16,1 0-16,-38 0 16,38 0-16,-38 0 15,0 0-15,0 0 16,38 0-16,75 0 16,-75 38-16,38 0 15,-76-38-15,75 0 16,-37 0-16,0 0 15,-38 0-15,0 0 16,0 0 0,0 0-1,0 0-15,0 0 16,37 0-16,1 0 16,0 0-16,-38 0 15,0 0-15,0 0 16,0 0-16,0 0 15,-1 0-15,1 0 16,38 0-16,38 0 16,0 0-16,-1 0 15,-37 0-15,-38 0 16,0 0-16,38 0 16,0 0-16,-38 0 15,-1 0-15,39 0 16,0 0-16,0 0 15,-38 0-15,0 0 16,38 0-16,37 0 16,-75 0-16,0 0 15,38 0-15,-38 0 16,38 0-16,37 0 16,-37 0-16,0 0 15,0 0 1,38-38-16,-1 38 15,-75 0-15,0 0 16,0 0-16,76 0 16,0 0-16,-39 0 15,39 0-15,0 0 16,0 0-16,-77 0 16,39 0-16,38 0 15,-38 0-15,0 0 16,37 0-16,-37 0 15,38 0-15,0-38 16,-76 38 0,-1 0-16,1 0 15,76 0 1,38 0-16,-38 0 16,-1 0-16,39 0 15,0 0-15,-39 0 16,1 0-16,-76 0 15,0 0-15,0 0 16,38 0-16,-1 0 31,-37 0-15,0 0-16,0 0 16,0 0-16,0 0 31,38 0-16,-38 0 1,37 0-16,1 0 16,0 0-16,0 0 15,0 0-15,-38 0 16,37 0 0,-37 0-1,0 0-15,0 0 16,0 0-16,0 0 15,0 0-15,0 0 16,0 0 0,0 0-1,0 0 1,37 0-16,1 0 16,0 0-16,38 0 15,0 0-15,-1 0 16,-37 0-1,0 0-15,0 0 16,-38 0-16,0 0 16,-1 0 31,1 0-32,0 0 16,0 0-15,0 0-16,0 0 16,38 0-16,38 0 15,-39 0-15,1 0 16,0 0-16,0 0 16,-38 0-1,0 0-15,0 0 31,-1 0-31,1 0 16,0 0-16,0 0 16,0 0-1,0 0 17,0 0-32,0 0 0,76 0 15,-39 0 1,1 0-16,-38 0 15,0 0-15,0 0 16,0 0-16,0 0 16,0 0 437,0 0-453,-1 0 15,1 0 1,0 0 0,38-38-16,-38 38 15</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9:49.41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0 167 0,'38'0'31,"38"0"110,-1 0-125,1 0-16,0-37 15,0-1-15,0 38 16,-76-38-16,38 38 15,0 0 17,-1 0-17,39 0-15,38 0 16,0 0-16,37 0 16,-37 0-16,-38 0 15,0 0-15,-38 0 16,0 0-16,-1 0 31,1 0 32,0 0-48,0 0 1,0 0-1,0 0 1,0 0-16,0 0 16,0 0-16,0 0 15,0 0 1,-1 0-16,1 0 16,0 0 15,0 0 0,38 0-31,0 0 16,0 0-16,37 0 15,-37 0-15,0 0 16,0 0-16,-38 0 16</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9:51.73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0 114 0,'76'0'94,"-1"0"-79,1 0-15,0 0 16,0 0-16,0 0 15,-38 0-15,0 0 16,75 0-16,-75 0 16,38 0-1,-38 0-15,0 0 0,38 0 16,-38 0-16,37 0 16,1 0-16,76 0 15,0 0-15,75 0 16,-37 0-16,-39 0 15,39 0-15,-114 0 16,-39 0-16,1 0 16,0 0-16,0 0 15,0 0 1,0 0-16,38-38 16,-38 38-16,0 0 15,0 0 1,-1-38-1,1 38-15,0 0 16,38 0 0,0 0-1,-38 0-15,0 0 16,0 0-16,0 0 0,37 0 16,1 0-1,0 0-15,-38 0 16,0 0-16,0 0 15,0 0 1,0 0 0,0 0-16,-1 0 15,39 0 17,-38 0-17,0 0-15,38 0 16,0 0-1,0 0-15,-39 0 16,39 0-16,-38 0 16,38 0-1,-38 0-15,0 0 16,0 0 0,0 0 30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9:54.88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0 118 0,'38'0'125,"0"0"-110,0 0-15,0 0 16,0 0-1,0 0-15,0 0 16,37 0 0,-37 0-16,0 0 15,0 0-15,38 0 16,-38 0-16,38 0 16,-1 0-16,1 0 15,-38 0-15,38 0 16,0 0-16,0 0 15,-1 0-15,1 0 16,-38 0 0,0 0-16,0 0 15,0 0-15,0 0 16,0 0-16,0 0 31,0 0-15,-1 0-1,39 0-15,0 0 16,38 0-16,0 0 16,37 0-16,-37 0 15,0 0-15,-38 0 16,-1 0-16,1 0 16,0 0-1,0 0-15,0 0 16,-1 0-16,-37 0 15,0 0-15,0 0 16,0 0 0,0 0 46,0 0-31,0 0-15,0 0 15,75 38-31,-37 0 16,-38-38-16,38 0 16,0 0-16,0 0 15,-38 0-15,-1 0 16,1 0-16,0 0 62,0 0-46,0 0 109,0 0-94,0 0 0,0 0 16,0 0-15,0 0-17,37 0 1</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9:58.11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59 0,'38'0'47,"-38"-37"-1,37 37-14,39 0-17,-38 0-15,0 0 16,0 0-16,38 0 16,-38 0-16,0 0 15,37 0-15,-37 0 16,0 0-16,0 0 15,0 0-15,0 0 16,0 0-16,0 0 16,0 0 15,0 0-31,0 0 0,75 0 16,-37 0-1,0 0-15,0 0 16,-38 0-16,37 0 15,-37 0 1,0 0 0,76 0-16,-76 0 15,0 0-15,38 0 16,-1 0-16,39 0 16,-76 0-16,0 0 15,0 0-15,0 0 16,0 0-16,0 0 15,0 0-15,0 0 16,-1 0-16,1 0 31,0 0-15,0 0-16,38 0 16,0 0-16,0 0 15,-38 0-15,37 0 16,1 0-16,-38 0 15,0 0 79,0 0-63</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30:02.89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49 0,'0'-38'78,"38"38"-46,0 0-17,0 0 1,0 0 0,0 0-16,0 0 0,0 0 15,38 0-15,-38 0 16,37 0-1,-37 0 1,0 0-16,0 0 16,38 0-16,-38 0 15,114 0 1,-1 38-16,1 0 16,75-38-16,77 0 15,-77 0-15,-37 0 16,-1 0-16,-75 0 15,37 0-15,-75 0 16,-38 0-16,0 0 16,0 0 46,0 0-46,0 0 46,0 0 1,0 0-48,0 0 1,37 0-16,1 0 16,38 0-16,0 0 15,-1 0-15,-37 0 16,-38 0-16,0 0 16,0 0 155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2267E-4FD7-460B-9EB4-D597BBA5F517}" type="datetimeFigureOut">
              <a:rPr lang="en-GB" smtClean="0"/>
              <a:t>15/02/2020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95A5B6-5D8B-46EE-B470-7BE7E0E62327}" type="slidenum">
              <a:rPr lang="en-GB" smtClean="0"/>
              <a:t>‹#›</a:t>
            </a:fld>
            <a:endParaRPr lang="en-GB"/>
          </a:p>
        </p:txBody>
      </p:sp>
    </p:spTree>
    <p:extLst>
      <p:ext uri="{BB962C8B-B14F-4D97-AF65-F5344CB8AC3E}">
        <p14:creationId xmlns:p14="http://schemas.microsoft.com/office/powerpoint/2010/main" val="3817655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5648520-424F-4CCC-A6F5-177FA299419F}" type="datetimeFigureOut">
              <a:rPr lang="en-GB" smtClean="0"/>
              <a:t>15/02/2020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50A34-1257-48A8-83E6-6C0569F5A3E7}" type="slidenum">
              <a:rPr lang="en-GB" smtClean="0"/>
              <a:t>‹#›</a:t>
            </a:fld>
            <a:endParaRPr lang="en-GB"/>
          </a:p>
        </p:txBody>
      </p:sp>
    </p:spTree>
    <p:extLst>
      <p:ext uri="{BB962C8B-B14F-4D97-AF65-F5344CB8AC3E}">
        <p14:creationId xmlns:p14="http://schemas.microsoft.com/office/powerpoint/2010/main" val="13802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648520-424F-4CCC-A6F5-177FA299419F}" type="datetimeFigureOut">
              <a:rPr lang="en-GB" smtClean="0"/>
              <a:t>15/02/2020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50A34-1257-48A8-83E6-6C0569F5A3E7}" type="slidenum">
              <a:rPr lang="en-GB" smtClean="0"/>
              <a:t>‹#›</a:t>
            </a:fld>
            <a:endParaRPr lang="en-GB"/>
          </a:p>
        </p:txBody>
      </p:sp>
    </p:spTree>
    <p:extLst>
      <p:ext uri="{BB962C8B-B14F-4D97-AF65-F5344CB8AC3E}">
        <p14:creationId xmlns:p14="http://schemas.microsoft.com/office/powerpoint/2010/main" val="173973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648520-424F-4CCC-A6F5-177FA299419F}" type="datetimeFigureOut">
              <a:rPr lang="en-GB" smtClean="0"/>
              <a:t>15/02/2020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50A34-1257-48A8-83E6-6C0569F5A3E7}" type="slidenum">
              <a:rPr lang="en-GB" smtClean="0"/>
              <a:t>‹#›</a:t>
            </a:fld>
            <a:endParaRPr lang="en-GB"/>
          </a:p>
        </p:txBody>
      </p:sp>
    </p:spTree>
    <p:extLst>
      <p:ext uri="{BB962C8B-B14F-4D97-AF65-F5344CB8AC3E}">
        <p14:creationId xmlns:p14="http://schemas.microsoft.com/office/powerpoint/2010/main" val="1632802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648520-424F-4CCC-A6F5-177FA299419F}" type="datetimeFigureOut">
              <a:rPr lang="en-GB" smtClean="0"/>
              <a:t>15/02/2020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50A34-1257-48A8-83E6-6C0569F5A3E7}" type="slidenum">
              <a:rPr lang="en-GB" smtClean="0"/>
              <a:t>‹#›</a:t>
            </a:fld>
            <a:endParaRPr lang="en-GB"/>
          </a:p>
        </p:txBody>
      </p:sp>
    </p:spTree>
    <p:extLst>
      <p:ext uri="{BB962C8B-B14F-4D97-AF65-F5344CB8AC3E}">
        <p14:creationId xmlns:p14="http://schemas.microsoft.com/office/powerpoint/2010/main" val="346351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48520-424F-4CCC-A6F5-177FA299419F}" type="datetimeFigureOut">
              <a:rPr lang="en-GB" smtClean="0"/>
              <a:t>15/02/2020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A50A34-1257-48A8-83E6-6C0569F5A3E7}" type="slidenum">
              <a:rPr lang="en-GB" smtClean="0"/>
              <a:t>‹#›</a:t>
            </a:fld>
            <a:endParaRPr lang="en-GB"/>
          </a:p>
        </p:txBody>
      </p:sp>
    </p:spTree>
    <p:extLst>
      <p:ext uri="{BB962C8B-B14F-4D97-AF65-F5344CB8AC3E}">
        <p14:creationId xmlns:p14="http://schemas.microsoft.com/office/powerpoint/2010/main" val="39847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648520-424F-4CCC-A6F5-177FA299419F}" type="datetimeFigureOut">
              <a:rPr lang="en-GB" smtClean="0"/>
              <a:t>15/02/2020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50A34-1257-48A8-83E6-6C0569F5A3E7}" type="slidenum">
              <a:rPr lang="en-GB" smtClean="0"/>
              <a:t>‹#›</a:t>
            </a:fld>
            <a:endParaRPr lang="en-GB"/>
          </a:p>
        </p:txBody>
      </p:sp>
    </p:spTree>
    <p:extLst>
      <p:ext uri="{BB962C8B-B14F-4D97-AF65-F5344CB8AC3E}">
        <p14:creationId xmlns:p14="http://schemas.microsoft.com/office/powerpoint/2010/main" val="9446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648520-424F-4CCC-A6F5-177FA299419F}" type="datetimeFigureOut">
              <a:rPr lang="en-GB" smtClean="0"/>
              <a:t>15/02/2020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A50A34-1257-48A8-83E6-6C0569F5A3E7}" type="slidenum">
              <a:rPr lang="en-GB" smtClean="0"/>
              <a:t>‹#›</a:t>
            </a:fld>
            <a:endParaRPr lang="en-GB"/>
          </a:p>
        </p:txBody>
      </p:sp>
    </p:spTree>
    <p:extLst>
      <p:ext uri="{BB962C8B-B14F-4D97-AF65-F5344CB8AC3E}">
        <p14:creationId xmlns:p14="http://schemas.microsoft.com/office/powerpoint/2010/main" val="85349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648520-424F-4CCC-A6F5-177FA299419F}" type="datetimeFigureOut">
              <a:rPr lang="en-GB" smtClean="0"/>
              <a:t>15/02/2020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A50A34-1257-48A8-83E6-6C0569F5A3E7}" type="slidenum">
              <a:rPr lang="en-GB" smtClean="0"/>
              <a:t>‹#›</a:t>
            </a:fld>
            <a:endParaRPr lang="en-GB"/>
          </a:p>
        </p:txBody>
      </p:sp>
    </p:spTree>
    <p:extLst>
      <p:ext uri="{BB962C8B-B14F-4D97-AF65-F5344CB8AC3E}">
        <p14:creationId xmlns:p14="http://schemas.microsoft.com/office/powerpoint/2010/main" val="44730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48520-424F-4CCC-A6F5-177FA299419F}" type="datetimeFigureOut">
              <a:rPr lang="en-GB" smtClean="0"/>
              <a:t>15/02/2020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A50A34-1257-48A8-83E6-6C0569F5A3E7}" type="slidenum">
              <a:rPr lang="en-GB" smtClean="0"/>
              <a:t>‹#›</a:t>
            </a:fld>
            <a:endParaRPr lang="en-GB"/>
          </a:p>
        </p:txBody>
      </p:sp>
    </p:spTree>
    <p:extLst>
      <p:ext uri="{BB962C8B-B14F-4D97-AF65-F5344CB8AC3E}">
        <p14:creationId xmlns:p14="http://schemas.microsoft.com/office/powerpoint/2010/main" val="62481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48520-424F-4CCC-A6F5-177FA299419F}" type="datetimeFigureOut">
              <a:rPr lang="en-GB" smtClean="0"/>
              <a:t>15/02/2020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50A34-1257-48A8-83E6-6C0569F5A3E7}" type="slidenum">
              <a:rPr lang="en-GB" smtClean="0"/>
              <a:t>‹#›</a:t>
            </a:fld>
            <a:endParaRPr lang="en-GB"/>
          </a:p>
        </p:txBody>
      </p:sp>
    </p:spTree>
    <p:extLst>
      <p:ext uri="{BB962C8B-B14F-4D97-AF65-F5344CB8AC3E}">
        <p14:creationId xmlns:p14="http://schemas.microsoft.com/office/powerpoint/2010/main" val="400288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48520-424F-4CCC-A6F5-177FA299419F}" type="datetimeFigureOut">
              <a:rPr lang="en-GB" smtClean="0"/>
              <a:t>15/02/2020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A50A34-1257-48A8-83E6-6C0569F5A3E7}" type="slidenum">
              <a:rPr lang="en-GB" smtClean="0"/>
              <a:t>‹#›</a:t>
            </a:fld>
            <a:endParaRPr lang="en-GB"/>
          </a:p>
        </p:txBody>
      </p:sp>
    </p:spTree>
    <p:extLst>
      <p:ext uri="{BB962C8B-B14F-4D97-AF65-F5344CB8AC3E}">
        <p14:creationId xmlns:p14="http://schemas.microsoft.com/office/powerpoint/2010/main" val="415035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48520-424F-4CCC-A6F5-177FA299419F}" type="datetimeFigureOut">
              <a:rPr lang="en-GB" smtClean="0"/>
              <a:t>15/02/2020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50A34-1257-48A8-83E6-6C0569F5A3E7}" type="slidenum">
              <a:rPr lang="en-GB" smtClean="0"/>
              <a:t>‹#›</a:t>
            </a:fld>
            <a:endParaRPr lang="en-GB"/>
          </a:p>
        </p:txBody>
      </p:sp>
    </p:spTree>
    <p:extLst>
      <p:ext uri="{BB962C8B-B14F-4D97-AF65-F5344CB8AC3E}">
        <p14:creationId xmlns:p14="http://schemas.microsoft.com/office/powerpoint/2010/main" val="3573171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22.emf"/><Relationship Id="rId18" Type="http://schemas.openxmlformats.org/officeDocument/2006/relationships/customXml" Target="../ink/ink9.xml"/><Relationship Id="rId3" Type="http://schemas.openxmlformats.org/officeDocument/2006/relationships/image" Target="../media/image17.emf"/><Relationship Id="rId21" Type="http://schemas.openxmlformats.org/officeDocument/2006/relationships/image" Target="../media/image26.emf"/><Relationship Id="rId7" Type="http://schemas.openxmlformats.org/officeDocument/2006/relationships/image" Target="../media/image19.emf"/><Relationship Id="rId12" Type="http://schemas.openxmlformats.org/officeDocument/2006/relationships/customXml" Target="../ink/ink6.xml"/><Relationship Id="rId17" Type="http://schemas.openxmlformats.org/officeDocument/2006/relationships/image" Target="../media/image24.emf"/><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21.emf"/><Relationship Id="rId5" Type="http://schemas.openxmlformats.org/officeDocument/2006/relationships/image" Target="../media/image18.emf"/><Relationship Id="rId15" Type="http://schemas.openxmlformats.org/officeDocument/2006/relationships/image" Target="../media/image23.emf"/><Relationship Id="rId10" Type="http://schemas.openxmlformats.org/officeDocument/2006/relationships/customXml" Target="../ink/ink5.xml"/><Relationship Id="rId19" Type="http://schemas.openxmlformats.org/officeDocument/2006/relationships/image" Target="../media/image25.emf"/><Relationship Id="rId4" Type="http://schemas.openxmlformats.org/officeDocument/2006/relationships/customXml" Target="../ink/ink2.xml"/><Relationship Id="rId9" Type="http://schemas.openxmlformats.org/officeDocument/2006/relationships/image" Target="../media/image20.emf"/><Relationship Id="rId14" Type="http://schemas.openxmlformats.org/officeDocument/2006/relationships/customXml" Target="../ink/ink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crossref-it.info/repository/atoz/trochaic" TargetMode="External"/><Relationship Id="rId7" Type="http://schemas.openxmlformats.org/officeDocument/2006/relationships/hyperlink" Target="http://crossref-it.info/repository/atoz/sibilants" TargetMode="External"/><Relationship Id="rId2" Type="http://schemas.openxmlformats.org/officeDocument/2006/relationships/hyperlink" Target="http://crossref-it.info/repository/atoz/closed-couplets" TargetMode="External"/><Relationship Id="rId1" Type="http://schemas.openxmlformats.org/officeDocument/2006/relationships/slideLayout" Target="../slideLayouts/slideLayout2.xml"/><Relationship Id="rId6" Type="http://schemas.openxmlformats.org/officeDocument/2006/relationships/hyperlink" Target="http://crossref-it.info/repository/atoz/tetrameter" TargetMode="External"/><Relationship Id="rId5" Type="http://schemas.openxmlformats.org/officeDocument/2006/relationships/hyperlink" Target="http://crossref-it.info/repository/atoz/iambic" TargetMode="External"/><Relationship Id="rId4" Type="http://schemas.openxmlformats.org/officeDocument/2006/relationships/hyperlink" Target="http://crossref-it.info/repository/atoz/metre"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76600"/>
            <a:ext cx="7772400" cy="1470025"/>
          </a:xfrm>
        </p:spPr>
        <p:txBody>
          <a:bodyPr>
            <a:normAutofit fontScale="90000"/>
          </a:bodyPr>
          <a:lstStyle/>
          <a:p>
            <a:r>
              <a:rPr lang="en-GB" dirty="0" smtClean="0"/>
              <a:t>Y11 Raising Achievement in English</a:t>
            </a:r>
            <a:br>
              <a:rPr lang="en-GB" dirty="0" smtClean="0"/>
            </a:br>
            <a:r>
              <a:rPr lang="en-GB" dirty="0" smtClean="0"/>
              <a:t>2020</a:t>
            </a:r>
            <a:endParaRPr lang="en-GB"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l="3232" t="10870" r="1222" b="49205"/>
          <a:stretch>
            <a:fillRect/>
          </a:stretch>
        </p:blipFill>
        <p:spPr bwMode="auto">
          <a:xfrm>
            <a:off x="0" y="-1"/>
            <a:ext cx="91440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148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93C9281-929D-4133-8B53-C639B944C92C}"/>
              </a:ext>
            </a:extLst>
          </p:cNvPr>
          <p:cNvPicPr>
            <a:picLocks noChangeAspect="1"/>
          </p:cNvPicPr>
          <p:nvPr/>
        </p:nvPicPr>
        <p:blipFill>
          <a:blip r:embed="rId2"/>
          <a:stretch>
            <a:fillRect/>
          </a:stretch>
        </p:blipFill>
        <p:spPr>
          <a:xfrm rot="16200000">
            <a:off x="-740707" y="1004477"/>
            <a:ext cx="2015412" cy="533998"/>
          </a:xfrm>
          <a:prstGeom prst="rect">
            <a:avLst/>
          </a:prstGeom>
        </p:spPr>
      </p:pic>
      <p:sp>
        <p:nvSpPr>
          <p:cNvPr id="7" name="TextBox 6"/>
          <p:cNvSpPr txBox="1"/>
          <p:nvPr/>
        </p:nvSpPr>
        <p:spPr>
          <a:xfrm>
            <a:off x="4269959" y="387897"/>
            <a:ext cx="4874041" cy="546945"/>
          </a:xfrm>
          <a:prstGeom prst="rect">
            <a:avLst/>
          </a:prstGeom>
          <a:noFill/>
        </p:spPr>
        <p:txBody>
          <a:bodyPr wrap="square" rtlCol="0">
            <a:spAutoFit/>
          </a:bodyPr>
          <a:lstStyle/>
          <a:p>
            <a:r>
              <a:rPr lang="en-GB" sz="1477" b="1" dirty="0">
                <a:latin typeface="Comic Sans MS" panose="030F0702030302020204" pitchFamily="66" charset="0"/>
              </a:rPr>
              <a:t>What to look for when analysing a text? LANGUAGE, STRUCTURE &amp; TECHNIQUES (SLT)</a:t>
            </a:r>
          </a:p>
        </p:txBody>
      </p:sp>
      <p:graphicFrame>
        <p:nvGraphicFramePr>
          <p:cNvPr id="8" name="Table 7"/>
          <p:cNvGraphicFramePr>
            <a:graphicFrameLocks noGrp="1"/>
          </p:cNvGraphicFramePr>
          <p:nvPr>
            <p:extLst/>
          </p:nvPr>
        </p:nvGraphicFramePr>
        <p:xfrm>
          <a:off x="3984467" y="927688"/>
          <a:ext cx="5014720" cy="1026942"/>
        </p:xfrm>
        <a:graphic>
          <a:graphicData uri="http://schemas.openxmlformats.org/drawingml/2006/table">
            <a:tbl>
              <a:tblPr firstRow="1" bandRow="1">
                <a:tableStyleId>{5C22544A-7EE6-4342-B048-85BDC9FD1C3A}</a:tableStyleId>
              </a:tblPr>
              <a:tblGrid>
                <a:gridCol w="1268907"/>
                <a:gridCol w="3745813"/>
              </a:tblGrid>
              <a:tr h="342314">
                <a:tc>
                  <a:txBody>
                    <a:bodyPr/>
                    <a:lstStyle/>
                    <a:p>
                      <a:r>
                        <a:rPr lang="en-GB" sz="1500" b="1" dirty="0" smtClean="0">
                          <a:solidFill>
                            <a:schemeClr val="tx1"/>
                          </a:solidFill>
                          <a:latin typeface="Comic Sans MS" panose="030F0702030302020204" pitchFamily="66" charset="0"/>
                        </a:rPr>
                        <a:t>Structure</a:t>
                      </a:r>
                      <a:endParaRPr lang="en-GB" sz="1500" b="1" dirty="0">
                        <a:solidFill>
                          <a:schemeClr val="tx1"/>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1300" b="0" dirty="0" smtClean="0">
                          <a:solidFill>
                            <a:schemeClr val="tx1"/>
                          </a:solidFill>
                          <a:latin typeface="Comic Sans MS" panose="030F0702030302020204" pitchFamily="66" charset="0"/>
                        </a:rPr>
                        <a:t>How the text is constructed (put together)</a:t>
                      </a:r>
                      <a:endParaRPr lang="en-GB" sz="1300" b="0" dirty="0">
                        <a:solidFill>
                          <a:schemeClr val="tx1"/>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42314">
                <a:tc>
                  <a:txBody>
                    <a:bodyPr/>
                    <a:lstStyle/>
                    <a:p>
                      <a:r>
                        <a:rPr lang="en-GB" sz="1500" b="1" dirty="0" smtClean="0">
                          <a:solidFill>
                            <a:schemeClr val="tx1"/>
                          </a:solidFill>
                          <a:latin typeface="Comic Sans MS" panose="030F0702030302020204" pitchFamily="66" charset="0"/>
                        </a:rPr>
                        <a:t>Language</a:t>
                      </a:r>
                      <a:endParaRPr lang="en-GB" sz="1500" b="1" dirty="0">
                        <a:solidFill>
                          <a:schemeClr val="tx1"/>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1300" b="0" dirty="0" smtClean="0">
                          <a:solidFill>
                            <a:schemeClr val="tx1"/>
                          </a:solidFill>
                          <a:latin typeface="Comic Sans MS" panose="030F0702030302020204" pitchFamily="66" charset="0"/>
                        </a:rPr>
                        <a:t>What type of words are used?</a:t>
                      </a:r>
                      <a:endParaRPr lang="en-GB" sz="1300" b="0" dirty="0">
                        <a:solidFill>
                          <a:schemeClr val="tx1"/>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42314">
                <a:tc>
                  <a:txBody>
                    <a:bodyPr/>
                    <a:lstStyle/>
                    <a:p>
                      <a:r>
                        <a:rPr lang="en-GB" sz="1500" b="1" dirty="0" smtClean="0">
                          <a:solidFill>
                            <a:schemeClr val="tx1"/>
                          </a:solidFill>
                          <a:latin typeface="Comic Sans MS" panose="030F0702030302020204" pitchFamily="66" charset="0"/>
                        </a:rPr>
                        <a:t>Techniques</a:t>
                      </a:r>
                      <a:endParaRPr lang="en-GB" sz="1500" b="1" dirty="0">
                        <a:solidFill>
                          <a:schemeClr val="tx1"/>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1300" b="0" dirty="0" smtClean="0">
                          <a:solidFill>
                            <a:schemeClr val="tx1"/>
                          </a:solidFill>
                          <a:latin typeface="Comic Sans MS" panose="030F0702030302020204" pitchFamily="66" charset="0"/>
                        </a:rPr>
                        <a:t>What literary or rhetorical devices are used?</a:t>
                      </a:r>
                      <a:endParaRPr lang="en-GB" sz="1300" b="0" dirty="0">
                        <a:solidFill>
                          <a:schemeClr val="tx1"/>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graphicFrame>
        <p:nvGraphicFramePr>
          <p:cNvPr id="9" name="Table 8"/>
          <p:cNvGraphicFramePr>
            <a:graphicFrameLocks noGrp="1"/>
          </p:cNvGraphicFramePr>
          <p:nvPr>
            <p:extLst/>
          </p:nvPr>
        </p:nvGraphicFramePr>
        <p:xfrm>
          <a:off x="630287" y="387896"/>
          <a:ext cx="3205228" cy="6137030"/>
        </p:xfrm>
        <a:graphic>
          <a:graphicData uri="http://schemas.openxmlformats.org/drawingml/2006/table">
            <a:tbl>
              <a:tblPr firstRow="1" bandRow="1">
                <a:tableStyleId>{5C22544A-7EE6-4342-B048-85BDC9FD1C3A}</a:tableStyleId>
              </a:tblPr>
              <a:tblGrid>
                <a:gridCol w="1467454"/>
                <a:gridCol w="1737774"/>
              </a:tblGrid>
              <a:tr h="309489">
                <a:tc gridSpan="2">
                  <a:txBody>
                    <a:bodyPr/>
                    <a:lstStyle/>
                    <a:p>
                      <a:pPr algn="ctr"/>
                      <a:r>
                        <a:rPr lang="en-GB" sz="1500" dirty="0" smtClean="0">
                          <a:solidFill>
                            <a:schemeClr val="tx1"/>
                          </a:solidFill>
                          <a:latin typeface="Comic Sans MS" panose="030F0702030302020204" pitchFamily="66" charset="0"/>
                        </a:rPr>
                        <a:t>Language</a:t>
                      </a:r>
                      <a:endParaRPr lang="en-GB" sz="1500" dirty="0">
                        <a:solidFill>
                          <a:schemeClr val="tx1"/>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GB" dirty="0"/>
                    </a:p>
                  </a:txBody>
                  <a:tcPr/>
                </a:tc>
              </a:tr>
              <a:tr h="253218">
                <a:tc>
                  <a:txBody>
                    <a:bodyPr/>
                    <a:lstStyle/>
                    <a:p>
                      <a:pPr algn="ctr"/>
                      <a:r>
                        <a:rPr lang="en-GB" sz="1100" b="1" dirty="0" smtClean="0">
                          <a:latin typeface="Comic Sans MS" panose="030F0702030302020204" pitchFamily="66" charset="0"/>
                        </a:rPr>
                        <a:t>Type of language?</a:t>
                      </a:r>
                      <a:endParaRPr lang="en-GB" sz="1100" b="1" dirty="0">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GB" sz="1100" b="1" dirty="0" smtClean="0">
                          <a:latin typeface="Comic Sans MS" panose="030F0702030302020204" pitchFamily="66" charset="0"/>
                        </a:rPr>
                        <a:t>Word</a:t>
                      </a:r>
                      <a:r>
                        <a:rPr lang="en-GB" sz="1100" b="1" baseline="0" dirty="0" smtClean="0">
                          <a:latin typeface="Comic Sans MS" panose="030F0702030302020204" pitchFamily="66" charset="0"/>
                        </a:rPr>
                        <a:t> class</a:t>
                      </a:r>
                      <a:endParaRPr lang="en-GB" sz="1100" b="1" dirty="0">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5570806">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Comic Sans MS" panose="030F0702030302020204" pitchFamily="66" charset="0"/>
                        </a:rPr>
                        <a:t>Archaic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Comic Sans MS" panose="030F0702030302020204" pitchFamily="66" charset="0"/>
                        </a:rPr>
                        <a:t>Chatty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Comic Sans MS" panose="030F0702030302020204" pitchFamily="66" charset="0"/>
                        </a:rPr>
                        <a:t>Colloquial</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Comic Sans MS" panose="030F0702030302020204" pitchFamily="66" charset="0"/>
                        </a:rPr>
                        <a:t>Comical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Comic Sans MS" panose="030F0702030302020204" pitchFamily="66" charset="0"/>
                        </a:rPr>
                        <a:t>Complicated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Comic Sans MS" panose="030F0702030302020204" pitchFamily="66" charset="0"/>
                        </a:rPr>
                        <a:t>Conversational</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Comic Sans MS" panose="030F0702030302020204" pitchFamily="66" charset="0"/>
                        </a:rPr>
                        <a:t>Declamatory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Comic Sans MS" panose="030F0702030302020204" pitchFamily="66" charset="0"/>
                        </a:rPr>
                        <a:t>Descriptive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Comic Sans MS" panose="030F0702030302020204" pitchFamily="66" charset="0"/>
                        </a:rPr>
                        <a:t>Dramatic</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Comic Sans MS" panose="030F0702030302020204" pitchFamily="66" charset="0"/>
                        </a:rPr>
                        <a:t>Economical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Comic Sans MS" panose="030F0702030302020204" pitchFamily="66" charset="0"/>
                        </a:rPr>
                        <a:t>Eloquent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Comic Sans MS" panose="030F0702030302020204" pitchFamily="66" charset="0"/>
                        </a:rPr>
                        <a:t>Emotive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Comic Sans MS" panose="030F0702030302020204" pitchFamily="66" charset="0"/>
                        </a:rPr>
                        <a:t>Emphatic</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Comic Sans MS" panose="030F0702030302020204" pitchFamily="66" charset="0"/>
                        </a:rPr>
                        <a:t>Exaggerated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Comic Sans MS" panose="030F0702030302020204" pitchFamily="66" charset="0"/>
                        </a:rPr>
                        <a:t>Factual</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Comic Sans MS" panose="030F0702030302020204" pitchFamily="66" charset="0"/>
                        </a:rPr>
                        <a:t>Figurative</a:t>
                      </a:r>
                    </a:p>
                    <a:p>
                      <a:pPr marL="285750" indent="-285750">
                        <a:buFont typeface="Arial" panose="020B0604020202020204" pitchFamily="34" charset="0"/>
                        <a:buChar char="•"/>
                      </a:pPr>
                      <a:r>
                        <a:rPr lang="en-GB" sz="900" dirty="0" smtClean="0">
                          <a:latin typeface="Comic Sans MS" panose="030F0702030302020204" pitchFamily="66" charset="0"/>
                        </a:rPr>
                        <a:t>Formal</a:t>
                      </a:r>
                    </a:p>
                    <a:p>
                      <a:pPr marL="285750" indent="-285750">
                        <a:buFont typeface="Arial" panose="020B0604020202020204" pitchFamily="34" charset="0"/>
                        <a:buChar char="•"/>
                      </a:pPr>
                      <a:r>
                        <a:rPr lang="en-GB" sz="900" dirty="0" smtClean="0">
                          <a:latin typeface="Comic Sans MS" panose="030F0702030302020204" pitchFamily="66" charset="0"/>
                        </a:rPr>
                        <a:t>Graphic</a:t>
                      </a:r>
                    </a:p>
                    <a:p>
                      <a:pPr marL="285750" indent="-285750">
                        <a:buFont typeface="Arial" panose="020B0604020202020204" pitchFamily="34" charset="0"/>
                        <a:buChar char="•"/>
                      </a:pPr>
                      <a:r>
                        <a:rPr lang="en-GB" sz="900" dirty="0" smtClean="0">
                          <a:latin typeface="Comic Sans MS" panose="030F0702030302020204" pitchFamily="66" charset="0"/>
                        </a:rPr>
                        <a:t>Humorous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Comic Sans MS" panose="030F0702030302020204" pitchFamily="66" charset="0"/>
                        </a:rPr>
                        <a:t>Idiomatic</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Comic Sans MS" panose="030F0702030302020204" pitchFamily="66" charset="0"/>
                        </a:rPr>
                        <a:t>Incoherent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Comic Sans MS" panose="030F0702030302020204" pitchFamily="66" charset="0"/>
                        </a:rPr>
                        <a:t>Inflammatory </a:t>
                      </a:r>
                    </a:p>
                    <a:p>
                      <a:pPr marL="285750" indent="-285750">
                        <a:buFont typeface="Arial" panose="020B0604020202020204" pitchFamily="34" charset="0"/>
                        <a:buChar char="•"/>
                      </a:pPr>
                      <a:r>
                        <a:rPr lang="en-GB" sz="900" dirty="0" smtClean="0">
                          <a:latin typeface="Comic Sans MS" panose="030F0702030302020204" pitchFamily="66" charset="0"/>
                        </a:rPr>
                        <a:t>Informal</a:t>
                      </a:r>
                    </a:p>
                    <a:p>
                      <a:pPr marL="285750" indent="-285750">
                        <a:buFont typeface="Arial" panose="020B0604020202020204" pitchFamily="34" charset="0"/>
                        <a:buChar char="•"/>
                      </a:pPr>
                      <a:r>
                        <a:rPr lang="en-GB" sz="900" dirty="0" smtClean="0">
                          <a:latin typeface="Comic Sans MS" panose="030F0702030302020204" pitchFamily="66" charset="0"/>
                        </a:rPr>
                        <a:t>Literary</a:t>
                      </a:r>
                    </a:p>
                    <a:p>
                      <a:pPr marL="285750" indent="-285750">
                        <a:buFont typeface="Arial" panose="020B0604020202020204" pitchFamily="34" charset="0"/>
                        <a:buChar char="•"/>
                      </a:pPr>
                      <a:r>
                        <a:rPr lang="en-GB" sz="900" dirty="0" smtClean="0">
                          <a:latin typeface="Comic Sans MS" panose="030F0702030302020204" pitchFamily="66" charset="0"/>
                        </a:rPr>
                        <a:t>Lyrical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Comic Sans MS" panose="030F0702030302020204" pitchFamily="66" charset="0"/>
                        </a:rPr>
                        <a:t>Native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Comic Sans MS" panose="030F0702030302020204" pitchFamily="66" charset="0"/>
                        </a:rPr>
                        <a:t>Ornate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Comic Sans MS" panose="030F0702030302020204" pitchFamily="66" charset="0"/>
                        </a:rPr>
                        <a:t>Poetic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Comic Sans MS" panose="030F0702030302020204" pitchFamily="66" charset="0"/>
                        </a:rPr>
                        <a:t>Punchy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Comic Sans MS" panose="030F0702030302020204" pitchFamily="66" charset="0"/>
                        </a:rPr>
                        <a:t>Rambling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Comic Sans MS" panose="030F0702030302020204" pitchFamily="66" charset="0"/>
                        </a:rPr>
                        <a:t>Scientific</a:t>
                      </a:r>
                    </a:p>
                    <a:p>
                      <a:pPr marL="285750" indent="-285750">
                        <a:buFont typeface="Arial" panose="020B0604020202020204" pitchFamily="34" charset="0"/>
                        <a:buChar char="•"/>
                      </a:pPr>
                      <a:r>
                        <a:rPr lang="en-GB" sz="900" dirty="0" smtClean="0">
                          <a:latin typeface="Comic Sans MS" panose="030F0702030302020204" pitchFamily="66" charset="0"/>
                        </a:rPr>
                        <a:t>Simple</a:t>
                      </a:r>
                    </a:p>
                    <a:p>
                      <a:pPr marL="285750" indent="-285750">
                        <a:buFont typeface="Arial" panose="020B0604020202020204" pitchFamily="34" charset="0"/>
                        <a:buChar char="•"/>
                      </a:pPr>
                      <a:r>
                        <a:rPr lang="en-GB" sz="900" baseline="0" dirty="0" smtClean="0">
                          <a:latin typeface="Comic Sans MS" panose="030F0702030302020204" pitchFamily="66" charset="0"/>
                        </a:rPr>
                        <a:t>Sophisticated</a:t>
                      </a:r>
                      <a:endParaRPr lang="en-GB" sz="900" dirty="0" smtClean="0">
                        <a:latin typeface="Comic Sans MS" panose="030F0702030302020204" pitchFamily="66" charset="0"/>
                      </a:endParaRPr>
                    </a:p>
                    <a:p>
                      <a:pPr marL="285750" indent="-285750">
                        <a:buFont typeface="Arial" panose="020B0604020202020204" pitchFamily="34" charset="0"/>
                        <a:buChar char="•"/>
                      </a:pPr>
                      <a:r>
                        <a:rPr lang="en-GB" sz="900" dirty="0" smtClean="0">
                          <a:latin typeface="Comic Sans MS" panose="030F0702030302020204" pitchFamily="66" charset="0"/>
                        </a:rPr>
                        <a:t>Subject</a:t>
                      </a:r>
                      <a:r>
                        <a:rPr lang="en-GB" sz="900" baseline="0" dirty="0" smtClean="0">
                          <a:latin typeface="Comic Sans MS" panose="030F0702030302020204" pitchFamily="66" charset="0"/>
                        </a:rPr>
                        <a:t> specific </a:t>
                      </a:r>
                    </a:p>
                    <a:p>
                      <a:pPr marL="285750" indent="-285750">
                        <a:buFont typeface="Arial" panose="020B0604020202020204" pitchFamily="34" charset="0"/>
                        <a:buChar char="•"/>
                      </a:pPr>
                      <a:r>
                        <a:rPr lang="en-GB" sz="900" baseline="0" dirty="0" smtClean="0">
                          <a:latin typeface="Comic Sans MS" panose="030F0702030302020204" pitchFamily="66" charset="0"/>
                        </a:rPr>
                        <a:t>Succinct </a:t>
                      </a:r>
                    </a:p>
                    <a:p>
                      <a:pPr marL="285750" indent="-285750">
                        <a:buFont typeface="Arial" panose="020B0604020202020204" pitchFamily="34" charset="0"/>
                        <a:buChar char="•"/>
                      </a:pPr>
                      <a:r>
                        <a:rPr lang="en-GB" sz="900" baseline="0" dirty="0" smtClean="0">
                          <a:latin typeface="Comic Sans MS" panose="030F0702030302020204" pitchFamily="66" charset="0"/>
                        </a:rPr>
                        <a:t>Technical</a:t>
                      </a:r>
                    </a:p>
                    <a:p>
                      <a:pPr marL="285750" indent="-285750">
                        <a:buFont typeface="Arial" panose="020B0604020202020204" pitchFamily="34" charset="0"/>
                        <a:buChar char="•"/>
                      </a:pPr>
                      <a:r>
                        <a:rPr lang="en-GB" sz="900" baseline="0" dirty="0" smtClean="0">
                          <a:latin typeface="Comic Sans MS" panose="030F0702030302020204" pitchFamily="66" charset="0"/>
                        </a:rPr>
                        <a:t>Turgid </a:t>
                      </a:r>
                    </a:p>
                    <a:p>
                      <a:pPr marL="285750" indent="-285750">
                        <a:buFont typeface="Arial" panose="020B0604020202020204" pitchFamily="34" charset="0"/>
                        <a:buChar char="•"/>
                      </a:pPr>
                      <a:r>
                        <a:rPr lang="en-GB" sz="900" baseline="0" dirty="0" smtClean="0">
                          <a:latin typeface="Comic Sans MS" panose="030F0702030302020204" pitchFamily="66" charset="0"/>
                        </a:rPr>
                        <a:t>Vague</a:t>
                      </a:r>
                    </a:p>
                    <a:p>
                      <a:pPr marL="285750" indent="-285750">
                        <a:buFont typeface="Arial" panose="020B0604020202020204" pitchFamily="34" charset="0"/>
                        <a:buChar char="•"/>
                      </a:pPr>
                      <a:r>
                        <a:rPr lang="en-GB" sz="900" baseline="0" dirty="0" smtClean="0">
                          <a:latin typeface="Comic Sans MS" panose="030F0702030302020204" pitchFamily="66" charset="0"/>
                        </a:rPr>
                        <a:t>Verbose </a:t>
                      </a: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285750" indent="-285750">
                        <a:buFont typeface="Arial" panose="020B0604020202020204" pitchFamily="34" charset="0"/>
                        <a:buChar char="•"/>
                      </a:pPr>
                      <a:r>
                        <a:rPr lang="en-GB" sz="1300" b="0" dirty="0" smtClean="0">
                          <a:solidFill>
                            <a:schemeClr val="tx1"/>
                          </a:solidFill>
                          <a:latin typeface="Comic Sans MS" panose="030F0702030302020204" pitchFamily="66" charset="0"/>
                        </a:rPr>
                        <a:t>Noun – common, proper, collective, abstract</a:t>
                      </a:r>
                    </a:p>
                    <a:p>
                      <a:pPr marL="285750" indent="-285750">
                        <a:buFont typeface="Arial" panose="020B0604020202020204" pitchFamily="34" charset="0"/>
                        <a:buChar char="•"/>
                      </a:pPr>
                      <a:r>
                        <a:rPr lang="en-GB" sz="1300" b="0" dirty="0" smtClean="0">
                          <a:solidFill>
                            <a:schemeClr val="tx1"/>
                          </a:solidFill>
                          <a:latin typeface="Comic Sans MS" panose="030F0702030302020204" pitchFamily="66" charset="0"/>
                        </a:rPr>
                        <a:t>Adjectives – comparative &amp; superlatives</a:t>
                      </a:r>
                    </a:p>
                    <a:p>
                      <a:pPr marL="285750" indent="-285750">
                        <a:buFont typeface="Arial" panose="020B0604020202020204" pitchFamily="34" charset="0"/>
                        <a:buChar char="•"/>
                      </a:pPr>
                      <a:r>
                        <a:rPr lang="en-GB" sz="1300" b="0" dirty="0" smtClean="0">
                          <a:solidFill>
                            <a:schemeClr val="tx1"/>
                          </a:solidFill>
                          <a:latin typeface="Comic Sans MS" panose="030F0702030302020204" pitchFamily="66" charset="0"/>
                        </a:rPr>
                        <a:t>Verbs </a:t>
                      </a:r>
                    </a:p>
                    <a:p>
                      <a:pPr marL="285750" indent="-285750">
                        <a:buFont typeface="Arial" panose="020B0604020202020204" pitchFamily="34" charset="0"/>
                        <a:buChar char="•"/>
                      </a:pPr>
                      <a:r>
                        <a:rPr lang="en-GB" sz="1300" b="0" dirty="0" smtClean="0">
                          <a:solidFill>
                            <a:schemeClr val="tx1"/>
                          </a:solidFill>
                          <a:latin typeface="Comic Sans MS" panose="030F0702030302020204" pitchFamily="66" charset="0"/>
                        </a:rPr>
                        <a:t>Adverbs </a:t>
                      </a:r>
                    </a:p>
                    <a:p>
                      <a:pPr marL="285750" indent="-285750">
                        <a:buFont typeface="Arial" panose="020B0604020202020204" pitchFamily="34" charset="0"/>
                        <a:buChar char="•"/>
                      </a:pPr>
                      <a:r>
                        <a:rPr lang="en-GB" sz="1300" b="0" dirty="0" smtClean="0">
                          <a:solidFill>
                            <a:schemeClr val="tx1"/>
                          </a:solidFill>
                          <a:latin typeface="Comic Sans MS" panose="030F0702030302020204" pitchFamily="66" charset="0"/>
                        </a:rPr>
                        <a:t>Pronouns </a:t>
                      </a:r>
                    </a:p>
                    <a:p>
                      <a:pPr marL="285750" indent="-285750">
                        <a:buFont typeface="Arial" panose="020B0604020202020204" pitchFamily="34" charset="0"/>
                        <a:buChar char="•"/>
                      </a:pPr>
                      <a:r>
                        <a:rPr lang="en-GB" sz="1300" b="0" dirty="0" smtClean="0">
                          <a:solidFill>
                            <a:schemeClr val="tx1"/>
                          </a:solidFill>
                          <a:latin typeface="Comic Sans MS" panose="030F0702030302020204" pitchFamily="66" charset="0"/>
                        </a:rPr>
                        <a:t>Conjunctions/ connectives</a:t>
                      </a:r>
                    </a:p>
                    <a:p>
                      <a:pPr marL="285750" indent="-285750">
                        <a:buFont typeface="Arial" panose="020B0604020202020204" pitchFamily="34" charset="0"/>
                        <a:buChar char="•"/>
                      </a:pPr>
                      <a:r>
                        <a:rPr lang="en-GB" sz="1300" b="0" dirty="0" smtClean="0">
                          <a:solidFill>
                            <a:schemeClr val="tx1"/>
                          </a:solidFill>
                          <a:latin typeface="Comic Sans MS" panose="030F0702030302020204" pitchFamily="66" charset="0"/>
                        </a:rPr>
                        <a:t>Prepositions</a:t>
                      </a:r>
                    </a:p>
                    <a:p>
                      <a:pPr marL="285750" indent="-285750">
                        <a:buFont typeface="Arial" panose="020B0604020202020204" pitchFamily="34" charset="0"/>
                        <a:buChar char="•"/>
                      </a:pPr>
                      <a:r>
                        <a:rPr lang="en-GB" sz="1300" b="0" dirty="0" smtClean="0">
                          <a:solidFill>
                            <a:schemeClr val="tx1"/>
                          </a:solidFill>
                          <a:latin typeface="Comic Sans MS" panose="030F0702030302020204" pitchFamily="66" charset="0"/>
                        </a:rPr>
                        <a:t>Determiners</a:t>
                      </a:r>
                    </a:p>
                    <a:p>
                      <a:pPr marL="285750" indent="-285750">
                        <a:buFont typeface="Arial" panose="020B0604020202020204" pitchFamily="34" charset="0"/>
                        <a:buChar char="•"/>
                      </a:pPr>
                      <a:r>
                        <a:rPr lang="en-GB" sz="1300" b="0" dirty="0" smtClean="0">
                          <a:solidFill>
                            <a:schemeClr val="tx1"/>
                          </a:solidFill>
                          <a:latin typeface="Comic Sans MS" panose="030F0702030302020204" pitchFamily="66" charset="0"/>
                        </a:rPr>
                        <a:t>Interjections </a:t>
                      </a:r>
                    </a:p>
                    <a:p>
                      <a:pPr marL="285750" indent="-285750">
                        <a:buFont typeface="Arial" panose="020B0604020202020204" pitchFamily="34" charset="0"/>
                        <a:buChar char="•"/>
                      </a:pPr>
                      <a:r>
                        <a:rPr lang="en-GB" sz="1300" b="0" dirty="0" smtClean="0">
                          <a:solidFill>
                            <a:schemeClr val="tx1"/>
                          </a:solidFill>
                          <a:latin typeface="Comic Sans MS" panose="030F0702030302020204" pitchFamily="66" charset="0"/>
                        </a:rPr>
                        <a:t>Imperatives</a:t>
                      </a:r>
                    </a:p>
                    <a:p>
                      <a:endParaRPr lang="en-GB" sz="1300" dirty="0">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graphicFrame>
        <p:nvGraphicFramePr>
          <p:cNvPr id="10" name="Table 9"/>
          <p:cNvGraphicFramePr>
            <a:graphicFrameLocks noGrp="1"/>
          </p:cNvGraphicFramePr>
          <p:nvPr>
            <p:extLst/>
          </p:nvPr>
        </p:nvGraphicFramePr>
        <p:xfrm>
          <a:off x="3984467" y="2998993"/>
          <a:ext cx="5039544" cy="3446287"/>
        </p:xfrm>
        <a:graphic>
          <a:graphicData uri="http://schemas.openxmlformats.org/drawingml/2006/table">
            <a:tbl>
              <a:tblPr firstRow="1" bandRow="1">
                <a:tableStyleId>{5C22544A-7EE6-4342-B048-85BDC9FD1C3A}</a:tableStyleId>
              </a:tblPr>
              <a:tblGrid>
                <a:gridCol w="1934766"/>
                <a:gridCol w="1613580"/>
                <a:gridCol w="1491198"/>
              </a:tblGrid>
              <a:tr h="386414">
                <a:tc gridSpan="3">
                  <a:txBody>
                    <a:bodyPr/>
                    <a:lstStyle/>
                    <a:p>
                      <a:pPr algn="ctr"/>
                      <a:r>
                        <a:rPr lang="en-GB" sz="1700" dirty="0" smtClean="0">
                          <a:solidFill>
                            <a:schemeClr val="tx1"/>
                          </a:solidFill>
                          <a:latin typeface="Comic Sans MS" panose="030F0702030302020204" pitchFamily="66" charset="0"/>
                        </a:rPr>
                        <a:t>Structural</a:t>
                      </a:r>
                      <a:r>
                        <a:rPr lang="en-GB" sz="1700" baseline="0" dirty="0" smtClean="0">
                          <a:solidFill>
                            <a:schemeClr val="tx1"/>
                          </a:solidFill>
                          <a:latin typeface="Comic Sans MS" panose="030F0702030302020204" pitchFamily="66" charset="0"/>
                        </a:rPr>
                        <a:t> features</a:t>
                      </a:r>
                      <a:endParaRPr lang="en-GB" sz="1700" dirty="0">
                        <a:solidFill>
                          <a:schemeClr val="tx1"/>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GB" dirty="0"/>
                    </a:p>
                  </a:txBody>
                  <a:tcPr/>
                </a:tc>
                <a:tc hMerge="1">
                  <a:txBody>
                    <a:bodyPr/>
                    <a:lstStyle/>
                    <a:p>
                      <a:endParaRPr lang="en-GB" dirty="0"/>
                    </a:p>
                  </a:txBody>
                  <a:tcPr/>
                </a:tc>
              </a:tr>
              <a:tr h="389370">
                <a:tc>
                  <a:txBody>
                    <a:bodyPr/>
                    <a:lstStyle/>
                    <a:p>
                      <a:pPr algn="ctr"/>
                      <a:r>
                        <a:rPr lang="en-GB" sz="1500" b="1" dirty="0" smtClean="0">
                          <a:solidFill>
                            <a:srgbClr val="FF0000"/>
                          </a:solidFill>
                          <a:latin typeface="Comic Sans MS" panose="030F0702030302020204" pitchFamily="66" charset="0"/>
                        </a:rPr>
                        <a:t>Basic </a:t>
                      </a:r>
                      <a:endParaRPr lang="en-GB" sz="1500" b="1" dirty="0">
                        <a:solidFill>
                          <a:srgbClr val="FF0000"/>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500" b="1" dirty="0" smtClean="0">
                          <a:solidFill>
                            <a:schemeClr val="accent2">
                              <a:lumMod val="75000"/>
                            </a:schemeClr>
                          </a:solidFill>
                          <a:latin typeface="Comic Sans MS" panose="030F0702030302020204" pitchFamily="66" charset="0"/>
                        </a:rPr>
                        <a:t>Good</a:t>
                      </a:r>
                      <a:endParaRPr lang="en-GB" sz="1500" b="1" dirty="0">
                        <a:solidFill>
                          <a:schemeClr val="accent2">
                            <a:lumMod val="75000"/>
                          </a:schemeClr>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500" b="1" dirty="0" smtClean="0">
                          <a:solidFill>
                            <a:srgbClr val="00B050"/>
                          </a:solidFill>
                          <a:latin typeface="Comic Sans MS" panose="030F0702030302020204" pitchFamily="66" charset="0"/>
                        </a:rPr>
                        <a:t>Impressive</a:t>
                      </a:r>
                      <a:endParaRPr lang="en-GB" sz="1500" b="1" dirty="0">
                        <a:solidFill>
                          <a:srgbClr val="00B050"/>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670503">
                <a:tc>
                  <a:txBody>
                    <a:bodyPr/>
                    <a:lstStyle/>
                    <a:p>
                      <a:pPr marL="92075" indent="-92075">
                        <a:buFont typeface="Arial" panose="020B0604020202020204" pitchFamily="34" charset="0"/>
                        <a:buChar char="•"/>
                      </a:pPr>
                      <a:r>
                        <a:rPr lang="en-GB" sz="1300" b="0" dirty="0" smtClean="0">
                          <a:solidFill>
                            <a:srgbClr val="FF0000"/>
                          </a:solidFill>
                          <a:latin typeface="Comic Sans MS" panose="030F0702030302020204" pitchFamily="66" charset="0"/>
                        </a:rPr>
                        <a:t>Order of events (how it builds up) –exposition, conflict, climax &amp; resolution (fiction)</a:t>
                      </a:r>
                    </a:p>
                    <a:p>
                      <a:pPr marL="92075" indent="-92075">
                        <a:buFont typeface="Arial" panose="020B0604020202020204" pitchFamily="34" charset="0"/>
                        <a:buChar char="•"/>
                      </a:pPr>
                      <a:r>
                        <a:rPr lang="en-GB" sz="1300" b="0" dirty="0" smtClean="0">
                          <a:solidFill>
                            <a:srgbClr val="FF0000"/>
                          </a:solidFill>
                          <a:latin typeface="Comic Sans MS" panose="030F0702030302020204" pitchFamily="66" charset="0"/>
                        </a:rPr>
                        <a:t>Narrative</a:t>
                      </a:r>
                      <a:r>
                        <a:rPr lang="en-GB" sz="1300" b="0" baseline="0" dirty="0" smtClean="0">
                          <a:solidFill>
                            <a:srgbClr val="FF0000"/>
                          </a:solidFill>
                          <a:latin typeface="Comic Sans MS" panose="030F0702030302020204" pitchFamily="66" charset="0"/>
                        </a:rPr>
                        <a:t> voice (1</a:t>
                      </a:r>
                      <a:r>
                        <a:rPr lang="en-GB" sz="1300" b="0" baseline="30000" dirty="0" smtClean="0">
                          <a:solidFill>
                            <a:srgbClr val="FF0000"/>
                          </a:solidFill>
                          <a:latin typeface="Comic Sans MS" panose="030F0702030302020204" pitchFamily="66" charset="0"/>
                        </a:rPr>
                        <a:t>st</a:t>
                      </a:r>
                      <a:r>
                        <a:rPr lang="en-GB" sz="1300" b="0" baseline="0" dirty="0" smtClean="0">
                          <a:solidFill>
                            <a:srgbClr val="FF0000"/>
                          </a:solidFill>
                          <a:latin typeface="Comic Sans MS" panose="030F0702030302020204" pitchFamily="66" charset="0"/>
                        </a:rPr>
                        <a:t>, 2</a:t>
                      </a:r>
                      <a:r>
                        <a:rPr lang="en-GB" sz="1300" b="0" baseline="30000" dirty="0" smtClean="0">
                          <a:solidFill>
                            <a:srgbClr val="FF0000"/>
                          </a:solidFill>
                          <a:latin typeface="Comic Sans MS" panose="030F0702030302020204" pitchFamily="66" charset="0"/>
                        </a:rPr>
                        <a:t>nd</a:t>
                      </a:r>
                      <a:r>
                        <a:rPr lang="en-GB" sz="1300" b="0" baseline="0" dirty="0" smtClean="0">
                          <a:solidFill>
                            <a:srgbClr val="FF0000"/>
                          </a:solidFill>
                          <a:latin typeface="Comic Sans MS" panose="030F0702030302020204" pitchFamily="66" charset="0"/>
                        </a:rPr>
                        <a:t>, 3</a:t>
                      </a:r>
                      <a:r>
                        <a:rPr lang="en-GB" sz="1300" b="0" baseline="30000" dirty="0" smtClean="0">
                          <a:solidFill>
                            <a:srgbClr val="FF0000"/>
                          </a:solidFill>
                          <a:latin typeface="Comic Sans MS" panose="030F0702030302020204" pitchFamily="66" charset="0"/>
                        </a:rPr>
                        <a:t>rd</a:t>
                      </a:r>
                      <a:r>
                        <a:rPr lang="en-GB" sz="1300" b="0" baseline="0" dirty="0" smtClean="0">
                          <a:solidFill>
                            <a:srgbClr val="FF0000"/>
                          </a:solidFill>
                          <a:latin typeface="Comic Sans MS" panose="030F0702030302020204" pitchFamily="66" charset="0"/>
                        </a:rPr>
                        <a:t>)</a:t>
                      </a:r>
                    </a:p>
                    <a:p>
                      <a:pPr marL="92075" indent="-92075">
                        <a:buFont typeface="Arial" panose="020B0604020202020204" pitchFamily="34" charset="0"/>
                        <a:buChar char="•"/>
                      </a:pPr>
                      <a:r>
                        <a:rPr lang="en-GB" sz="1300" b="0" baseline="0" dirty="0" smtClean="0">
                          <a:solidFill>
                            <a:srgbClr val="FF0000"/>
                          </a:solidFill>
                          <a:latin typeface="Comic Sans MS" panose="030F0702030302020204" pitchFamily="66" charset="0"/>
                        </a:rPr>
                        <a:t>Punctuation – dramatic pauses? Fast paced/slow paced?</a:t>
                      </a:r>
                    </a:p>
                    <a:p>
                      <a:pPr marL="92075" indent="-92075">
                        <a:buFont typeface="Arial" panose="020B0604020202020204" pitchFamily="34" charset="0"/>
                        <a:buChar char="•"/>
                      </a:pPr>
                      <a:r>
                        <a:rPr lang="en-GB" sz="1300" b="0" baseline="0" dirty="0" smtClean="0">
                          <a:solidFill>
                            <a:srgbClr val="FF0000"/>
                          </a:solidFill>
                          <a:latin typeface="Comic Sans MS" panose="030F0702030302020204" pitchFamily="66" charset="0"/>
                        </a:rPr>
                        <a:t>Paragraphs</a:t>
                      </a:r>
                    </a:p>
                    <a:p>
                      <a:endParaRPr lang="en-GB" sz="1300" b="0" dirty="0">
                        <a:solidFill>
                          <a:srgbClr val="FF0000"/>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2075" indent="-92075">
                        <a:buFont typeface="Arial" panose="020B0604020202020204" pitchFamily="34" charset="0"/>
                        <a:buChar char="•"/>
                      </a:pPr>
                      <a:r>
                        <a:rPr lang="en-GB" sz="1300" b="0" dirty="0" smtClean="0">
                          <a:solidFill>
                            <a:schemeClr val="accent2">
                              <a:lumMod val="75000"/>
                            </a:schemeClr>
                          </a:solidFill>
                          <a:latin typeface="Comic Sans MS" panose="030F0702030302020204" pitchFamily="66" charset="0"/>
                        </a:rPr>
                        <a:t>Repetition</a:t>
                      </a:r>
                    </a:p>
                    <a:p>
                      <a:pPr marL="92075" indent="-92075">
                        <a:buFont typeface="Arial" panose="020B0604020202020204" pitchFamily="34" charset="0"/>
                        <a:buChar char="•"/>
                      </a:pPr>
                      <a:r>
                        <a:rPr lang="en-GB" sz="1300" b="0" dirty="0" smtClean="0">
                          <a:solidFill>
                            <a:schemeClr val="accent2">
                              <a:lumMod val="75000"/>
                            </a:schemeClr>
                          </a:solidFill>
                          <a:latin typeface="Comic Sans MS" panose="030F0702030302020204" pitchFamily="66" charset="0"/>
                        </a:rPr>
                        <a:t>Triplets</a:t>
                      </a:r>
                    </a:p>
                    <a:p>
                      <a:pPr marL="92075" indent="-92075">
                        <a:buFont typeface="Arial" panose="020B0604020202020204" pitchFamily="34" charset="0"/>
                        <a:buChar char="•"/>
                      </a:pPr>
                      <a:r>
                        <a:rPr lang="en-GB" sz="1300" b="0" dirty="0" smtClean="0">
                          <a:solidFill>
                            <a:schemeClr val="accent2">
                              <a:lumMod val="75000"/>
                            </a:schemeClr>
                          </a:solidFill>
                          <a:latin typeface="Comic Sans MS" panose="030F0702030302020204" pitchFamily="66" charset="0"/>
                        </a:rPr>
                        <a:t>Lists</a:t>
                      </a:r>
                    </a:p>
                    <a:p>
                      <a:pPr marL="92075" indent="-92075">
                        <a:buFont typeface="Arial" panose="020B0604020202020204" pitchFamily="34" charset="0"/>
                        <a:buChar char="•"/>
                      </a:pPr>
                      <a:r>
                        <a:rPr lang="en-GB" sz="1300" b="0" dirty="0" smtClean="0">
                          <a:solidFill>
                            <a:schemeClr val="accent2">
                              <a:lumMod val="75000"/>
                            </a:schemeClr>
                          </a:solidFill>
                          <a:latin typeface="Comic Sans MS" panose="030F0702030302020204" pitchFamily="66" charset="0"/>
                        </a:rPr>
                        <a:t>Dialogue</a:t>
                      </a:r>
                      <a:r>
                        <a:rPr lang="en-GB" sz="1300" b="0" baseline="0" dirty="0" smtClean="0">
                          <a:solidFill>
                            <a:schemeClr val="accent2">
                              <a:lumMod val="75000"/>
                            </a:schemeClr>
                          </a:solidFill>
                          <a:latin typeface="Comic Sans MS" panose="030F0702030302020204" pitchFamily="66" charset="0"/>
                        </a:rPr>
                        <a:t> </a:t>
                      </a:r>
                    </a:p>
                    <a:p>
                      <a:pPr marL="92075" indent="-92075">
                        <a:buFont typeface="Arial" panose="020B0604020202020204" pitchFamily="34" charset="0"/>
                        <a:buChar char="•"/>
                      </a:pPr>
                      <a:r>
                        <a:rPr lang="en-GB" sz="1300" b="0" baseline="0" dirty="0" smtClean="0">
                          <a:solidFill>
                            <a:schemeClr val="accent2">
                              <a:lumMod val="75000"/>
                            </a:schemeClr>
                          </a:solidFill>
                          <a:latin typeface="Comic Sans MS" panose="030F0702030302020204" pitchFamily="66" charset="0"/>
                        </a:rPr>
                        <a:t>Themes </a:t>
                      </a:r>
                    </a:p>
                    <a:p>
                      <a:pPr marL="92075" indent="-92075">
                        <a:buFont typeface="Arial" panose="020B0604020202020204" pitchFamily="34" charset="0"/>
                        <a:buChar char="•"/>
                      </a:pPr>
                      <a:r>
                        <a:rPr lang="en-GB" sz="1300" b="0" baseline="0" dirty="0" smtClean="0">
                          <a:solidFill>
                            <a:schemeClr val="accent2">
                              <a:lumMod val="75000"/>
                            </a:schemeClr>
                          </a:solidFill>
                          <a:latin typeface="Comic Sans MS" panose="030F0702030302020204" pitchFamily="66" charset="0"/>
                        </a:rPr>
                        <a:t>Foreshadowing</a:t>
                      </a:r>
                    </a:p>
                    <a:p>
                      <a:pPr marL="92075" indent="-92075">
                        <a:buFont typeface="Arial" panose="020B0604020202020204" pitchFamily="34" charset="0"/>
                        <a:buChar char="•"/>
                      </a:pPr>
                      <a:r>
                        <a:rPr lang="en-GB" sz="1300" b="0" baseline="0" dirty="0" smtClean="0">
                          <a:solidFill>
                            <a:schemeClr val="accent2">
                              <a:lumMod val="75000"/>
                            </a:schemeClr>
                          </a:solidFill>
                          <a:latin typeface="Comic Sans MS" panose="030F0702030302020204" pitchFamily="66" charset="0"/>
                        </a:rPr>
                        <a:t>Juxtaposition</a:t>
                      </a:r>
                    </a:p>
                    <a:p>
                      <a:pPr marL="92075" indent="-92075">
                        <a:buFont typeface="Arial" panose="020B0604020202020204" pitchFamily="34" charset="0"/>
                        <a:buChar char="•"/>
                      </a:pPr>
                      <a:r>
                        <a:rPr lang="en-GB" sz="1300" b="0" baseline="0" dirty="0" smtClean="0">
                          <a:solidFill>
                            <a:schemeClr val="accent2">
                              <a:lumMod val="75000"/>
                            </a:schemeClr>
                          </a:solidFill>
                          <a:latin typeface="Comic Sans MS" panose="030F0702030302020204" pitchFamily="66" charset="0"/>
                        </a:rPr>
                        <a:t>Precursor</a:t>
                      </a:r>
                    </a:p>
                    <a:p>
                      <a:pPr marL="92075" indent="-92075">
                        <a:buFont typeface="Arial" panose="020B0604020202020204" pitchFamily="34" charset="0"/>
                        <a:buChar char="•"/>
                      </a:pPr>
                      <a:r>
                        <a:rPr lang="en-GB" sz="1300" b="0" baseline="0" dirty="0" smtClean="0">
                          <a:solidFill>
                            <a:schemeClr val="accent2">
                              <a:lumMod val="75000"/>
                            </a:schemeClr>
                          </a:solidFill>
                          <a:latin typeface="Comic Sans MS" panose="030F0702030302020204" pitchFamily="66" charset="0"/>
                        </a:rPr>
                        <a:t>Topic sentence</a:t>
                      </a:r>
                    </a:p>
                    <a:p>
                      <a:pPr marL="92075" indent="-92075">
                        <a:buFont typeface="Arial" panose="020B0604020202020204" pitchFamily="34" charset="0"/>
                        <a:buChar char="•"/>
                      </a:pPr>
                      <a:r>
                        <a:rPr lang="en-GB" sz="1300" b="0" baseline="0" dirty="0" smtClean="0">
                          <a:solidFill>
                            <a:schemeClr val="accent2">
                              <a:lumMod val="75000"/>
                            </a:schemeClr>
                          </a:solidFill>
                          <a:latin typeface="Comic Sans MS" panose="030F0702030302020204" pitchFamily="66" charset="0"/>
                        </a:rPr>
                        <a:t>Discourse markers</a:t>
                      </a:r>
                    </a:p>
                    <a:p>
                      <a:endParaRPr lang="en-GB" sz="1300" b="0" dirty="0">
                        <a:solidFill>
                          <a:schemeClr val="accent2">
                            <a:lumMod val="75000"/>
                          </a:schemeClr>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srgbClr val="00B050"/>
                          </a:solidFill>
                          <a:effectLst/>
                          <a:uLnTx/>
                          <a:uFillTx/>
                          <a:latin typeface="Comic Sans MS" panose="030F0702030302020204" pitchFamily="66" charset="0"/>
                          <a:ea typeface="+mn-ea"/>
                          <a:cs typeface="+mn-cs"/>
                        </a:rPr>
                        <a:t>Catalyst</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srgbClr val="00B050"/>
                          </a:solidFill>
                          <a:effectLst/>
                          <a:uLnTx/>
                          <a:uFillTx/>
                          <a:latin typeface="Comic Sans MS" panose="030F0702030302020204" pitchFamily="66" charset="0"/>
                          <a:ea typeface="+mn-ea"/>
                          <a:cs typeface="+mn-cs"/>
                        </a:rPr>
                        <a:t>Denouement</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srgbClr val="00B050"/>
                          </a:solidFill>
                          <a:effectLst/>
                          <a:uLnTx/>
                          <a:uFillTx/>
                          <a:latin typeface="Comic Sans MS" panose="030F0702030302020204" pitchFamily="66" charset="0"/>
                          <a:ea typeface="+mn-ea"/>
                          <a:cs typeface="+mn-cs"/>
                        </a:rPr>
                        <a:t>Type of sentence (one word, simple, complex, compound, minor)</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srgbClr val="00B050"/>
                          </a:solidFill>
                          <a:effectLst/>
                          <a:uLnTx/>
                          <a:uFillTx/>
                          <a:latin typeface="Comic Sans MS" panose="030F0702030302020204" pitchFamily="66" charset="0"/>
                          <a:ea typeface="+mn-ea"/>
                          <a:cs typeface="+mn-cs"/>
                        </a:rPr>
                        <a:t>Syntax</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smtClean="0">
                          <a:ln>
                            <a:noFill/>
                          </a:ln>
                          <a:solidFill>
                            <a:srgbClr val="00B050"/>
                          </a:solidFill>
                          <a:effectLst/>
                          <a:uLnTx/>
                          <a:uFillTx/>
                          <a:latin typeface="Comic Sans MS" panose="030F0702030302020204" pitchFamily="66" charset="0"/>
                          <a:ea typeface="+mn-ea"/>
                          <a:cs typeface="+mn-cs"/>
                        </a:rPr>
                        <a:t>Semantics</a:t>
                      </a:r>
                    </a:p>
                    <a:p>
                      <a:endParaRPr lang="en-GB" sz="1300" b="0" dirty="0">
                        <a:solidFill>
                          <a:srgbClr val="00B050"/>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pic>
        <p:nvPicPr>
          <p:cNvPr id="11" name="Picture 10"/>
          <p:cNvPicPr>
            <a:picLocks noChangeAspect="1"/>
          </p:cNvPicPr>
          <p:nvPr/>
        </p:nvPicPr>
        <p:blipFill>
          <a:blip r:embed="rId3"/>
          <a:stretch>
            <a:fillRect/>
          </a:stretch>
        </p:blipFill>
        <p:spPr>
          <a:xfrm>
            <a:off x="7757691" y="1966605"/>
            <a:ext cx="1564224" cy="1032389"/>
          </a:xfrm>
          <a:prstGeom prst="rect">
            <a:avLst/>
          </a:prstGeom>
        </p:spPr>
      </p:pic>
      <p:sp>
        <p:nvSpPr>
          <p:cNvPr id="13" name="TextBox 12"/>
          <p:cNvSpPr txBox="1"/>
          <p:nvPr/>
        </p:nvSpPr>
        <p:spPr>
          <a:xfrm>
            <a:off x="3984467" y="2055754"/>
            <a:ext cx="3773224" cy="774058"/>
          </a:xfrm>
          <a:prstGeom prst="rect">
            <a:avLst/>
          </a:prstGeom>
          <a:solidFill>
            <a:srgbClr val="CC99FF"/>
          </a:solidFill>
          <a:ln>
            <a:solidFill>
              <a:schemeClr val="tx1"/>
            </a:solidFill>
          </a:ln>
        </p:spPr>
        <p:txBody>
          <a:bodyPr wrap="square" rtlCol="0">
            <a:spAutoFit/>
          </a:bodyPr>
          <a:lstStyle/>
          <a:p>
            <a:r>
              <a:rPr lang="en-GB" sz="2215" dirty="0">
                <a:latin typeface="Comic Sans MS" panose="030F0702030302020204" pitchFamily="66" charset="0"/>
              </a:rPr>
              <a:t>‘How does the author…..?’</a:t>
            </a:r>
          </a:p>
          <a:p>
            <a:r>
              <a:rPr lang="en-GB" sz="2215" dirty="0">
                <a:latin typeface="Comic Sans MS" panose="030F0702030302020204" pitchFamily="66" charset="0"/>
              </a:rPr>
              <a:t>	</a:t>
            </a:r>
            <a:r>
              <a:rPr lang="en-GB" sz="2215" b="1" dirty="0">
                <a:latin typeface="Comic Sans MS" panose="030F0702030302020204" pitchFamily="66" charset="0"/>
              </a:rPr>
              <a:t>HOW = METHODS!</a:t>
            </a:r>
          </a:p>
        </p:txBody>
      </p:sp>
      <p:sp>
        <p:nvSpPr>
          <p:cNvPr id="14" name="TextBox 13"/>
          <p:cNvSpPr txBox="1"/>
          <p:nvPr/>
        </p:nvSpPr>
        <p:spPr>
          <a:xfrm>
            <a:off x="111967" y="2405484"/>
            <a:ext cx="422031" cy="3928961"/>
          </a:xfrm>
          <a:prstGeom prst="rect">
            <a:avLst/>
          </a:prstGeom>
          <a:solidFill>
            <a:schemeClr val="accent6">
              <a:lumMod val="40000"/>
              <a:lumOff val="60000"/>
            </a:schemeClr>
          </a:solidFill>
          <a:ln>
            <a:solidFill>
              <a:schemeClr val="tx1"/>
            </a:solidFill>
          </a:ln>
        </p:spPr>
        <p:txBody>
          <a:bodyPr wrap="square" rtlCol="0">
            <a:spAutoFit/>
          </a:bodyPr>
          <a:lstStyle/>
          <a:p>
            <a:r>
              <a:rPr lang="en-GB" sz="1662" b="1" dirty="0">
                <a:latin typeface="Comic Sans MS" panose="030F0702030302020204" pitchFamily="66" charset="0"/>
              </a:rPr>
              <a:t>H</a:t>
            </a:r>
          </a:p>
          <a:p>
            <a:r>
              <a:rPr lang="en-GB" sz="1662" b="1" dirty="0">
                <a:latin typeface="Comic Sans MS" panose="030F0702030302020204" pitchFamily="66" charset="0"/>
              </a:rPr>
              <a:t>O</a:t>
            </a:r>
          </a:p>
          <a:p>
            <a:r>
              <a:rPr lang="en-GB" sz="1662" b="1" dirty="0">
                <a:latin typeface="Comic Sans MS" panose="030F0702030302020204" pitchFamily="66" charset="0"/>
              </a:rPr>
              <a:t>W</a:t>
            </a:r>
          </a:p>
          <a:p>
            <a:endParaRPr lang="en-GB" sz="1662" b="1" dirty="0">
              <a:latin typeface="Comic Sans MS" panose="030F0702030302020204" pitchFamily="66" charset="0"/>
            </a:endParaRPr>
          </a:p>
          <a:p>
            <a:r>
              <a:rPr lang="en-GB" sz="1662" b="1" dirty="0">
                <a:latin typeface="Comic Sans MS" panose="030F0702030302020204" pitchFamily="66" charset="0"/>
              </a:rPr>
              <a:t>T</a:t>
            </a:r>
          </a:p>
          <a:p>
            <a:r>
              <a:rPr lang="en-GB" sz="1662" b="1" dirty="0">
                <a:latin typeface="Comic Sans MS" panose="030F0702030302020204" pitchFamily="66" charset="0"/>
              </a:rPr>
              <a:t>O</a:t>
            </a:r>
          </a:p>
          <a:p>
            <a:endParaRPr lang="en-GB" sz="1662" b="1" dirty="0">
              <a:latin typeface="Comic Sans MS" panose="030F0702030302020204" pitchFamily="66" charset="0"/>
            </a:endParaRPr>
          </a:p>
          <a:p>
            <a:r>
              <a:rPr lang="en-GB" sz="1662" b="1" dirty="0">
                <a:latin typeface="Comic Sans MS" panose="030F0702030302020204" pitchFamily="66" charset="0"/>
              </a:rPr>
              <a:t>A</a:t>
            </a:r>
          </a:p>
          <a:p>
            <a:r>
              <a:rPr lang="en-GB" sz="1662" b="1" dirty="0">
                <a:latin typeface="Comic Sans MS" panose="030F0702030302020204" pitchFamily="66" charset="0"/>
              </a:rPr>
              <a:t>N</a:t>
            </a:r>
          </a:p>
          <a:p>
            <a:r>
              <a:rPr lang="en-GB" sz="1662" b="1" dirty="0">
                <a:latin typeface="Comic Sans MS" panose="030F0702030302020204" pitchFamily="66" charset="0"/>
              </a:rPr>
              <a:t>A</a:t>
            </a:r>
          </a:p>
          <a:p>
            <a:r>
              <a:rPr lang="en-GB" sz="1662" b="1" dirty="0">
                <a:latin typeface="Comic Sans MS" panose="030F0702030302020204" pitchFamily="66" charset="0"/>
              </a:rPr>
              <a:t>L</a:t>
            </a:r>
          </a:p>
          <a:p>
            <a:r>
              <a:rPr lang="en-GB" sz="1662" b="1" dirty="0">
                <a:latin typeface="Comic Sans MS" panose="030F0702030302020204" pitchFamily="66" charset="0"/>
              </a:rPr>
              <a:t>Y</a:t>
            </a:r>
          </a:p>
          <a:p>
            <a:r>
              <a:rPr lang="en-GB" sz="1662" b="1" dirty="0">
                <a:latin typeface="Comic Sans MS" panose="030F0702030302020204" pitchFamily="66" charset="0"/>
              </a:rPr>
              <a:t>S</a:t>
            </a:r>
          </a:p>
          <a:p>
            <a:r>
              <a:rPr lang="en-GB" sz="1662" b="1" dirty="0">
                <a:latin typeface="Comic Sans MS" panose="030F0702030302020204" pitchFamily="66" charset="0"/>
              </a:rPr>
              <a:t>E</a:t>
            </a:r>
          </a:p>
          <a:p>
            <a:endParaRPr lang="en-GB" sz="1662" b="1" dirty="0">
              <a:latin typeface="Comic Sans MS" panose="030F0702030302020204" pitchFamily="66" charset="0"/>
            </a:endParaRPr>
          </a:p>
        </p:txBody>
      </p:sp>
    </p:spTree>
    <p:extLst>
      <p:ext uri="{BB962C8B-B14F-4D97-AF65-F5344CB8AC3E}">
        <p14:creationId xmlns:p14="http://schemas.microsoft.com/office/powerpoint/2010/main" val="3953064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00555" y="1881703"/>
          <a:ext cx="2857963" cy="4641282"/>
        </p:xfrm>
        <a:graphic>
          <a:graphicData uri="http://schemas.openxmlformats.org/drawingml/2006/table">
            <a:tbl>
              <a:tblPr firstRow="1" bandRow="1">
                <a:tableStyleId>{5C22544A-7EE6-4342-B048-85BDC9FD1C3A}</a:tableStyleId>
              </a:tblPr>
              <a:tblGrid>
                <a:gridCol w="1436386"/>
                <a:gridCol w="1421577"/>
              </a:tblGrid>
              <a:tr h="281354">
                <a:tc gridSpan="2">
                  <a:txBody>
                    <a:bodyPr/>
                    <a:lstStyle/>
                    <a:p>
                      <a:pPr algn="ctr"/>
                      <a:r>
                        <a:rPr lang="en-GB" sz="1300" dirty="0" smtClean="0">
                          <a:solidFill>
                            <a:schemeClr val="tx1"/>
                          </a:solidFill>
                          <a:latin typeface="Comic Sans MS" panose="030F0702030302020204" pitchFamily="66" charset="0"/>
                        </a:rPr>
                        <a:t>Techniques</a:t>
                      </a:r>
                      <a:endParaRPr lang="en-GB" sz="1300" dirty="0">
                        <a:solidFill>
                          <a:schemeClr val="tx1"/>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GB" dirty="0"/>
                    </a:p>
                  </a:txBody>
                  <a:tcPr/>
                </a:tc>
              </a:tr>
              <a:tr h="300227">
                <a:tc>
                  <a:txBody>
                    <a:bodyPr/>
                    <a:lstStyle/>
                    <a:p>
                      <a:pPr algn="ctr"/>
                      <a:r>
                        <a:rPr lang="en-GB" sz="1300" b="1" dirty="0" smtClean="0">
                          <a:solidFill>
                            <a:schemeClr val="accent2">
                              <a:lumMod val="75000"/>
                            </a:schemeClr>
                          </a:solidFill>
                          <a:latin typeface="Comic Sans MS" panose="030F0702030302020204" pitchFamily="66" charset="0"/>
                        </a:rPr>
                        <a:t>Good</a:t>
                      </a:r>
                      <a:endParaRPr lang="en-GB" sz="1300" b="1" dirty="0">
                        <a:solidFill>
                          <a:schemeClr val="accent2">
                            <a:lumMod val="75000"/>
                          </a:schemeClr>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300" b="1" dirty="0" smtClean="0">
                          <a:solidFill>
                            <a:srgbClr val="00B050"/>
                          </a:solidFill>
                          <a:latin typeface="Comic Sans MS" panose="030F0702030302020204" pitchFamily="66" charset="0"/>
                        </a:rPr>
                        <a:t>Impressive</a:t>
                      </a:r>
                      <a:endParaRPr lang="en-GB" sz="1300" b="1" dirty="0">
                        <a:solidFill>
                          <a:srgbClr val="00B050"/>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058529">
                <a:tc>
                  <a:txBody>
                    <a:bodyPr/>
                    <a:lstStyle/>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Arial" panose="020B0604020202020204" pitchFamily="34" charset="0"/>
                        </a:rPr>
                        <a:t>Anecdote</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Arial" panose="020B0604020202020204" pitchFamily="34" charset="0"/>
                        </a:rPr>
                        <a:t>Alliteration</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Arial" panose="020B0604020202020204" pitchFamily="34" charset="0"/>
                        </a:rPr>
                        <a:t>Atmosphere</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Arial" panose="020B0604020202020204" pitchFamily="34" charset="0"/>
                        </a:rPr>
                        <a:t>Climax</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Arial" panose="020B0604020202020204" pitchFamily="34" charset="0"/>
                        </a:rPr>
                        <a:t>Cliché</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Arial" panose="020B0604020202020204" pitchFamily="34" charset="0"/>
                        </a:rPr>
                        <a:t>Conflict </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Arial" panose="020B0604020202020204" pitchFamily="34" charset="0"/>
                        </a:rPr>
                        <a:t>Characterisation</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Arial" panose="020B0604020202020204" pitchFamily="34" charset="0"/>
                        </a:rPr>
                        <a:t>Dramatic irony</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Arial" panose="020B0604020202020204" pitchFamily="34" charset="0"/>
                        </a:rPr>
                        <a:t>Directives/direct address</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Arial" panose="020B0604020202020204" pitchFamily="34" charset="0"/>
                        </a:rPr>
                        <a:t>Emotive language</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Arial" panose="020B0604020202020204" pitchFamily="34" charset="0"/>
                        </a:rPr>
                        <a:t>Foreshadowing</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Arial" panose="020B0604020202020204" pitchFamily="34" charset="0"/>
                        </a:rPr>
                        <a:t>Hyperbole</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Arial" panose="020B0604020202020204" pitchFamily="34" charset="0"/>
                        </a:rPr>
                        <a:t>Imagery</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Metaphor</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Onomatopoeia</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Oxymoron</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Pathetic fallacy</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Personification </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Repetition</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Rhetorical</a:t>
                      </a:r>
                      <a:r>
                        <a:rPr lang="en-GB" sz="1000" b="1" baseline="0" dirty="0" smtClean="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question</a:t>
                      </a:r>
                      <a:endPar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Simile</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Triplet</a:t>
                      </a:r>
                    </a:p>
                    <a:p>
                      <a:pPr>
                        <a:lnSpc>
                          <a:spcPct val="107000"/>
                        </a:lnSpc>
                        <a:spcAft>
                          <a:spcPts val="0"/>
                        </a:spcAft>
                      </a:pPr>
                      <a:r>
                        <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Sibilance </a:t>
                      </a:r>
                      <a:endParaRPr lang="en-GB" sz="1000" b="1" dirty="0" smtClean="0">
                        <a:solidFill>
                          <a:schemeClr val="accent2">
                            <a:lumMod val="75000"/>
                          </a:schemeClr>
                        </a:solidFill>
                        <a:effectLst/>
                        <a:latin typeface="Comic Sans MS" panose="030F0702030302020204" pitchFamily="66" charset="0"/>
                        <a:ea typeface="Calibri" panose="020F0502020204030204" pitchFamily="34" charset="0"/>
                        <a:cs typeface="Arial" panose="020B0604020202020204" pitchFamily="34"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000" b="1" dirty="0" smtClean="0">
                          <a:solidFill>
                            <a:srgbClr val="00B050"/>
                          </a:solidFill>
                          <a:effectLst/>
                          <a:latin typeface="Comic Sans MS" panose="030F0702030302020204" pitchFamily="66" charset="0"/>
                          <a:ea typeface="Calibri" panose="020F0502020204030204" pitchFamily="34" charset="0"/>
                          <a:cs typeface="Arial" panose="020B0604020202020204" pitchFamily="34" charset="0"/>
                        </a:rPr>
                        <a:t>Analogy</a:t>
                      </a:r>
                    </a:p>
                    <a:p>
                      <a:pPr marL="0" marR="0" indent="0" algn="l" defTabSz="914400" rtl="0" eaLnBrk="1" fontAlgn="auto" latinLnBrk="0" hangingPunct="1">
                        <a:lnSpc>
                          <a:spcPct val="107000"/>
                        </a:lnSpc>
                        <a:spcBef>
                          <a:spcPts val="0"/>
                        </a:spcBef>
                        <a:spcAft>
                          <a:spcPts val="0"/>
                        </a:spcAft>
                        <a:buClrTx/>
                        <a:buSzTx/>
                        <a:buFontTx/>
                        <a:buNone/>
                        <a:tabLst/>
                        <a:defRPr/>
                      </a:pPr>
                      <a:r>
                        <a:rPr lang="en-GB" sz="1000" b="1" dirty="0" smtClean="0">
                          <a:solidFill>
                            <a:srgbClr val="00B050"/>
                          </a:solidFill>
                          <a:effectLst/>
                          <a:latin typeface="Comic Sans MS" panose="030F0702030302020204" pitchFamily="66" charset="0"/>
                          <a:ea typeface="Calibri" panose="020F0502020204030204" pitchFamily="34" charset="0"/>
                          <a:cs typeface="Arial" panose="020B0604020202020204" pitchFamily="34" charset="0"/>
                        </a:rPr>
                        <a:t>Allegory</a:t>
                      </a:r>
                      <a:endParaRPr lang="en-GB" sz="1000" b="1"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r>
                        <a:rPr lang="en-GB" sz="1000" b="1" kern="1200" dirty="0" smtClean="0">
                          <a:solidFill>
                            <a:srgbClr val="00B050"/>
                          </a:solidFill>
                          <a:effectLst/>
                          <a:latin typeface="Comic Sans MS" panose="030F0702030302020204" pitchFamily="66" charset="0"/>
                          <a:ea typeface="+mn-ea"/>
                          <a:cs typeface="+mn-cs"/>
                        </a:rPr>
                        <a:t>Allusion</a:t>
                      </a:r>
                    </a:p>
                    <a:p>
                      <a:pPr>
                        <a:lnSpc>
                          <a:spcPct val="107000"/>
                        </a:lnSpc>
                        <a:spcAft>
                          <a:spcPts val="0"/>
                        </a:spcAft>
                      </a:pPr>
                      <a:r>
                        <a:rPr lang="en-GB" sz="1000" b="1" kern="1200" dirty="0" smtClean="0">
                          <a:solidFill>
                            <a:srgbClr val="00B050"/>
                          </a:solidFill>
                          <a:effectLst/>
                          <a:latin typeface="Comic Sans MS" panose="030F0702030302020204" pitchFamily="66" charset="0"/>
                          <a:ea typeface="+mn-ea"/>
                          <a:cs typeface="+mn-cs"/>
                        </a:rPr>
                        <a:t>Anthropomorphism</a:t>
                      </a:r>
                    </a:p>
                    <a:p>
                      <a:pPr>
                        <a:lnSpc>
                          <a:spcPct val="107000"/>
                        </a:lnSpc>
                        <a:spcAft>
                          <a:spcPts val="0"/>
                        </a:spcAft>
                      </a:pPr>
                      <a:r>
                        <a:rPr lang="en-GB" sz="1000" b="1" kern="1200" dirty="0" smtClean="0">
                          <a:solidFill>
                            <a:srgbClr val="00B050"/>
                          </a:solidFill>
                          <a:effectLst/>
                          <a:latin typeface="Comic Sans MS" panose="030F0702030302020204" pitchFamily="66" charset="0"/>
                          <a:ea typeface="+mn-ea"/>
                          <a:cs typeface="+mn-cs"/>
                        </a:rPr>
                        <a:t>Assonance</a:t>
                      </a:r>
                    </a:p>
                    <a:p>
                      <a:pPr>
                        <a:lnSpc>
                          <a:spcPct val="107000"/>
                        </a:lnSpc>
                        <a:spcAft>
                          <a:spcPts val="0"/>
                        </a:spcAft>
                      </a:pPr>
                      <a:r>
                        <a:rPr lang="en-GB" sz="1000" b="1"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Consonance</a:t>
                      </a:r>
                    </a:p>
                    <a:p>
                      <a:pPr>
                        <a:lnSpc>
                          <a:spcPct val="107000"/>
                        </a:lnSpc>
                        <a:spcAft>
                          <a:spcPts val="0"/>
                        </a:spcAft>
                      </a:pPr>
                      <a:r>
                        <a:rPr lang="en-GB" sz="1000" b="1"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Euphemism</a:t>
                      </a:r>
                    </a:p>
                    <a:p>
                      <a:pPr>
                        <a:lnSpc>
                          <a:spcPct val="107000"/>
                        </a:lnSpc>
                        <a:spcAft>
                          <a:spcPts val="0"/>
                        </a:spcAft>
                      </a:pPr>
                      <a:r>
                        <a:rPr lang="en-GB" sz="1000" b="1"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Euphony</a:t>
                      </a:r>
                    </a:p>
                    <a:p>
                      <a:pPr>
                        <a:lnSpc>
                          <a:spcPct val="107000"/>
                        </a:lnSpc>
                        <a:spcAft>
                          <a:spcPts val="0"/>
                        </a:spcAft>
                      </a:pPr>
                      <a:r>
                        <a:rPr lang="en-GB" sz="1000" b="1"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Idiom</a:t>
                      </a:r>
                    </a:p>
                    <a:p>
                      <a:pPr>
                        <a:lnSpc>
                          <a:spcPct val="107000"/>
                        </a:lnSpc>
                        <a:spcAft>
                          <a:spcPts val="0"/>
                        </a:spcAft>
                      </a:pPr>
                      <a:r>
                        <a:rPr lang="en-GB" sz="1000" b="1"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Irony</a:t>
                      </a:r>
                    </a:p>
                    <a:p>
                      <a:pPr>
                        <a:lnSpc>
                          <a:spcPct val="107000"/>
                        </a:lnSpc>
                        <a:spcAft>
                          <a:spcPts val="0"/>
                        </a:spcAft>
                      </a:pPr>
                      <a:r>
                        <a:rPr lang="en-GB" sz="1000" b="1"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Juxtaposition</a:t>
                      </a:r>
                    </a:p>
                    <a:p>
                      <a:pPr>
                        <a:lnSpc>
                          <a:spcPct val="107000"/>
                        </a:lnSpc>
                        <a:spcAft>
                          <a:spcPts val="0"/>
                        </a:spcAft>
                      </a:pPr>
                      <a:r>
                        <a:rPr lang="en-GB" sz="1000" b="1"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Lexical field </a:t>
                      </a:r>
                    </a:p>
                    <a:p>
                      <a:pPr>
                        <a:lnSpc>
                          <a:spcPct val="107000"/>
                        </a:lnSpc>
                        <a:spcAft>
                          <a:spcPts val="0"/>
                        </a:spcAft>
                      </a:pPr>
                      <a:r>
                        <a:rPr lang="en-GB" sz="1000" b="1"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Motif</a:t>
                      </a:r>
                    </a:p>
                    <a:p>
                      <a:pPr>
                        <a:lnSpc>
                          <a:spcPct val="107000"/>
                        </a:lnSpc>
                        <a:spcAft>
                          <a:spcPts val="0"/>
                        </a:spcAft>
                      </a:pPr>
                      <a:r>
                        <a:rPr lang="en-GB" sz="1000" b="1"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Extended metaphor</a:t>
                      </a:r>
                    </a:p>
                    <a:p>
                      <a:pPr>
                        <a:lnSpc>
                          <a:spcPct val="107000"/>
                        </a:lnSpc>
                        <a:spcAft>
                          <a:spcPts val="0"/>
                        </a:spcAft>
                      </a:pPr>
                      <a:r>
                        <a:rPr lang="en-GB" sz="1000" b="1"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Paradox</a:t>
                      </a:r>
                    </a:p>
                    <a:p>
                      <a:pPr>
                        <a:lnSpc>
                          <a:spcPct val="107000"/>
                        </a:lnSpc>
                        <a:spcAft>
                          <a:spcPts val="0"/>
                        </a:spcAft>
                      </a:pPr>
                      <a:r>
                        <a:rPr lang="en-GB" sz="1000" b="1"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Parallelism</a:t>
                      </a:r>
                    </a:p>
                    <a:p>
                      <a:pPr>
                        <a:lnSpc>
                          <a:spcPct val="107000"/>
                        </a:lnSpc>
                        <a:spcAft>
                          <a:spcPts val="0"/>
                        </a:spcAft>
                      </a:pPr>
                      <a:r>
                        <a:rPr lang="en-GB" sz="1000" b="1"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Poetic justice</a:t>
                      </a:r>
                    </a:p>
                    <a:p>
                      <a:pPr>
                        <a:lnSpc>
                          <a:spcPct val="107000"/>
                        </a:lnSpc>
                        <a:spcAft>
                          <a:spcPts val="0"/>
                        </a:spcAft>
                      </a:pPr>
                      <a:r>
                        <a:rPr lang="en-GB" sz="1000" b="1"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Pun</a:t>
                      </a:r>
                    </a:p>
                    <a:p>
                      <a:pPr>
                        <a:lnSpc>
                          <a:spcPct val="107000"/>
                        </a:lnSpc>
                        <a:spcAft>
                          <a:spcPts val="0"/>
                        </a:spcAft>
                      </a:pPr>
                      <a:r>
                        <a:rPr lang="en-GB" sz="1000" b="1"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Symbolism</a:t>
                      </a:r>
                    </a:p>
                    <a:p>
                      <a:pPr>
                        <a:lnSpc>
                          <a:spcPct val="107000"/>
                        </a:lnSpc>
                        <a:spcAft>
                          <a:spcPts val="0"/>
                        </a:spcAft>
                      </a:pPr>
                      <a:r>
                        <a:rPr lang="en-GB" sz="1000" b="1"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Sarcasm</a:t>
                      </a:r>
                    </a:p>
                    <a:p>
                      <a:pPr>
                        <a:lnSpc>
                          <a:spcPct val="107000"/>
                        </a:lnSpc>
                        <a:spcAft>
                          <a:spcPts val="0"/>
                        </a:spcAft>
                      </a:pPr>
                      <a:r>
                        <a:rPr lang="en-GB" sz="1000" b="1"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Surrealism </a:t>
                      </a:r>
                    </a:p>
                    <a:p>
                      <a:endParaRPr lang="en-GB" sz="1000" b="1" dirty="0">
                        <a:solidFill>
                          <a:schemeClr val="tx1"/>
                        </a:solidFill>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5" name="TextBox 4"/>
          <p:cNvSpPr txBox="1"/>
          <p:nvPr/>
        </p:nvSpPr>
        <p:spPr>
          <a:xfrm>
            <a:off x="6563527" y="1108490"/>
            <a:ext cx="2410831" cy="5162119"/>
          </a:xfrm>
          <a:prstGeom prst="rect">
            <a:avLst/>
          </a:prstGeom>
          <a:solidFill>
            <a:schemeClr val="accent4">
              <a:lumMod val="20000"/>
              <a:lumOff val="80000"/>
            </a:schemeClr>
          </a:solidFill>
          <a:ln>
            <a:solidFill>
              <a:schemeClr val="tx1"/>
            </a:solidFill>
          </a:ln>
        </p:spPr>
        <p:txBody>
          <a:bodyPr wrap="square" rtlCol="0">
            <a:spAutoFit/>
          </a:bodyPr>
          <a:lstStyle/>
          <a:p>
            <a:pPr marL="164127" indent="-164127">
              <a:buFont typeface="+mj-lt"/>
              <a:buAutoNum type="arabicPeriod"/>
            </a:pPr>
            <a:r>
              <a:rPr lang="en-GB" sz="1015" dirty="0">
                <a:latin typeface="Comic Sans MS" panose="030F0702030302020204" pitchFamily="66" charset="0"/>
              </a:rPr>
              <a:t>Make sure you understand what purpose you are being asked to analyse for e.g. ‘How does the writer create tension?’ = You are on the look out for ways the writer creates tension.</a:t>
            </a:r>
          </a:p>
          <a:p>
            <a:pPr marL="164127" indent="-164127"/>
            <a:endParaRPr lang="en-GB" sz="1015" dirty="0">
              <a:latin typeface="Comic Sans MS" panose="030F0702030302020204" pitchFamily="66" charset="0"/>
            </a:endParaRPr>
          </a:p>
          <a:p>
            <a:pPr marL="164127" indent="-164127">
              <a:buFont typeface="+mj-lt"/>
              <a:buAutoNum type="arabicPeriod" startAt="2"/>
            </a:pPr>
            <a:r>
              <a:rPr lang="en-GB" sz="1015" dirty="0">
                <a:latin typeface="Comic Sans MS" panose="030F0702030302020204" pitchFamily="66" charset="0"/>
              </a:rPr>
              <a:t>Highlight anything that you think is relevant.</a:t>
            </a:r>
          </a:p>
          <a:p>
            <a:pPr marL="164127" indent="-164127"/>
            <a:endParaRPr lang="en-GB" sz="1015" dirty="0">
              <a:latin typeface="Comic Sans MS" panose="030F0702030302020204" pitchFamily="66" charset="0"/>
            </a:endParaRPr>
          </a:p>
          <a:p>
            <a:pPr marL="164127" indent="-164127">
              <a:buFont typeface="+mj-lt"/>
              <a:buAutoNum type="arabicPeriod" startAt="3"/>
            </a:pPr>
            <a:r>
              <a:rPr lang="en-GB" sz="1015" dirty="0">
                <a:latin typeface="Comic Sans MS" panose="030F0702030302020204" pitchFamily="66" charset="0"/>
              </a:rPr>
              <a:t>Go back and look at what you have highlighted.</a:t>
            </a:r>
          </a:p>
          <a:p>
            <a:pPr marL="164127" indent="-164127">
              <a:buFont typeface="+mj-lt"/>
              <a:buAutoNum type="arabicPeriod" startAt="3"/>
            </a:pPr>
            <a:endParaRPr lang="en-GB" sz="1015" dirty="0">
              <a:latin typeface="Comic Sans MS" panose="030F0702030302020204" pitchFamily="66" charset="0"/>
            </a:endParaRPr>
          </a:p>
          <a:p>
            <a:pPr marL="164127" indent="-164127">
              <a:buFont typeface="+mj-lt"/>
              <a:buAutoNum type="arabicPeriod" startAt="3"/>
            </a:pPr>
            <a:r>
              <a:rPr lang="en-GB" sz="1015" dirty="0">
                <a:latin typeface="Comic Sans MS" panose="030F0702030302020204" pitchFamily="66" charset="0"/>
              </a:rPr>
              <a:t>Can you identify any terminology (the correct name for a devise. E.g. a comparison using ‘like’ or ‘as’ is a simile. Whatever you find annotate your text.</a:t>
            </a:r>
          </a:p>
          <a:p>
            <a:pPr marL="164127" indent="-164127">
              <a:buFont typeface="+mj-lt"/>
              <a:buAutoNum type="arabicPeriod" startAt="3"/>
            </a:pPr>
            <a:endParaRPr lang="en-GB" sz="1015" dirty="0">
              <a:latin typeface="Comic Sans MS" panose="030F0702030302020204" pitchFamily="66" charset="0"/>
            </a:endParaRPr>
          </a:p>
          <a:p>
            <a:pPr marL="164127" indent="-164127">
              <a:buFont typeface="+mj-lt"/>
              <a:buAutoNum type="arabicPeriod" startAt="3"/>
            </a:pPr>
            <a:r>
              <a:rPr lang="en-GB" sz="1015" dirty="0">
                <a:latin typeface="Comic Sans MS" panose="030F0702030302020204" pitchFamily="66" charset="0"/>
              </a:rPr>
              <a:t>Look at what you’ve highlighted you need to think about the </a:t>
            </a:r>
            <a:r>
              <a:rPr lang="en-GB" sz="1015" b="1" dirty="0">
                <a:latin typeface="Comic Sans MS" panose="030F0702030302020204" pitchFamily="66" charset="0"/>
              </a:rPr>
              <a:t>EFFECT </a:t>
            </a:r>
            <a:r>
              <a:rPr lang="en-GB" sz="1015" dirty="0">
                <a:latin typeface="Comic Sans MS" panose="030F0702030302020204" pitchFamily="66" charset="0"/>
              </a:rPr>
              <a:t>it has had on you as a reader. In other words what does it make you:</a:t>
            </a:r>
          </a:p>
          <a:p>
            <a:pPr marL="164127" lvl="1" indent="-164127">
              <a:buFont typeface="Arial" panose="020B0604020202020204" pitchFamily="34" charset="0"/>
              <a:buChar char="•"/>
            </a:pPr>
            <a:r>
              <a:rPr lang="en-GB" sz="1108" b="1" dirty="0">
                <a:latin typeface="Comic Sans MS" panose="030F0702030302020204" pitchFamily="66" charset="0"/>
              </a:rPr>
              <a:t>Think</a:t>
            </a:r>
          </a:p>
          <a:p>
            <a:pPr marL="164127" lvl="1" indent="-164127"/>
            <a:r>
              <a:rPr lang="en-GB" sz="1108" b="1" dirty="0">
                <a:latin typeface="Comic Sans MS" panose="030F0702030302020204" pitchFamily="66" charset="0"/>
              </a:rPr>
              <a:t> </a:t>
            </a:r>
          </a:p>
          <a:p>
            <a:pPr marL="164127" lvl="1" indent="-164127">
              <a:buFont typeface="Arial" panose="020B0604020202020204" pitchFamily="34" charset="0"/>
              <a:buChar char="•"/>
            </a:pPr>
            <a:r>
              <a:rPr lang="en-GB" sz="1108" b="1" dirty="0">
                <a:latin typeface="Comic Sans MS" panose="030F0702030302020204" pitchFamily="66" charset="0"/>
              </a:rPr>
              <a:t>Imagine</a:t>
            </a:r>
          </a:p>
          <a:p>
            <a:pPr marL="164127" lvl="1" indent="-164127"/>
            <a:endParaRPr lang="en-GB" sz="1108" b="1" dirty="0">
              <a:latin typeface="Comic Sans MS" panose="030F0702030302020204" pitchFamily="66" charset="0"/>
            </a:endParaRPr>
          </a:p>
          <a:p>
            <a:pPr marL="164127" lvl="1" indent="-164127">
              <a:buFont typeface="Arial" panose="020B0604020202020204" pitchFamily="34" charset="0"/>
              <a:buChar char="•"/>
            </a:pPr>
            <a:r>
              <a:rPr lang="en-GB" sz="1108" b="1" dirty="0">
                <a:latin typeface="Comic Sans MS" panose="030F0702030302020204" pitchFamily="66" charset="0"/>
              </a:rPr>
              <a:t>Feel</a:t>
            </a:r>
          </a:p>
          <a:p>
            <a:pPr marL="164127" lvl="1" indent="-164127">
              <a:buFont typeface="Arial" panose="020B0604020202020204" pitchFamily="34" charset="0"/>
              <a:buChar char="•"/>
            </a:pPr>
            <a:endParaRPr lang="en-GB" sz="1015" dirty="0">
              <a:latin typeface="Comic Sans MS" panose="030F0702030302020204" pitchFamily="66" charset="0"/>
            </a:endParaRPr>
          </a:p>
          <a:p>
            <a:pPr marL="164127" indent="-164127">
              <a:buFont typeface="+mj-lt"/>
              <a:buAutoNum type="arabicPeriod" startAt="3"/>
            </a:pPr>
            <a:r>
              <a:rPr lang="en-GB" sz="1015" dirty="0">
                <a:latin typeface="Comic Sans MS" panose="030F0702030302020204" pitchFamily="66" charset="0"/>
              </a:rPr>
              <a:t>Annotate with your interpretations!</a:t>
            </a:r>
          </a:p>
        </p:txBody>
      </p:sp>
      <p:sp>
        <p:nvSpPr>
          <p:cNvPr id="7" name="Rectangle 6"/>
          <p:cNvSpPr/>
          <p:nvPr/>
        </p:nvSpPr>
        <p:spPr>
          <a:xfrm>
            <a:off x="6563526" y="378154"/>
            <a:ext cx="2499680" cy="546945"/>
          </a:xfrm>
          <a:prstGeom prst="rect">
            <a:avLst/>
          </a:prstGeom>
        </p:spPr>
        <p:txBody>
          <a:bodyPr wrap="square">
            <a:spAutoFit/>
          </a:bodyPr>
          <a:lstStyle/>
          <a:p>
            <a:r>
              <a:rPr lang="en-GB" sz="1477" b="1" dirty="0">
                <a:latin typeface="Comic Sans MS" panose="030F0702030302020204" pitchFamily="66" charset="0"/>
              </a:rPr>
              <a:t>How to analyse a text: step by step:</a:t>
            </a:r>
          </a:p>
        </p:txBody>
      </p:sp>
      <p:pic>
        <p:nvPicPr>
          <p:cNvPr id="8" name="Picture 7"/>
          <p:cNvPicPr>
            <a:picLocks noChangeAspect="1"/>
          </p:cNvPicPr>
          <p:nvPr/>
        </p:nvPicPr>
        <p:blipFill>
          <a:blip r:embed="rId2"/>
          <a:stretch>
            <a:fillRect/>
          </a:stretch>
        </p:blipFill>
        <p:spPr>
          <a:xfrm>
            <a:off x="8206081" y="4736993"/>
            <a:ext cx="375054" cy="375054"/>
          </a:xfrm>
          <a:prstGeom prst="rect">
            <a:avLst/>
          </a:prstGeom>
        </p:spPr>
      </p:pic>
      <p:pic>
        <p:nvPicPr>
          <p:cNvPr id="11" name="Picture 10"/>
          <p:cNvPicPr>
            <a:picLocks noChangeAspect="1"/>
          </p:cNvPicPr>
          <p:nvPr/>
        </p:nvPicPr>
        <p:blipFill>
          <a:blip r:embed="rId3"/>
          <a:stretch>
            <a:fillRect/>
          </a:stretch>
        </p:blipFill>
        <p:spPr>
          <a:xfrm>
            <a:off x="8206081" y="5116796"/>
            <a:ext cx="375054" cy="471688"/>
          </a:xfrm>
          <a:prstGeom prst="rect">
            <a:avLst/>
          </a:prstGeom>
        </p:spPr>
      </p:pic>
      <p:pic>
        <p:nvPicPr>
          <p:cNvPr id="12" name="Picture 11"/>
          <p:cNvPicPr>
            <a:picLocks noChangeAspect="1"/>
          </p:cNvPicPr>
          <p:nvPr/>
        </p:nvPicPr>
        <p:blipFill>
          <a:blip r:embed="rId4"/>
          <a:stretch>
            <a:fillRect/>
          </a:stretch>
        </p:blipFill>
        <p:spPr>
          <a:xfrm>
            <a:off x="8206081" y="5570537"/>
            <a:ext cx="375054" cy="302907"/>
          </a:xfrm>
          <a:prstGeom prst="rect">
            <a:avLst/>
          </a:prstGeom>
        </p:spPr>
      </p:pic>
      <p:pic>
        <p:nvPicPr>
          <p:cNvPr id="13" name="Picture 12">
            <a:extLst>
              <a:ext uri="{FF2B5EF4-FFF2-40B4-BE49-F238E27FC236}">
                <a16:creationId xmlns="" xmlns:a16="http://schemas.microsoft.com/office/drawing/2014/main" id="{893C9281-929D-4133-8B53-C639B944C92C}"/>
              </a:ext>
            </a:extLst>
          </p:cNvPr>
          <p:cNvPicPr>
            <a:picLocks noChangeAspect="1"/>
          </p:cNvPicPr>
          <p:nvPr/>
        </p:nvPicPr>
        <p:blipFill>
          <a:blip r:embed="rId5"/>
          <a:stretch>
            <a:fillRect/>
          </a:stretch>
        </p:blipFill>
        <p:spPr>
          <a:xfrm rot="16200000">
            <a:off x="-740707" y="1004477"/>
            <a:ext cx="2015412" cy="533998"/>
          </a:xfrm>
          <a:prstGeom prst="rect">
            <a:avLst/>
          </a:prstGeom>
        </p:spPr>
      </p:pic>
      <p:sp>
        <p:nvSpPr>
          <p:cNvPr id="14" name="TextBox 13"/>
          <p:cNvSpPr txBox="1"/>
          <p:nvPr/>
        </p:nvSpPr>
        <p:spPr>
          <a:xfrm>
            <a:off x="55983" y="2392886"/>
            <a:ext cx="422031" cy="3928961"/>
          </a:xfrm>
          <a:prstGeom prst="rect">
            <a:avLst/>
          </a:prstGeom>
          <a:solidFill>
            <a:schemeClr val="accent6">
              <a:lumMod val="40000"/>
              <a:lumOff val="60000"/>
            </a:schemeClr>
          </a:solidFill>
          <a:ln>
            <a:solidFill>
              <a:schemeClr val="tx1"/>
            </a:solidFill>
          </a:ln>
        </p:spPr>
        <p:txBody>
          <a:bodyPr wrap="square" rtlCol="0">
            <a:spAutoFit/>
          </a:bodyPr>
          <a:lstStyle/>
          <a:p>
            <a:r>
              <a:rPr lang="en-GB" sz="1662" b="1" dirty="0">
                <a:latin typeface="Comic Sans MS" panose="030F0702030302020204" pitchFamily="66" charset="0"/>
              </a:rPr>
              <a:t>H</a:t>
            </a:r>
          </a:p>
          <a:p>
            <a:r>
              <a:rPr lang="en-GB" sz="1662" b="1" dirty="0">
                <a:latin typeface="Comic Sans MS" panose="030F0702030302020204" pitchFamily="66" charset="0"/>
              </a:rPr>
              <a:t>O</a:t>
            </a:r>
          </a:p>
          <a:p>
            <a:r>
              <a:rPr lang="en-GB" sz="1662" b="1" dirty="0">
                <a:latin typeface="Comic Sans MS" panose="030F0702030302020204" pitchFamily="66" charset="0"/>
              </a:rPr>
              <a:t>W</a:t>
            </a:r>
          </a:p>
          <a:p>
            <a:endParaRPr lang="en-GB" sz="1662" b="1" dirty="0">
              <a:latin typeface="Comic Sans MS" panose="030F0702030302020204" pitchFamily="66" charset="0"/>
            </a:endParaRPr>
          </a:p>
          <a:p>
            <a:r>
              <a:rPr lang="en-GB" sz="1662" b="1" dirty="0">
                <a:latin typeface="Comic Sans MS" panose="030F0702030302020204" pitchFamily="66" charset="0"/>
              </a:rPr>
              <a:t>T</a:t>
            </a:r>
          </a:p>
          <a:p>
            <a:r>
              <a:rPr lang="en-GB" sz="1662" b="1" dirty="0">
                <a:latin typeface="Comic Sans MS" panose="030F0702030302020204" pitchFamily="66" charset="0"/>
              </a:rPr>
              <a:t>O</a:t>
            </a:r>
          </a:p>
          <a:p>
            <a:endParaRPr lang="en-GB" sz="1662" b="1" dirty="0">
              <a:latin typeface="Comic Sans MS" panose="030F0702030302020204" pitchFamily="66" charset="0"/>
            </a:endParaRPr>
          </a:p>
          <a:p>
            <a:r>
              <a:rPr lang="en-GB" sz="1662" b="1" dirty="0">
                <a:latin typeface="Comic Sans MS" panose="030F0702030302020204" pitchFamily="66" charset="0"/>
              </a:rPr>
              <a:t>A</a:t>
            </a:r>
          </a:p>
          <a:p>
            <a:r>
              <a:rPr lang="en-GB" sz="1662" b="1" dirty="0">
                <a:latin typeface="Comic Sans MS" panose="030F0702030302020204" pitchFamily="66" charset="0"/>
              </a:rPr>
              <a:t>N</a:t>
            </a:r>
          </a:p>
          <a:p>
            <a:r>
              <a:rPr lang="en-GB" sz="1662" b="1" dirty="0">
                <a:latin typeface="Comic Sans MS" panose="030F0702030302020204" pitchFamily="66" charset="0"/>
              </a:rPr>
              <a:t>A</a:t>
            </a:r>
          </a:p>
          <a:p>
            <a:r>
              <a:rPr lang="en-GB" sz="1662" b="1" dirty="0">
                <a:latin typeface="Comic Sans MS" panose="030F0702030302020204" pitchFamily="66" charset="0"/>
              </a:rPr>
              <a:t>L</a:t>
            </a:r>
          </a:p>
          <a:p>
            <a:r>
              <a:rPr lang="en-GB" sz="1662" b="1" dirty="0">
                <a:latin typeface="Comic Sans MS" panose="030F0702030302020204" pitchFamily="66" charset="0"/>
              </a:rPr>
              <a:t>Y</a:t>
            </a:r>
          </a:p>
          <a:p>
            <a:r>
              <a:rPr lang="en-GB" sz="1662" b="1" dirty="0">
                <a:latin typeface="Comic Sans MS" panose="030F0702030302020204" pitchFamily="66" charset="0"/>
              </a:rPr>
              <a:t>S</a:t>
            </a:r>
          </a:p>
          <a:p>
            <a:r>
              <a:rPr lang="en-GB" sz="1662" b="1" dirty="0">
                <a:latin typeface="Comic Sans MS" panose="030F0702030302020204" pitchFamily="66" charset="0"/>
              </a:rPr>
              <a:t>E</a:t>
            </a:r>
          </a:p>
          <a:p>
            <a:endParaRPr lang="en-GB" sz="1662" b="1" dirty="0">
              <a:latin typeface="Comic Sans MS" panose="030F0702030302020204" pitchFamily="66" charset="0"/>
            </a:endParaRPr>
          </a:p>
        </p:txBody>
      </p:sp>
      <p:graphicFrame>
        <p:nvGraphicFramePr>
          <p:cNvPr id="15" name="Table 14"/>
          <p:cNvGraphicFramePr>
            <a:graphicFrameLocks noGrp="1"/>
          </p:cNvGraphicFramePr>
          <p:nvPr>
            <p:extLst/>
          </p:nvPr>
        </p:nvGraphicFramePr>
        <p:xfrm>
          <a:off x="609587" y="360557"/>
          <a:ext cx="3976061" cy="1419665"/>
        </p:xfrm>
        <a:graphic>
          <a:graphicData uri="http://schemas.openxmlformats.org/drawingml/2006/table">
            <a:tbl>
              <a:tblPr firstRow="1" bandRow="1">
                <a:tableStyleId>{5C22544A-7EE6-4342-B048-85BDC9FD1C3A}</a:tableStyleId>
              </a:tblPr>
              <a:tblGrid>
                <a:gridCol w="1083335"/>
                <a:gridCol w="2892726"/>
              </a:tblGrid>
              <a:tr h="309489">
                <a:tc>
                  <a:txBody>
                    <a:bodyPr/>
                    <a:lstStyle/>
                    <a:p>
                      <a:endParaRPr lang="en-GB" sz="1500" dirty="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500"/>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314">
                <a:tc>
                  <a:txBody>
                    <a:bodyPr/>
                    <a:lstStyle/>
                    <a:p>
                      <a:r>
                        <a:rPr lang="en-GB" sz="1100" b="1" dirty="0" smtClean="0">
                          <a:latin typeface="Comic Sans MS" panose="030F0702030302020204" pitchFamily="66" charset="0"/>
                        </a:rPr>
                        <a:t>Annotate</a:t>
                      </a:r>
                      <a:endParaRPr lang="en-GB" sz="1100" b="1" dirty="0">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smtClean="0">
                          <a:latin typeface="Comic Sans MS" panose="030F0702030302020204" pitchFamily="66" charset="0"/>
                        </a:rPr>
                        <a:t>label,</a:t>
                      </a:r>
                      <a:r>
                        <a:rPr lang="en-GB" sz="1100" baseline="0" dirty="0" smtClean="0">
                          <a:latin typeface="Comic Sans MS" panose="030F0702030302020204" pitchFamily="66" charset="0"/>
                        </a:rPr>
                        <a:t> add notes to</a:t>
                      </a:r>
                      <a:endParaRPr lang="en-GB" sz="1100" dirty="0">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2314">
                <a:tc>
                  <a:txBody>
                    <a:bodyPr/>
                    <a:lstStyle/>
                    <a:p>
                      <a:r>
                        <a:rPr lang="en-GB" sz="1100" b="1" dirty="0" smtClean="0">
                          <a:latin typeface="Comic Sans MS" panose="030F0702030302020204" pitchFamily="66" charset="0"/>
                        </a:rPr>
                        <a:t>Denotation </a:t>
                      </a:r>
                      <a:endParaRPr lang="en-GB" sz="1100" b="1" dirty="0">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smtClean="0">
                          <a:latin typeface="Comic Sans MS" panose="030F0702030302020204" pitchFamily="66" charset="0"/>
                        </a:rPr>
                        <a:t>The literal</a:t>
                      </a:r>
                      <a:r>
                        <a:rPr lang="en-GB" sz="1100" baseline="0" dirty="0" smtClean="0">
                          <a:latin typeface="Comic Sans MS" panose="030F0702030302020204" pitchFamily="66" charset="0"/>
                        </a:rPr>
                        <a:t> or primary meaning of a word</a:t>
                      </a:r>
                      <a:endParaRPr lang="en-GB" sz="1100" dirty="0">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2031">
                <a:tc>
                  <a:txBody>
                    <a:bodyPr/>
                    <a:lstStyle/>
                    <a:p>
                      <a:r>
                        <a:rPr lang="en-GB" sz="1100" b="1" dirty="0" smtClean="0">
                          <a:latin typeface="Comic Sans MS" panose="030F0702030302020204" pitchFamily="66" charset="0"/>
                        </a:rPr>
                        <a:t>Connotation</a:t>
                      </a:r>
                      <a:endParaRPr lang="en-GB" sz="1100" b="1" dirty="0">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dirty="0" smtClean="0">
                          <a:latin typeface="Comic Sans MS" panose="030F0702030302020204" pitchFamily="66" charset="0"/>
                        </a:rPr>
                        <a:t>The</a:t>
                      </a:r>
                      <a:r>
                        <a:rPr lang="en-GB" sz="1100" baseline="0" dirty="0" smtClean="0">
                          <a:latin typeface="Comic Sans MS" panose="030F0702030302020204" pitchFamily="66" charset="0"/>
                        </a:rPr>
                        <a:t> implied or associated meanings. What it suggests to you.</a:t>
                      </a:r>
                      <a:endParaRPr lang="en-GB" sz="1100" dirty="0">
                        <a:latin typeface="Comic Sans MS" panose="030F0702030302020204" pitchFamily="66" charset="0"/>
                      </a:endParaRPr>
                    </a:p>
                  </a:txBody>
                  <a:tcPr marL="84406" marR="84406"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Box 15"/>
          <p:cNvSpPr txBox="1"/>
          <p:nvPr/>
        </p:nvSpPr>
        <p:spPr>
          <a:xfrm>
            <a:off x="5182835" y="3166157"/>
            <a:ext cx="184731" cy="348109"/>
          </a:xfrm>
          <a:prstGeom prst="rect">
            <a:avLst/>
          </a:prstGeom>
          <a:noFill/>
        </p:spPr>
        <p:txBody>
          <a:bodyPr wrap="none" rtlCol="0">
            <a:spAutoFit/>
          </a:bodyPr>
          <a:lstStyle/>
          <a:p>
            <a:endParaRPr lang="en-GB" sz="1662" dirty="0"/>
          </a:p>
        </p:txBody>
      </p:sp>
      <p:pic>
        <p:nvPicPr>
          <p:cNvPr id="22" name="Picture 21"/>
          <p:cNvPicPr>
            <a:picLocks noChangeAspect="1"/>
          </p:cNvPicPr>
          <p:nvPr/>
        </p:nvPicPr>
        <p:blipFill>
          <a:blip r:embed="rId6"/>
          <a:stretch>
            <a:fillRect/>
          </a:stretch>
        </p:blipFill>
        <p:spPr>
          <a:xfrm rot="16200000">
            <a:off x="2669542" y="2731485"/>
            <a:ext cx="4642741" cy="3033258"/>
          </a:xfrm>
          <a:prstGeom prst="rect">
            <a:avLst/>
          </a:prstGeom>
        </p:spPr>
      </p:pic>
      <p:sp>
        <p:nvSpPr>
          <p:cNvPr id="23" name="TextBox 22"/>
          <p:cNvSpPr txBox="1"/>
          <p:nvPr/>
        </p:nvSpPr>
        <p:spPr>
          <a:xfrm>
            <a:off x="4678917" y="362232"/>
            <a:ext cx="1801506" cy="1484189"/>
          </a:xfrm>
          <a:prstGeom prst="rect">
            <a:avLst/>
          </a:prstGeom>
          <a:solidFill>
            <a:schemeClr val="accent4">
              <a:lumMod val="60000"/>
              <a:lumOff val="40000"/>
            </a:schemeClr>
          </a:solidFill>
          <a:ln>
            <a:solidFill>
              <a:schemeClr val="tx1"/>
            </a:solidFill>
          </a:ln>
        </p:spPr>
        <p:txBody>
          <a:bodyPr wrap="square" rtlCol="0">
            <a:spAutoFit/>
          </a:bodyPr>
          <a:lstStyle/>
          <a:p>
            <a:pPr marL="164127" indent="-164127">
              <a:buFont typeface="Arial" panose="020B0604020202020204" pitchFamily="34" charset="0"/>
              <a:buChar char="•"/>
            </a:pPr>
            <a:r>
              <a:rPr lang="en-GB" sz="1292" dirty="0">
                <a:latin typeface="Comic Sans MS" panose="030F0702030302020204" pitchFamily="66" charset="0"/>
              </a:rPr>
              <a:t>Language</a:t>
            </a:r>
          </a:p>
          <a:p>
            <a:pPr marL="164127" indent="-164127">
              <a:buFont typeface="Arial" panose="020B0604020202020204" pitchFamily="34" charset="0"/>
              <a:buChar char="•"/>
            </a:pPr>
            <a:r>
              <a:rPr lang="en-GB" sz="1292" dirty="0">
                <a:latin typeface="Comic Sans MS" panose="030F0702030302020204" pitchFamily="66" charset="0"/>
              </a:rPr>
              <a:t>Structure</a:t>
            </a:r>
          </a:p>
          <a:p>
            <a:pPr marL="164127" indent="-164127">
              <a:buFont typeface="Arial" panose="020B0604020202020204" pitchFamily="34" charset="0"/>
              <a:buChar char="•"/>
            </a:pPr>
            <a:r>
              <a:rPr lang="en-GB" sz="1292" dirty="0">
                <a:latin typeface="Comic Sans MS" panose="030F0702030302020204" pitchFamily="66" charset="0"/>
              </a:rPr>
              <a:t>Techniques</a:t>
            </a:r>
          </a:p>
          <a:p>
            <a:pPr marL="164127" indent="-164127">
              <a:buFont typeface="Arial" panose="020B0604020202020204" pitchFamily="34" charset="0"/>
              <a:buChar char="•"/>
            </a:pPr>
            <a:r>
              <a:rPr lang="en-GB" sz="1292" dirty="0">
                <a:latin typeface="Comic Sans MS" panose="030F0702030302020204" pitchFamily="66" charset="0"/>
              </a:rPr>
              <a:t>Layers of meaning</a:t>
            </a:r>
          </a:p>
          <a:p>
            <a:pPr marL="164127" indent="-164127">
              <a:buFont typeface="Arial" panose="020B0604020202020204" pitchFamily="34" charset="0"/>
              <a:buChar char="•"/>
            </a:pPr>
            <a:r>
              <a:rPr lang="en-GB" sz="1292" dirty="0">
                <a:latin typeface="Comic Sans MS" panose="030F0702030302020204" pitchFamily="66" charset="0"/>
              </a:rPr>
              <a:t>Author’s purpose</a:t>
            </a:r>
          </a:p>
          <a:p>
            <a:pPr marL="164127" indent="-164127">
              <a:buFont typeface="Arial" panose="020B0604020202020204" pitchFamily="34" charset="0"/>
              <a:buChar char="•"/>
            </a:pPr>
            <a:r>
              <a:rPr lang="en-GB" sz="1292" dirty="0">
                <a:latin typeface="Comic Sans MS" panose="030F0702030302020204" pitchFamily="66" charset="0"/>
              </a:rPr>
              <a:t>Context</a:t>
            </a:r>
          </a:p>
          <a:p>
            <a:pPr marL="263776" indent="-263776">
              <a:buFont typeface="Arial" panose="020B0604020202020204" pitchFamily="34" charset="0"/>
              <a:buChar char="•"/>
            </a:pPr>
            <a:endParaRPr lang="en-GB" sz="1292" dirty="0">
              <a:latin typeface="Comic Sans MS" panose="030F0702030302020204" pitchFamily="66" charset="0"/>
            </a:endParaRPr>
          </a:p>
        </p:txBody>
      </p:sp>
    </p:spTree>
    <p:extLst>
      <p:ext uri="{BB962C8B-B14F-4D97-AF65-F5344CB8AC3E}">
        <p14:creationId xmlns:p14="http://schemas.microsoft.com/office/powerpoint/2010/main" val="4042405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34331"/>
          </a:xfrm>
        </p:spPr>
        <p:txBody>
          <a:bodyPr/>
          <a:lstStyle/>
          <a:p>
            <a:r>
              <a:rPr lang="en-GB" dirty="0" smtClean="0">
                <a:latin typeface="+mn-lt"/>
              </a:rPr>
              <a:t>Section A checklist (reading)</a:t>
            </a:r>
            <a:endParaRPr lang="en-GB" dirty="0">
              <a:latin typeface="+mn-lt"/>
            </a:endParaRPr>
          </a:p>
        </p:txBody>
      </p:sp>
      <p:sp>
        <p:nvSpPr>
          <p:cNvPr id="3" name="Content Placeholder 2"/>
          <p:cNvSpPr>
            <a:spLocks noGrp="1"/>
          </p:cNvSpPr>
          <p:nvPr>
            <p:ph idx="1"/>
          </p:nvPr>
        </p:nvSpPr>
        <p:spPr>
          <a:xfrm>
            <a:off x="628650" y="1270453"/>
            <a:ext cx="7886700" cy="5184776"/>
          </a:xfrm>
          <a:solidFill>
            <a:schemeClr val="bg2"/>
          </a:solidFill>
        </p:spPr>
        <p:txBody>
          <a:bodyPr/>
          <a:lstStyle/>
          <a:p>
            <a:r>
              <a:rPr lang="en-GB" dirty="0" smtClean="0"/>
              <a:t>Understand focus of question</a:t>
            </a:r>
          </a:p>
          <a:p>
            <a:r>
              <a:rPr lang="en-GB" dirty="0" smtClean="0"/>
              <a:t>Read with a purpose -ANNOTATE</a:t>
            </a:r>
          </a:p>
          <a:p>
            <a:r>
              <a:rPr lang="en-GB" dirty="0" smtClean="0"/>
              <a:t>Identify </a:t>
            </a:r>
            <a:r>
              <a:rPr lang="en-GB" b="1" dirty="0" smtClean="0">
                <a:solidFill>
                  <a:srgbClr val="FF0000"/>
                </a:solidFill>
              </a:rPr>
              <a:t>3-5 quotes </a:t>
            </a:r>
            <a:r>
              <a:rPr lang="en-GB" dirty="0" smtClean="0"/>
              <a:t>(depending on scope for analysis.)</a:t>
            </a:r>
          </a:p>
          <a:p>
            <a:r>
              <a:rPr lang="en-GB" dirty="0" smtClean="0"/>
              <a:t>Annotate your selected quotes on your extract:</a:t>
            </a:r>
          </a:p>
          <a:p>
            <a:pPr lvl="1"/>
            <a:r>
              <a:rPr lang="en-GB" dirty="0" smtClean="0"/>
              <a:t>Connotations of </a:t>
            </a:r>
            <a:r>
              <a:rPr lang="en-GB" b="1" dirty="0" smtClean="0">
                <a:solidFill>
                  <a:srgbClr val="FF0000"/>
                </a:solidFill>
              </a:rPr>
              <a:t>words</a:t>
            </a:r>
            <a:r>
              <a:rPr lang="en-GB" dirty="0" smtClean="0"/>
              <a:t>/relevance/cross-reference?</a:t>
            </a:r>
          </a:p>
          <a:p>
            <a:pPr lvl="1"/>
            <a:r>
              <a:rPr lang="en-GB" b="1" dirty="0" smtClean="0">
                <a:solidFill>
                  <a:srgbClr val="FF0000"/>
                </a:solidFill>
              </a:rPr>
              <a:t>Techniques</a:t>
            </a:r>
            <a:r>
              <a:rPr lang="en-GB" dirty="0" smtClean="0"/>
              <a:t> – effect?</a:t>
            </a:r>
          </a:p>
          <a:p>
            <a:pPr lvl="1"/>
            <a:r>
              <a:rPr lang="en-GB" b="1" dirty="0" smtClean="0">
                <a:solidFill>
                  <a:srgbClr val="FF0000"/>
                </a:solidFill>
              </a:rPr>
              <a:t>Structural features </a:t>
            </a:r>
            <a:r>
              <a:rPr lang="en-GB" dirty="0" smtClean="0"/>
              <a:t>– effect?</a:t>
            </a:r>
          </a:p>
          <a:p>
            <a:pPr marL="271463" lvl="1" indent="-271463"/>
            <a:endParaRPr lang="en-GB" dirty="0"/>
          </a:p>
        </p:txBody>
      </p:sp>
    </p:spTree>
    <p:extLst>
      <p:ext uri="{BB962C8B-B14F-4D97-AF65-F5344CB8AC3E}">
        <p14:creationId xmlns:p14="http://schemas.microsoft.com/office/powerpoint/2010/main" val="2316099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11122"/>
            <a:ext cx="7886700" cy="587775"/>
          </a:xfrm>
        </p:spPr>
        <p:txBody>
          <a:bodyPr>
            <a:normAutofit fontScale="90000"/>
          </a:bodyPr>
          <a:lstStyle/>
          <a:p>
            <a:r>
              <a:rPr lang="en-GB" sz="4000" dirty="0" smtClean="0">
                <a:latin typeface="Comic Sans MS" panose="030F0702030302020204" pitchFamily="66" charset="0"/>
              </a:rPr>
              <a:t>How to answer a ‘how’ question</a:t>
            </a:r>
            <a:endParaRPr lang="en-GB" sz="4000" dirty="0">
              <a:latin typeface="Comic Sans MS" panose="030F0702030302020204" pitchFamily="66" charset="0"/>
            </a:endParaRPr>
          </a:p>
        </p:txBody>
      </p:sp>
      <p:sp>
        <p:nvSpPr>
          <p:cNvPr id="4" name="Content Placeholder 3"/>
          <p:cNvSpPr>
            <a:spLocks noGrp="1"/>
          </p:cNvSpPr>
          <p:nvPr>
            <p:ph sz="half" idx="1"/>
          </p:nvPr>
        </p:nvSpPr>
        <p:spPr>
          <a:xfrm>
            <a:off x="262890" y="914400"/>
            <a:ext cx="4886626" cy="3147461"/>
          </a:xfrm>
          <a:solidFill>
            <a:schemeClr val="accent1">
              <a:lumMod val="20000"/>
              <a:lumOff val="80000"/>
            </a:schemeClr>
          </a:solidFill>
        </p:spPr>
        <p:txBody>
          <a:bodyPr>
            <a:noAutofit/>
          </a:bodyPr>
          <a:lstStyle/>
          <a:p>
            <a:pPr marL="0" indent="0">
              <a:buNone/>
            </a:pPr>
            <a:r>
              <a:rPr lang="en-GB" sz="1100" b="1" u="sng" dirty="0" smtClean="0">
                <a:latin typeface="Comic Sans MS" panose="030F0702030302020204" pitchFamily="66" charset="0"/>
              </a:rPr>
              <a:t>Where?</a:t>
            </a:r>
          </a:p>
          <a:p>
            <a:r>
              <a:rPr lang="en-GB" sz="1100" b="1" dirty="0" smtClean="0">
                <a:latin typeface="Comic Sans MS" panose="030F0702030302020204" pitchFamily="66" charset="0"/>
              </a:rPr>
              <a:t>Language Paper 2 – Q3</a:t>
            </a:r>
          </a:p>
          <a:p>
            <a:r>
              <a:rPr lang="en-GB" sz="1100" b="1" dirty="0" smtClean="0">
                <a:latin typeface="Comic Sans MS" panose="030F0702030302020204" pitchFamily="66" charset="0"/>
              </a:rPr>
              <a:t>Lit Paper 1 – ‘Macbeth’ A</a:t>
            </a:r>
          </a:p>
          <a:p>
            <a:r>
              <a:rPr lang="en-GB" sz="1100" b="1" dirty="0" smtClean="0">
                <a:latin typeface="Comic Sans MS" panose="030F0702030302020204" pitchFamily="66" charset="0"/>
              </a:rPr>
              <a:t>Lit Paper 2  - Jekyll &amp; Hyde A.</a:t>
            </a:r>
          </a:p>
          <a:p>
            <a:pPr marL="0" indent="0">
              <a:buNone/>
            </a:pPr>
            <a:endParaRPr lang="en-GB" sz="1100" b="1" dirty="0">
              <a:latin typeface="Comic Sans MS" panose="030F0702030302020204" pitchFamily="66" charset="0"/>
            </a:endParaRPr>
          </a:p>
          <a:p>
            <a:pPr marL="342900" indent="-342900">
              <a:lnSpc>
                <a:spcPct val="100000"/>
              </a:lnSpc>
              <a:spcBef>
                <a:spcPts val="0"/>
              </a:spcBef>
              <a:buFont typeface="+mj-lt"/>
              <a:buAutoNum type="arabicPeriod"/>
            </a:pPr>
            <a:r>
              <a:rPr lang="en-GB" sz="1100" dirty="0" smtClean="0">
                <a:latin typeface="Comic Sans MS" panose="030F0702030302020204" pitchFamily="66" charset="0"/>
              </a:rPr>
              <a:t>Read the question – </a:t>
            </a:r>
            <a:r>
              <a:rPr lang="en-GB" sz="1100" b="1" u="sng" dirty="0" smtClean="0">
                <a:latin typeface="Comic Sans MS" panose="030F0702030302020204" pitchFamily="66" charset="0"/>
              </a:rPr>
              <a:t>identify the focus</a:t>
            </a:r>
            <a:r>
              <a:rPr lang="en-GB" sz="1100" dirty="0" smtClean="0">
                <a:latin typeface="Comic Sans MS" panose="030F0702030302020204" pitchFamily="66" charset="0"/>
              </a:rPr>
              <a:t> – how the writer creates mystery, fear, suspense, drama tension </a:t>
            </a:r>
            <a:r>
              <a:rPr lang="en-GB" sz="1100" dirty="0">
                <a:latin typeface="Comic Sans MS" panose="030F0702030302020204" pitchFamily="66" charset="0"/>
              </a:rPr>
              <a:t>e</a:t>
            </a:r>
            <a:r>
              <a:rPr lang="en-GB" sz="1100" dirty="0" smtClean="0">
                <a:latin typeface="Comic Sans MS" panose="030F0702030302020204" pitchFamily="66" charset="0"/>
              </a:rPr>
              <a:t>tc..</a:t>
            </a:r>
          </a:p>
          <a:p>
            <a:pPr marL="342900" indent="-342900">
              <a:lnSpc>
                <a:spcPct val="100000"/>
              </a:lnSpc>
              <a:spcBef>
                <a:spcPts val="0"/>
              </a:spcBef>
              <a:buFont typeface="+mj-lt"/>
              <a:buAutoNum type="arabicPeriod"/>
            </a:pPr>
            <a:r>
              <a:rPr lang="en-GB" sz="1100" dirty="0" smtClean="0">
                <a:latin typeface="Comic Sans MS" panose="030F0702030302020204" pitchFamily="66" charset="0"/>
              </a:rPr>
              <a:t>Read blub – what important information can you learn? </a:t>
            </a:r>
          </a:p>
          <a:p>
            <a:pPr marL="342900" indent="-342900">
              <a:lnSpc>
                <a:spcPct val="100000"/>
              </a:lnSpc>
              <a:spcBef>
                <a:spcPts val="0"/>
              </a:spcBef>
              <a:buFont typeface="+mj-lt"/>
              <a:buAutoNum type="arabicPeriod"/>
            </a:pPr>
            <a:r>
              <a:rPr lang="en-GB" sz="1100" dirty="0" smtClean="0">
                <a:latin typeface="Comic Sans MS" panose="030F0702030302020204" pitchFamily="66" charset="0"/>
              </a:rPr>
              <a:t>Read once for understanding – pen in hand summary sentences as you go</a:t>
            </a:r>
          </a:p>
          <a:p>
            <a:pPr marL="342900" indent="-342900">
              <a:lnSpc>
                <a:spcPct val="100000"/>
              </a:lnSpc>
              <a:spcBef>
                <a:spcPts val="0"/>
              </a:spcBef>
              <a:buFont typeface="+mj-lt"/>
              <a:buAutoNum type="arabicPeriod"/>
            </a:pPr>
            <a:r>
              <a:rPr lang="en-GB" sz="1100" dirty="0" smtClean="0">
                <a:latin typeface="Comic Sans MS" panose="030F0702030302020204" pitchFamily="66" charset="0"/>
              </a:rPr>
              <a:t>Read again – aim to pull out at least 5 quotes – remember you must talk about language structure and techniques – try and label S, L or T</a:t>
            </a:r>
          </a:p>
          <a:p>
            <a:pPr marL="342900" indent="-342900">
              <a:lnSpc>
                <a:spcPct val="100000"/>
              </a:lnSpc>
              <a:spcBef>
                <a:spcPts val="0"/>
              </a:spcBef>
              <a:buFont typeface="+mj-lt"/>
              <a:buAutoNum type="arabicPeriod"/>
            </a:pPr>
            <a:r>
              <a:rPr lang="en-GB" sz="1100" dirty="0" smtClean="0">
                <a:latin typeface="Comic Sans MS" panose="030F0702030302020204" pitchFamily="66" charset="0"/>
              </a:rPr>
              <a:t>Label with the correct terminology and the effect it creates</a:t>
            </a:r>
          </a:p>
          <a:p>
            <a:pPr marL="342900" indent="-342900">
              <a:lnSpc>
                <a:spcPct val="100000"/>
              </a:lnSpc>
              <a:spcBef>
                <a:spcPts val="0"/>
              </a:spcBef>
              <a:buFont typeface="+mj-lt"/>
              <a:buAutoNum type="arabicPeriod"/>
            </a:pPr>
            <a:r>
              <a:rPr lang="en-GB" sz="1100" dirty="0" smtClean="0">
                <a:latin typeface="Comic Sans MS" panose="030F0702030302020204" pitchFamily="66" charset="0"/>
              </a:rPr>
              <a:t>1.5-2 pages</a:t>
            </a:r>
            <a:endParaRPr lang="en-GB" sz="1100" dirty="0">
              <a:latin typeface="Comic Sans MS" panose="030F0702030302020204" pitchFamily="66" charset="0"/>
            </a:endParaRPr>
          </a:p>
        </p:txBody>
      </p:sp>
      <p:graphicFrame>
        <p:nvGraphicFramePr>
          <p:cNvPr id="6" name="Table 5"/>
          <p:cNvGraphicFramePr>
            <a:graphicFrameLocks noGrp="1"/>
          </p:cNvGraphicFramePr>
          <p:nvPr>
            <p:extLst/>
          </p:nvPr>
        </p:nvGraphicFramePr>
        <p:xfrm>
          <a:off x="262890" y="4215862"/>
          <a:ext cx="4896251" cy="2484120"/>
        </p:xfrm>
        <a:graphic>
          <a:graphicData uri="http://schemas.openxmlformats.org/drawingml/2006/table">
            <a:tbl>
              <a:tblPr firstRow="1" bandRow="1">
                <a:tableStyleId>{5C22544A-7EE6-4342-B048-85BDC9FD1C3A}</a:tableStyleId>
              </a:tblPr>
              <a:tblGrid>
                <a:gridCol w="1401570"/>
                <a:gridCol w="3494681"/>
              </a:tblGrid>
              <a:tr h="370840">
                <a:tc>
                  <a:txBody>
                    <a:bodyPr/>
                    <a:lstStyle/>
                    <a:p>
                      <a:r>
                        <a:rPr lang="en-GB" dirty="0" smtClean="0"/>
                        <a:t>Paragraph</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b="1" u="sng" dirty="0" smtClean="0"/>
                        <a:t>S</a:t>
                      </a:r>
                      <a:r>
                        <a:rPr lang="en-GB" dirty="0" smtClean="0"/>
                        <a:t>tructure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00000"/>
                        </a:lnSpc>
                        <a:buFont typeface="Arial" panose="020B0604020202020204" pitchFamily="34" charset="0"/>
                        <a:buChar char="•"/>
                      </a:pPr>
                      <a:r>
                        <a:rPr lang="en-GB" sz="1200" dirty="0" smtClean="0">
                          <a:latin typeface="Comic Sans MS" panose="030F0702030302020204" pitchFamily="66" charset="0"/>
                        </a:rPr>
                        <a:t>One way the writer engages the reader is by using (insert METHOD e.g. well chosen adjectives, a simile, violent verbs etc.)</a:t>
                      </a:r>
                    </a:p>
                    <a:p>
                      <a:pPr marL="285750" indent="-285750">
                        <a:lnSpc>
                          <a:spcPct val="100000"/>
                        </a:lnSpc>
                        <a:buFont typeface="Arial" panose="020B0604020202020204" pitchFamily="34" charset="0"/>
                        <a:buChar char="•"/>
                      </a:pPr>
                      <a:r>
                        <a:rPr lang="en-GB" sz="1200" dirty="0" smtClean="0">
                          <a:latin typeface="Comic Sans MS" panose="030F0702030302020204" pitchFamily="66" charset="0"/>
                        </a:rPr>
                        <a:t>For example, “……….”</a:t>
                      </a:r>
                    </a:p>
                    <a:p>
                      <a:pPr marL="285750" indent="-285750">
                        <a:lnSpc>
                          <a:spcPct val="100000"/>
                        </a:lnSpc>
                        <a:buFont typeface="Arial" panose="020B0604020202020204" pitchFamily="34" charset="0"/>
                        <a:buChar char="•"/>
                      </a:pPr>
                      <a:r>
                        <a:rPr lang="en-GB" sz="1200" dirty="0" smtClean="0">
                          <a:latin typeface="Comic Sans MS" panose="030F0702030302020204" pitchFamily="66" charset="0"/>
                        </a:rPr>
                        <a:t>This suggests……..The word “………” creates. Make sure you link back to the focus of the question.</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b="1" u="sng" dirty="0" smtClean="0"/>
                        <a:t>L</a:t>
                      </a:r>
                      <a:r>
                        <a:rPr lang="en-GB" dirty="0" smtClean="0"/>
                        <a:t>anguage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b="1" u="sng" dirty="0" smtClean="0"/>
                        <a:t>T</a:t>
                      </a:r>
                      <a:r>
                        <a:rPr lang="en-GB" dirty="0" smtClean="0"/>
                        <a:t>echniques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nvPr>
        </p:nvGraphicFramePr>
        <p:xfrm>
          <a:off x="5315220" y="914400"/>
          <a:ext cx="3686587" cy="5638800"/>
        </p:xfrm>
        <a:graphic>
          <a:graphicData uri="http://schemas.openxmlformats.org/drawingml/2006/table">
            <a:tbl>
              <a:tblPr firstRow="1" bandRow="1">
                <a:tableStyleId>{5C22544A-7EE6-4342-B048-85BDC9FD1C3A}</a:tableStyleId>
              </a:tblPr>
              <a:tblGrid>
                <a:gridCol w="3236260"/>
                <a:gridCol w="242047"/>
                <a:gridCol w="208280"/>
              </a:tblGrid>
              <a:tr h="258184">
                <a:tc>
                  <a:txBody>
                    <a:bodyPr/>
                    <a:lstStyle/>
                    <a:p>
                      <a:r>
                        <a:rPr lang="en-GB" sz="1200" dirty="0" smtClean="0">
                          <a:latin typeface="Comic Sans MS" panose="030F0702030302020204" pitchFamily="66" charset="0"/>
                        </a:rPr>
                        <a:t>‘</a:t>
                      </a:r>
                      <a:r>
                        <a:rPr lang="en-GB" sz="1400" dirty="0" smtClean="0">
                          <a:latin typeface="Comic Sans MS" panose="030F0702030302020204" pitchFamily="66" charset="0"/>
                        </a:rPr>
                        <a:t>HOW’ question success criteria</a:t>
                      </a:r>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Y</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N</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252">
                <a:tc>
                  <a:txBody>
                    <a:bodyPr/>
                    <a:lstStyle/>
                    <a:p>
                      <a:r>
                        <a:rPr lang="en-GB" sz="1000" dirty="0" smtClean="0">
                          <a:latin typeface="Comic Sans MS" panose="030F0702030302020204" pitchFamily="66" charset="0"/>
                        </a:rPr>
                        <a:t>You have talked about the author’s choice</a:t>
                      </a:r>
                      <a:r>
                        <a:rPr lang="en-GB" sz="1000" baseline="0" dirty="0" smtClean="0">
                          <a:latin typeface="Comic Sans MS" panose="030F0702030302020204" pitchFamily="66" charset="0"/>
                        </a:rPr>
                        <a:t> of language</a:t>
                      </a:r>
                      <a:endParaRPr lang="en-GB" sz="10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GB" sz="1000" dirty="0" smtClean="0">
                          <a:latin typeface="Comic Sans MS" panose="030F0702030302020204" pitchFamily="66" charset="0"/>
                        </a:rPr>
                        <a:t>You have discussed 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024">
                <a:tc>
                  <a:txBody>
                    <a:bodyPr/>
                    <a:lstStyle/>
                    <a:p>
                      <a:r>
                        <a:rPr lang="en-GB" sz="1000" dirty="0" smtClean="0">
                          <a:latin typeface="Comic Sans MS" panose="030F0702030302020204" pitchFamily="66" charset="0"/>
                        </a:rPr>
                        <a:t>You have discussed techniques</a:t>
                      </a:r>
                      <a:endParaRPr lang="en-GB" sz="10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774">
                <a:tc>
                  <a:txBody>
                    <a:bodyPr/>
                    <a:lstStyle/>
                    <a:p>
                      <a:r>
                        <a:rPr lang="en-GB" sz="1000" dirty="0" smtClean="0">
                          <a:latin typeface="Comic Sans MS" panose="030F0702030302020204" pitchFamily="66" charset="0"/>
                        </a:rPr>
                        <a:t>You have used subject terminology where you can</a:t>
                      </a:r>
                      <a:endParaRPr lang="en-GB" sz="10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395">
                <a:tc>
                  <a:txBody>
                    <a:bodyPr/>
                    <a:lstStyle/>
                    <a:p>
                      <a:r>
                        <a:rPr lang="en-GB" sz="1000" dirty="0" smtClean="0">
                          <a:latin typeface="Comic Sans MS" panose="030F0702030302020204" pitchFamily="66" charset="0"/>
                        </a:rPr>
                        <a:t>You have</a:t>
                      </a:r>
                      <a:r>
                        <a:rPr lang="en-GB" sz="1000" baseline="0" dirty="0" smtClean="0">
                          <a:latin typeface="Comic Sans MS" panose="030F0702030302020204" pitchFamily="66" charset="0"/>
                        </a:rPr>
                        <a:t> written in PQA paragraphs</a:t>
                      </a:r>
                      <a:endParaRPr lang="en-GB" sz="10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0927">
                <a:tc>
                  <a:txBody>
                    <a:bodyPr/>
                    <a:lstStyle/>
                    <a:p>
                      <a:r>
                        <a:rPr lang="en-GB" sz="1000" dirty="0" smtClean="0">
                          <a:latin typeface="Comic Sans MS" panose="030F0702030302020204" pitchFamily="66" charset="0"/>
                        </a:rPr>
                        <a:t>You have not used the word ‘quote’ in your answer</a:t>
                      </a:r>
                      <a:endParaRPr lang="en-GB" sz="10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607">
                <a:tc>
                  <a:txBody>
                    <a:bodyPr/>
                    <a:lstStyle/>
                    <a:p>
                      <a:r>
                        <a:rPr lang="en-GB" sz="1000" dirty="0" smtClean="0">
                          <a:latin typeface="Comic Sans MS" panose="030F0702030302020204" pitchFamily="66" charset="0"/>
                        </a:rPr>
                        <a:t>You have discussed at least 3 key quotes</a:t>
                      </a:r>
                      <a:endParaRPr lang="en-GB" sz="10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1706">
                <a:tc>
                  <a:txBody>
                    <a:bodyPr/>
                    <a:lstStyle/>
                    <a:p>
                      <a:r>
                        <a:rPr lang="en-GB" sz="1000" dirty="0" smtClean="0">
                          <a:latin typeface="Comic Sans MS" panose="030F0702030302020204" pitchFamily="66" charset="0"/>
                        </a:rPr>
                        <a:t>You have used single word analysis where I can</a:t>
                      </a:r>
                      <a:endParaRPr lang="en-GB" sz="10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010">
                <a:tc>
                  <a:txBody>
                    <a:bodyPr/>
                    <a:lstStyle/>
                    <a:p>
                      <a:r>
                        <a:rPr lang="en-GB" sz="1000" dirty="0" smtClean="0">
                          <a:latin typeface="Comic Sans MS" panose="030F0702030302020204" pitchFamily="66" charset="0"/>
                        </a:rPr>
                        <a:t>You have offered multiple interpretations where you can</a:t>
                      </a:r>
                      <a:endParaRPr lang="en-GB" sz="10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494">
                <a:tc>
                  <a:txBody>
                    <a:bodyPr/>
                    <a:lstStyle/>
                    <a:p>
                      <a:r>
                        <a:rPr lang="en-GB" sz="1000" dirty="0" smtClean="0">
                          <a:latin typeface="Comic Sans MS" panose="030F0702030302020204" pitchFamily="66" charset="0"/>
                        </a:rPr>
                        <a:t>You have commented</a:t>
                      </a:r>
                      <a:r>
                        <a:rPr lang="en-GB" sz="1000" baseline="0" dirty="0" smtClean="0">
                          <a:latin typeface="Comic Sans MS" panose="030F0702030302020204" pitchFamily="66" charset="0"/>
                        </a:rPr>
                        <a:t> on authorial purpose in your analysis</a:t>
                      </a:r>
                      <a:endParaRPr lang="en-GB" sz="10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538">
                <a:tc>
                  <a:txBody>
                    <a:bodyPr/>
                    <a:lstStyle/>
                    <a:p>
                      <a:r>
                        <a:rPr lang="en-GB" sz="1000" dirty="0" smtClean="0">
                          <a:latin typeface="Comic Sans MS" panose="030F0702030302020204" pitchFamily="66" charset="0"/>
                        </a:rPr>
                        <a:t>You have varied your language</a:t>
                      </a:r>
                      <a:r>
                        <a:rPr lang="en-GB" sz="1000" baseline="0" dirty="0" smtClean="0">
                          <a:latin typeface="Comic Sans MS" panose="030F0702030302020204" pitchFamily="66" charset="0"/>
                        </a:rPr>
                        <a:t> for analysis</a:t>
                      </a:r>
                      <a:endParaRPr lang="en-GB" sz="10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2313">
                <a:tc>
                  <a:txBody>
                    <a:bodyPr/>
                    <a:lstStyle/>
                    <a:p>
                      <a:r>
                        <a:rPr lang="en-GB" sz="1000" dirty="0" smtClean="0">
                          <a:latin typeface="Comic Sans MS" panose="030F0702030302020204" pitchFamily="66" charset="0"/>
                        </a:rPr>
                        <a:t>You have used model verbs and modifiers</a:t>
                      </a:r>
                      <a:r>
                        <a:rPr lang="en-GB" sz="1000" baseline="0" dirty="0" smtClean="0">
                          <a:latin typeface="Comic Sans MS" panose="030F0702030302020204" pitchFamily="66" charset="0"/>
                        </a:rPr>
                        <a:t> to show a sense of certainty or uncertainty.</a:t>
                      </a:r>
                      <a:endParaRPr lang="en-GB" sz="10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941">
                <a:tc>
                  <a:txBody>
                    <a:bodyPr/>
                    <a:lstStyle/>
                    <a:p>
                      <a:r>
                        <a:rPr lang="en-GB" sz="1000" dirty="0" smtClean="0">
                          <a:latin typeface="Comic Sans MS" panose="030F0702030302020204" pitchFamily="66" charset="0"/>
                        </a:rPr>
                        <a:t>Your answer is developed and you have discussed at least 5 key quotes</a:t>
                      </a:r>
                      <a:endParaRPr lang="en-GB" sz="10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675">
                <a:tc>
                  <a:txBody>
                    <a:bodyPr/>
                    <a:lstStyle/>
                    <a:p>
                      <a:r>
                        <a:rPr lang="en-GB" sz="1000" dirty="0" smtClean="0">
                          <a:latin typeface="Comic Sans MS" panose="030F0702030302020204" pitchFamily="66" charset="0"/>
                        </a:rPr>
                        <a:t>You have embedded your quotes</a:t>
                      </a:r>
                      <a:endParaRPr lang="en-GB" sz="10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296">
                <a:tc>
                  <a:txBody>
                    <a:bodyPr/>
                    <a:lstStyle/>
                    <a:p>
                      <a:r>
                        <a:rPr lang="en-GB" sz="1000" dirty="0" smtClean="0">
                          <a:latin typeface="Comic Sans MS" panose="030F0702030302020204" pitchFamily="66" charset="0"/>
                        </a:rPr>
                        <a:t>You answer is clear and makes sense (proof read)</a:t>
                      </a:r>
                      <a:endParaRPr lang="en-GB" sz="10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GB" sz="1000" dirty="0" smtClean="0">
                          <a:latin typeface="Comic Sans MS" panose="030F0702030302020204" pitchFamily="66" charset="0"/>
                        </a:rPr>
                        <a:t>Your</a:t>
                      </a:r>
                      <a:r>
                        <a:rPr lang="en-GB" sz="1000" baseline="0" dirty="0" smtClean="0">
                          <a:latin typeface="Comic Sans MS" panose="030F0702030302020204" pitchFamily="66" charset="0"/>
                        </a:rPr>
                        <a:t> answer is concise (no waffle! ‘cut and shunt’</a:t>
                      </a:r>
                      <a:endParaRPr lang="en-GB" sz="10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93391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Grade 7, 8 &amp; 9</a:t>
            </a:r>
            <a:endParaRPr lang="en-GB" dirty="0"/>
          </a:p>
        </p:txBody>
      </p:sp>
      <p:sp>
        <p:nvSpPr>
          <p:cNvPr id="6" name="Content Placeholder 5"/>
          <p:cNvSpPr>
            <a:spLocks noGrp="1"/>
          </p:cNvSpPr>
          <p:nvPr>
            <p:ph idx="1"/>
          </p:nvPr>
        </p:nvSpPr>
        <p:spPr/>
        <p:txBody>
          <a:bodyPr/>
          <a:lstStyle/>
          <a:p>
            <a:r>
              <a:rPr lang="en-US" dirty="0"/>
              <a:t>The response is a cohesive evaluation of the </a:t>
            </a:r>
            <a:r>
              <a:rPr lang="en-US" dirty="0" smtClean="0"/>
              <a:t>interrelationship of </a:t>
            </a:r>
            <a:r>
              <a:rPr lang="en-US" dirty="0"/>
              <a:t>language, form and structure and their effect on </a:t>
            </a:r>
            <a:r>
              <a:rPr lang="en-US" dirty="0" smtClean="0"/>
              <a:t>the reader</a:t>
            </a:r>
            <a:r>
              <a:rPr lang="en-US" dirty="0"/>
              <a:t>.</a:t>
            </a:r>
          </a:p>
          <a:p>
            <a:r>
              <a:rPr lang="en-US" dirty="0" smtClean="0"/>
              <a:t>Relevant </a:t>
            </a:r>
            <a:r>
              <a:rPr lang="en-US" dirty="0"/>
              <a:t>subject terminology is integrated and precise.</a:t>
            </a:r>
            <a:endParaRPr lang="en-GB" dirty="0"/>
          </a:p>
        </p:txBody>
      </p:sp>
    </p:spTree>
    <p:extLst>
      <p:ext uri="{BB962C8B-B14F-4D97-AF65-F5344CB8AC3E}">
        <p14:creationId xmlns:p14="http://schemas.microsoft.com/office/powerpoint/2010/main" val="3163174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356053"/>
            <a:ext cx="8526236" cy="6153603"/>
          </a:xfrm>
          <a:solidFill>
            <a:schemeClr val="bg2"/>
          </a:solidFill>
        </p:spPr>
        <p:txBody>
          <a:bodyPr>
            <a:normAutofit fontScale="92500" lnSpcReduction="10000"/>
          </a:bodyPr>
          <a:lstStyle/>
          <a:p>
            <a:pPr marL="0" indent="0">
              <a:buNone/>
            </a:pPr>
            <a:r>
              <a:rPr lang="en-GB" dirty="0" smtClean="0">
                <a:latin typeface="+mj-lt"/>
              </a:rPr>
              <a:t>From the extract we learn that Banquo no longer trusts Macbeth as he delivers his true thoughts and feelings about recent events to the audience through a </a:t>
            </a:r>
            <a:r>
              <a:rPr lang="en-GB" b="1" u="sng" dirty="0" smtClean="0">
                <a:solidFill>
                  <a:srgbClr val="FF0000"/>
                </a:solidFill>
                <a:latin typeface="+mj-lt"/>
              </a:rPr>
              <a:t>soliloquy</a:t>
            </a:r>
            <a:r>
              <a:rPr lang="en-GB" dirty="0" smtClean="0">
                <a:latin typeface="+mj-lt"/>
              </a:rPr>
              <a:t>. Banquo’s use of the </a:t>
            </a:r>
            <a:r>
              <a:rPr lang="en-GB" b="1" u="sng" dirty="0" smtClean="0">
                <a:solidFill>
                  <a:srgbClr val="FF0000"/>
                </a:solidFill>
                <a:latin typeface="+mj-lt"/>
              </a:rPr>
              <a:t>second person </a:t>
            </a:r>
            <a:r>
              <a:rPr lang="en-GB" dirty="0" smtClean="0">
                <a:latin typeface="+mj-lt"/>
              </a:rPr>
              <a:t>and </a:t>
            </a:r>
            <a:r>
              <a:rPr lang="en-GB" b="1" u="sng" dirty="0" smtClean="0">
                <a:solidFill>
                  <a:srgbClr val="FF0000"/>
                </a:solidFill>
                <a:latin typeface="+mj-lt"/>
              </a:rPr>
              <a:t>repetition</a:t>
            </a:r>
            <a:r>
              <a:rPr lang="en-GB" dirty="0" smtClean="0">
                <a:latin typeface="+mj-lt"/>
              </a:rPr>
              <a:t> of ‘Thou’ makes his tone seem accusatory, again signifying that he no longer trusts his former friend and confidant. The use of the </a:t>
            </a:r>
            <a:r>
              <a:rPr lang="en-GB" b="1" u="sng" dirty="0" smtClean="0">
                <a:solidFill>
                  <a:srgbClr val="FF0000"/>
                </a:solidFill>
                <a:latin typeface="+mj-lt"/>
              </a:rPr>
              <a:t>triplet</a:t>
            </a:r>
            <a:r>
              <a:rPr lang="en-GB" dirty="0" smtClean="0">
                <a:latin typeface="+mj-lt"/>
              </a:rPr>
              <a:t>, ‘king, Cawdor, Glamis’ makes Macbeth seem powerful and possibly intimidating to Banquo; it also reinforces the idea that the witches are a dark and evil force to be taken seriously. Shakespeare’s choice of language for Banquo is also revealing about how he feels about Macbeth. For example, the </a:t>
            </a:r>
            <a:r>
              <a:rPr lang="en-GB" b="1" u="sng" dirty="0" smtClean="0">
                <a:solidFill>
                  <a:srgbClr val="FF0000"/>
                </a:solidFill>
                <a:latin typeface="+mj-lt"/>
              </a:rPr>
              <a:t>abstract noun</a:t>
            </a:r>
            <a:r>
              <a:rPr lang="en-GB" dirty="0" smtClean="0">
                <a:latin typeface="+mj-lt"/>
              </a:rPr>
              <a:t> ‘fear</a:t>
            </a:r>
            <a:r>
              <a:rPr lang="en-GB" dirty="0">
                <a:latin typeface="+mj-lt"/>
              </a:rPr>
              <a:t>’ suggests Banquo is scared of Macbeth’s capabilities – probably justifiably so given his record in </a:t>
            </a:r>
            <a:r>
              <a:rPr lang="en-GB" dirty="0" smtClean="0">
                <a:latin typeface="+mj-lt"/>
              </a:rPr>
              <a:t>battle. Furthermore, the </a:t>
            </a:r>
            <a:r>
              <a:rPr lang="en-GB" b="1" u="sng" dirty="0" smtClean="0">
                <a:solidFill>
                  <a:srgbClr val="FF0000"/>
                </a:solidFill>
                <a:latin typeface="+mj-lt"/>
              </a:rPr>
              <a:t>adverb</a:t>
            </a:r>
            <a:r>
              <a:rPr lang="en-GB" dirty="0" smtClean="0">
                <a:latin typeface="+mj-lt"/>
              </a:rPr>
              <a:t> </a:t>
            </a:r>
            <a:r>
              <a:rPr lang="en-GB" dirty="0">
                <a:latin typeface="+mj-lt"/>
              </a:rPr>
              <a:t>‘foully</a:t>
            </a:r>
            <a:r>
              <a:rPr lang="en-GB" dirty="0" smtClean="0">
                <a:latin typeface="+mj-lt"/>
              </a:rPr>
              <a:t>’ is </a:t>
            </a:r>
            <a:r>
              <a:rPr lang="en-GB" dirty="0">
                <a:latin typeface="+mj-lt"/>
              </a:rPr>
              <a:t>reminiscent of the language used by the witches </a:t>
            </a:r>
            <a:r>
              <a:rPr lang="en-GB" dirty="0" smtClean="0">
                <a:latin typeface="+mj-lt"/>
              </a:rPr>
              <a:t>suggesting that </a:t>
            </a:r>
            <a:r>
              <a:rPr lang="en-GB" dirty="0">
                <a:latin typeface="+mj-lt"/>
              </a:rPr>
              <a:t>Banquo fears the influence they have over </a:t>
            </a:r>
            <a:r>
              <a:rPr lang="en-GB" dirty="0" smtClean="0">
                <a:latin typeface="+mj-lt"/>
              </a:rPr>
              <a:t>Macbeth. Lastly, by using the </a:t>
            </a:r>
            <a:r>
              <a:rPr lang="en-GB" b="1" u="sng" dirty="0" smtClean="0">
                <a:solidFill>
                  <a:srgbClr val="FF0000"/>
                </a:solidFill>
                <a:latin typeface="+mj-lt"/>
              </a:rPr>
              <a:t>verb</a:t>
            </a:r>
            <a:r>
              <a:rPr lang="en-GB" dirty="0" smtClean="0">
                <a:latin typeface="+mj-lt"/>
              </a:rPr>
              <a:t> ‘</a:t>
            </a:r>
            <a:r>
              <a:rPr lang="en-GB" dirty="0" err="1" smtClean="0">
                <a:latin typeface="+mj-lt"/>
              </a:rPr>
              <a:t>play’dst</a:t>
            </a:r>
            <a:r>
              <a:rPr lang="en-GB" dirty="0" smtClean="0">
                <a:latin typeface="+mj-lt"/>
              </a:rPr>
              <a:t>,’ Banquo (Shakespeare) is </a:t>
            </a:r>
            <a:r>
              <a:rPr lang="en-GB" dirty="0">
                <a:latin typeface="+mj-lt"/>
              </a:rPr>
              <a:t>hinting that Macbeth doesn’t appreciate the severity of his </a:t>
            </a:r>
            <a:r>
              <a:rPr lang="en-GB" dirty="0" smtClean="0">
                <a:latin typeface="+mj-lt"/>
              </a:rPr>
              <a:t>actions. </a:t>
            </a:r>
            <a:r>
              <a:rPr lang="en-GB" dirty="0">
                <a:latin typeface="+mj-lt"/>
              </a:rPr>
              <a:t>He is treating it like a game he doesn’t want to lose.</a:t>
            </a:r>
          </a:p>
          <a:p>
            <a:pPr marL="0" indent="0">
              <a:buNone/>
            </a:pPr>
            <a:endParaRPr lang="en-GB" dirty="0">
              <a:latin typeface="+mj-lt"/>
            </a:endParaRPr>
          </a:p>
          <a:p>
            <a:pPr marL="0" indent="0">
              <a:buNone/>
            </a:pPr>
            <a:endParaRPr lang="en-GB" dirty="0">
              <a:latin typeface="+mj-lt"/>
            </a:endParaRPr>
          </a:p>
          <a:p>
            <a:pPr marL="0" indent="0">
              <a:buNone/>
            </a:pPr>
            <a:endParaRPr lang="en-GB" dirty="0">
              <a:latin typeface="+mj-lt"/>
            </a:endParaRPr>
          </a:p>
        </p:txBody>
      </p:sp>
    </p:spTree>
    <p:extLst>
      <p:ext uri="{BB962C8B-B14F-4D97-AF65-F5344CB8AC3E}">
        <p14:creationId xmlns:p14="http://schemas.microsoft.com/office/powerpoint/2010/main" val="3849351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Sample Question B</a:t>
            </a:r>
            <a:endParaRPr lang="en-GB" b="1" dirty="0"/>
          </a:p>
        </p:txBody>
      </p:sp>
      <p:sp>
        <p:nvSpPr>
          <p:cNvPr id="3" name="Content Placeholder 2"/>
          <p:cNvSpPr>
            <a:spLocks noGrp="1"/>
          </p:cNvSpPr>
          <p:nvPr>
            <p:ph idx="1"/>
          </p:nvPr>
        </p:nvSpPr>
        <p:spPr>
          <a:solidFill>
            <a:schemeClr val="bg2"/>
          </a:solidFill>
        </p:spPr>
        <p:txBody>
          <a:bodyPr/>
          <a:lstStyle/>
          <a:p>
            <a:pPr marL="0" indent="0">
              <a:buNone/>
            </a:pPr>
            <a:r>
              <a:rPr lang="en-GB" dirty="0" smtClean="0"/>
              <a:t>In the extract we see Banquo being ‘disloyal’ to Macbeth. Explore the significance of loyalty </a:t>
            </a:r>
            <a:r>
              <a:rPr lang="en-GB" sz="3200" b="1" u="sng" dirty="0" smtClean="0"/>
              <a:t>elsewhere</a:t>
            </a:r>
            <a:r>
              <a:rPr lang="en-GB" dirty="0" smtClean="0"/>
              <a:t> in the play. (20)</a:t>
            </a:r>
            <a:endParaRPr lang="en-GB" dirty="0"/>
          </a:p>
        </p:txBody>
      </p:sp>
    </p:spTree>
    <p:extLst>
      <p:ext uri="{BB962C8B-B14F-4D97-AF65-F5344CB8AC3E}">
        <p14:creationId xmlns:p14="http://schemas.microsoft.com/office/powerpoint/2010/main" val="3744994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Question B</a:t>
            </a:r>
            <a:endParaRPr lang="en-GB" dirty="0"/>
          </a:p>
        </p:txBody>
      </p:sp>
      <p:sp>
        <p:nvSpPr>
          <p:cNvPr id="3" name="Content Placeholder 2"/>
          <p:cNvSpPr>
            <a:spLocks noGrp="1"/>
          </p:cNvSpPr>
          <p:nvPr>
            <p:ph idx="1"/>
          </p:nvPr>
        </p:nvSpPr>
        <p:spPr>
          <a:solidFill>
            <a:schemeClr val="bg2"/>
          </a:solidFill>
        </p:spPr>
        <p:txBody>
          <a:bodyPr>
            <a:normAutofit/>
          </a:bodyPr>
          <a:lstStyle/>
          <a:p>
            <a:pPr marL="285750" indent="-285750"/>
            <a:r>
              <a:rPr lang="en-GB" dirty="0" smtClean="0">
                <a:latin typeface="+mj-lt"/>
              </a:rPr>
              <a:t>Tests </a:t>
            </a:r>
            <a:r>
              <a:rPr lang="en-GB" dirty="0">
                <a:latin typeface="+mj-lt"/>
              </a:rPr>
              <a:t>knowledge of whole play</a:t>
            </a:r>
          </a:p>
          <a:p>
            <a:pPr marL="285750" indent="-285750"/>
            <a:r>
              <a:rPr lang="en-GB" dirty="0" smtClean="0">
                <a:latin typeface="+mj-lt"/>
              </a:rPr>
              <a:t>Thematic/character/setting/techniques e.g. symbolism</a:t>
            </a:r>
            <a:endParaRPr lang="en-GB" dirty="0">
              <a:latin typeface="+mj-lt"/>
            </a:endParaRPr>
          </a:p>
          <a:p>
            <a:pPr marL="285750" indent="-285750"/>
            <a:r>
              <a:rPr lang="en-GB" dirty="0">
                <a:latin typeface="+mj-lt"/>
              </a:rPr>
              <a:t>20 marks</a:t>
            </a:r>
          </a:p>
          <a:p>
            <a:pPr marL="285750" indent="-285750"/>
            <a:r>
              <a:rPr lang="en-GB" dirty="0">
                <a:latin typeface="+mj-lt"/>
              </a:rPr>
              <a:t>27.5 minutes</a:t>
            </a:r>
          </a:p>
          <a:p>
            <a:pPr marL="285750" indent="-285750"/>
            <a:r>
              <a:rPr lang="en-GB" dirty="0">
                <a:latin typeface="+mj-lt"/>
              </a:rPr>
              <a:t>1 minute unpicking question and making sure you understand the focus.</a:t>
            </a:r>
          </a:p>
          <a:p>
            <a:pPr marL="285750" indent="-285750"/>
            <a:r>
              <a:rPr lang="en-GB" dirty="0">
                <a:latin typeface="+mj-lt"/>
              </a:rPr>
              <a:t>6.5 minutes planning – key points, quotes &amp; context</a:t>
            </a:r>
          </a:p>
          <a:p>
            <a:pPr marL="285750" indent="-285750"/>
            <a:r>
              <a:rPr lang="en-GB" dirty="0">
                <a:latin typeface="+mj-lt"/>
              </a:rPr>
              <a:t>20 minutes writing – 2 pages</a:t>
            </a:r>
          </a:p>
          <a:p>
            <a:endParaRPr lang="en-GB" dirty="0">
              <a:latin typeface="+mj-lt"/>
            </a:endParaRPr>
          </a:p>
        </p:txBody>
      </p:sp>
    </p:spTree>
    <p:extLst>
      <p:ext uri="{BB962C8B-B14F-4D97-AF65-F5344CB8AC3E}">
        <p14:creationId xmlns:p14="http://schemas.microsoft.com/office/powerpoint/2010/main" val="4142277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theme is not examples…</a:t>
            </a:r>
            <a:endParaRPr lang="en-GB" dirty="0"/>
          </a:p>
        </p:txBody>
      </p:sp>
      <p:sp>
        <p:nvSpPr>
          <p:cNvPr id="3" name="Content Placeholder 2"/>
          <p:cNvSpPr>
            <a:spLocks noGrp="1"/>
          </p:cNvSpPr>
          <p:nvPr>
            <p:ph idx="1"/>
          </p:nvPr>
        </p:nvSpPr>
        <p:spPr>
          <a:xfrm>
            <a:off x="5728447" y="1919755"/>
            <a:ext cx="3028950" cy="4351338"/>
          </a:xfrm>
          <a:solidFill>
            <a:schemeClr val="accent6">
              <a:lumMod val="60000"/>
              <a:lumOff val="40000"/>
            </a:schemeClr>
          </a:solidFill>
        </p:spPr>
        <p:txBody>
          <a:bodyPr>
            <a:normAutofit fontScale="92500" lnSpcReduction="20000"/>
          </a:bodyPr>
          <a:lstStyle/>
          <a:p>
            <a:pPr marL="0" indent="0">
              <a:lnSpc>
                <a:spcPct val="170000"/>
              </a:lnSpc>
              <a:buNone/>
            </a:pPr>
            <a:r>
              <a:rPr lang="en-GB" b="1" u="sng" dirty="0" smtClean="0">
                <a:latin typeface="+mj-lt"/>
              </a:rPr>
              <a:t>Ingredients of a theme question:</a:t>
            </a:r>
          </a:p>
          <a:p>
            <a:r>
              <a:rPr lang="en-GB" dirty="0" smtClean="0">
                <a:solidFill>
                  <a:srgbClr val="FFFF00"/>
                </a:solidFill>
                <a:latin typeface="+mj-lt"/>
              </a:rPr>
              <a:t>Key examples of theme</a:t>
            </a:r>
          </a:p>
          <a:p>
            <a:r>
              <a:rPr lang="en-GB" dirty="0" smtClean="0">
                <a:latin typeface="+mj-lt"/>
              </a:rPr>
              <a:t>Analysis of quotes linked to theme</a:t>
            </a:r>
          </a:p>
          <a:p>
            <a:r>
              <a:rPr lang="en-GB" dirty="0" smtClean="0">
                <a:latin typeface="+mj-lt"/>
              </a:rPr>
              <a:t>Relevant contextual knowledge</a:t>
            </a:r>
          </a:p>
          <a:p>
            <a:r>
              <a:rPr lang="en-GB" b="1" u="sng" dirty="0">
                <a:solidFill>
                  <a:srgbClr val="FF0000"/>
                </a:solidFill>
                <a:latin typeface="+mj-lt"/>
              </a:rPr>
              <a:t>Key ideas about </a:t>
            </a:r>
            <a:r>
              <a:rPr lang="en-GB" b="1" u="sng" dirty="0" smtClean="0">
                <a:solidFill>
                  <a:srgbClr val="FF0000"/>
                </a:solidFill>
                <a:latin typeface="+mj-lt"/>
              </a:rPr>
              <a:t>theme</a:t>
            </a:r>
            <a:endParaRPr lang="en-GB" b="1" u="sng" dirty="0">
              <a:solidFill>
                <a:srgbClr val="FF0000"/>
              </a:solidFill>
              <a:latin typeface="+mj-lt"/>
            </a:endParaRPr>
          </a:p>
          <a:p>
            <a:endParaRPr lang="en-GB" dirty="0" smtClean="0">
              <a:latin typeface="+mj-lt"/>
            </a:endParaRPr>
          </a:p>
          <a:p>
            <a:endParaRPr lang="en-GB" dirty="0" smtClean="0">
              <a:latin typeface="+mj-lt"/>
            </a:endParaRPr>
          </a:p>
          <a:p>
            <a:endParaRPr lang="en-GB" dirty="0">
              <a:latin typeface="+mj-lt"/>
            </a:endParaRPr>
          </a:p>
        </p:txBody>
      </p:sp>
      <p:sp>
        <p:nvSpPr>
          <p:cNvPr id="4" name="TextBox 3"/>
          <p:cNvSpPr txBox="1"/>
          <p:nvPr/>
        </p:nvSpPr>
        <p:spPr>
          <a:xfrm>
            <a:off x="638810" y="1600200"/>
            <a:ext cx="4817409" cy="4770537"/>
          </a:xfrm>
          <a:prstGeom prst="rect">
            <a:avLst/>
          </a:prstGeom>
          <a:solidFill>
            <a:schemeClr val="bg2"/>
          </a:solidFill>
        </p:spPr>
        <p:txBody>
          <a:bodyPr wrap="square" rtlCol="0">
            <a:spAutoFit/>
          </a:bodyPr>
          <a:lstStyle/>
          <a:p>
            <a:r>
              <a:rPr lang="en-GB" sz="3200" b="1" dirty="0" smtClean="0">
                <a:latin typeface="+mj-lt"/>
              </a:rPr>
              <a:t>A theme is what the author/poet/playwright want us to understand about that theme (idea)</a:t>
            </a:r>
          </a:p>
          <a:p>
            <a:endParaRPr lang="en-GB" sz="3200" dirty="0">
              <a:latin typeface="+mj-lt"/>
            </a:endParaRPr>
          </a:p>
          <a:p>
            <a:r>
              <a:rPr lang="en-GB" sz="2400" dirty="0" smtClean="0">
                <a:latin typeface="+mj-lt"/>
              </a:rPr>
              <a:t>The play is a construct and was written to convey certain ideas and messages that would have been relevant to a contemporary audience – you have to understand what themes are!</a:t>
            </a:r>
            <a:endParaRPr lang="en-GB" sz="2400" dirty="0">
              <a:latin typeface="+mj-lt"/>
            </a:endParaRPr>
          </a:p>
        </p:txBody>
      </p:sp>
    </p:spTree>
    <p:extLst>
      <p:ext uri="{BB962C8B-B14F-4D97-AF65-F5344CB8AC3E}">
        <p14:creationId xmlns:p14="http://schemas.microsoft.com/office/powerpoint/2010/main" val="42683932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Success criteria</a:t>
            </a:r>
            <a:r>
              <a:rPr lang="en-GB" b="1" u="sng" dirty="0" smtClean="0"/>
              <a:t>:</a:t>
            </a:r>
            <a:endParaRPr lang="en-GB" dirty="0"/>
          </a:p>
        </p:txBody>
      </p:sp>
      <p:sp>
        <p:nvSpPr>
          <p:cNvPr id="3" name="Content Placeholder 2"/>
          <p:cNvSpPr>
            <a:spLocks noGrp="1"/>
          </p:cNvSpPr>
          <p:nvPr>
            <p:ph idx="1"/>
          </p:nvPr>
        </p:nvSpPr>
        <p:spPr>
          <a:solidFill>
            <a:schemeClr val="bg2"/>
          </a:solidFill>
        </p:spPr>
        <p:txBody>
          <a:bodyPr>
            <a:normAutofit/>
          </a:bodyPr>
          <a:lstStyle/>
          <a:p>
            <a:pPr marL="171450" indent="-171450"/>
            <a:r>
              <a:rPr lang="en-GB" dirty="0" smtClean="0">
                <a:latin typeface="+mj-lt"/>
              </a:rPr>
              <a:t>CANNOT </a:t>
            </a:r>
            <a:r>
              <a:rPr lang="en-GB" dirty="0">
                <a:latin typeface="+mj-lt"/>
              </a:rPr>
              <a:t>talk about the extract</a:t>
            </a:r>
          </a:p>
          <a:p>
            <a:pPr marL="171450" indent="-171450"/>
            <a:r>
              <a:rPr lang="en-GB" dirty="0">
                <a:latin typeface="+mj-lt"/>
              </a:rPr>
              <a:t>MUST have a relevant personal response (don’t just re-tell events)</a:t>
            </a:r>
          </a:p>
          <a:p>
            <a:pPr marL="171450" indent="-171450"/>
            <a:r>
              <a:rPr lang="en-GB" dirty="0">
                <a:latin typeface="+mj-lt"/>
              </a:rPr>
              <a:t>Must be developed</a:t>
            </a:r>
          </a:p>
          <a:p>
            <a:pPr marL="171450" indent="-171450"/>
            <a:r>
              <a:rPr lang="en-GB" dirty="0">
                <a:latin typeface="+mj-lt"/>
              </a:rPr>
              <a:t>Focussed to the question</a:t>
            </a:r>
          </a:p>
          <a:p>
            <a:pPr marL="171450" indent="-171450"/>
            <a:r>
              <a:rPr lang="en-GB" dirty="0">
                <a:latin typeface="+mj-lt"/>
              </a:rPr>
              <a:t>Use references/quotes from the play</a:t>
            </a:r>
          </a:p>
          <a:p>
            <a:pPr marL="171450" indent="-171450"/>
            <a:r>
              <a:rPr lang="en-GB" dirty="0">
                <a:latin typeface="+mj-lt"/>
              </a:rPr>
              <a:t>Show an understanding of author’s purpose/intent</a:t>
            </a:r>
          </a:p>
          <a:p>
            <a:pPr marL="171450" indent="-171450"/>
            <a:r>
              <a:rPr lang="en-GB" dirty="0">
                <a:latin typeface="+mj-lt"/>
              </a:rPr>
              <a:t>Link to social &amp; historical context</a:t>
            </a:r>
          </a:p>
          <a:p>
            <a:endParaRPr lang="en-GB" dirty="0">
              <a:latin typeface="+mj-lt"/>
            </a:endParaRPr>
          </a:p>
        </p:txBody>
      </p:sp>
    </p:spTree>
    <p:extLst>
      <p:ext uri="{BB962C8B-B14F-4D97-AF65-F5344CB8AC3E}">
        <p14:creationId xmlns:p14="http://schemas.microsoft.com/office/powerpoint/2010/main" val="3115926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1-9 GCSE English Literature &amp; Language - Edexcel</a:t>
            </a:r>
            <a:endParaRPr lang="en-GB" dirty="0"/>
          </a:p>
        </p:txBody>
      </p:sp>
      <p:sp>
        <p:nvSpPr>
          <p:cNvPr id="3" name="Content Placeholder 2"/>
          <p:cNvSpPr>
            <a:spLocks noGrp="1"/>
          </p:cNvSpPr>
          <p:nvPr>
            <p:ph idx="1"/>
          </p:nvPr>
        </p:nvSpPr>
        <p:spPr>
          <a:xfrm>
            <a:off x="457200" y="1600200"/>
            <a:ext cx="8229600" cy="4800600"/>
          </a:xfrm>
          <a:solidFill>
            <a:schemeClr val="bg1">
              <a:lumMod val="95000"/>
            </a:schemeClr>
          </a:solidFill>
        </p:spPr>
        <p:txBody>
          <a:bodyPr>
            <a:normAutofit/>
          </a:bodyPr>
          <a:lstStyle/>
          <a:p>
            <a:pPr marL="0" indent="0">
              <a:buNone/>
            </a:pPr>
            <a:r>
              <a:rPr lang="en-GB" b="1" dirty="0" smtClean="0"/>
              <a:t>English </a:t>
            </a:r>
            <a:r>
              <a:rPr lang="en-GB" b="1" dirty="0"/>
              <a:t>Literature </a:t>
            </a:r>
            <a:r>
              <a:rPr lang="en-GB" b="1" dirty="0" smtClean="0"/>
              <a:t> </a:t>
            </a:r>
            <a:endParaRPr lang="en-GB" b="1" dirty="0"/>
          </a:p>
          <a:p>
            <a:r>
              <a:rPr lang="en-GB" dirty="0" smtClean="0"/>
              <a:t>Paper 1 (Macbeth &amp; Blood Brothers): </a:t>
            </a:r>
            <a:r>
              <a:rPr lang="en-GB" b="1" u="sng" dirty="0" smtClean="0"/>
              <a:t>Wednesday 13</a:t>
            </a:r>
            <a:r>
              <a:rPr lang="en-GB" b="1" u="sng" baseline="30000" dirty="0" smtClean="0"/>
              <a:t>th</a:t>
            </a:r>
            <a:r>
              <a:rPr lang="en-GB" b="1" u="sng" dirty="0" smtClean="0"/>
              <a:t> May</a:t>
            </a:r>
          </a:p>
          <a:p>
            <a:r>
              <a:rPr lang="en-GB" dirty="0" smtClean="0"/>
              <a:t>Paper 2 (Jekyll &amp; Hyde &amp;poetry): </a:t>
            </a:r>
            <a:r>
              <a:rPr lang="en-GB" b="1" u="sng" dirty="0" smtClean="0"/>
              <a:t>Thursday 21</a:t>
            </a:r>
            <a:r>
              <a:rPr lang="en-GB" b="1" u="sng" baseline="30000" dirty="0" smtClean="0"/>
              <a:t>st</a:t>
            </a:r>
            <a:r>
              <a:rPr lang="en-GB" b="1" u="sng" dirty="0" smtClean="0"/>
              <a:t> May</a:t>
            </a:r>
            <a:endParaRPr lang="en-GB" b="1" dirty="0" smtClean="0"/>
          </a:p>
          <a:p>
            <a:r>
              <a:rPr lang="en-GB" dirty="0" smtClean="0"/>
              <a:t>Paper 1 (unseen 19</a:t>
            </a:r>
            <a:r>
              <a:rPr lang="en-GB" baseline="30000" dirty="0" smtClean="0"/>
              <a:t>th</a:t>
            </a:r>
            <a:r>
              <a:rPr lang="en-GB" dirty="0" smtClean="0"/>
              <a:t> century fiction &amp; creative writing): </a:t>
            </a:r>
            <a:r>
              <a:rPr lang="en-GB" b="1" u="sng" dirty="0" smtClean="0"/>
              <a:t>Tuesday 2nd June</a:t>
            </a:r>
          </a:p>
          <a:p>
            <a:r>
              <a:rPr lang="en-GB" dirty="0" smtClean="0"/>
              <a:t>Paper 2 (comparing unseen 20</a:t>
            </a:r>
            <a:r>
              <a:rPr lang="en-GB" baseline="30000" dirty="0" smtClean="0"/>
              <a:t>th</a:t>
            </a:r>
            <a:r>
              <a:rPr lang="en-GB" dirty="0" smtClean="0"/>
              <a:t>&amp;21</a:t>
            </a:r>
            <a:r>
              <a:rPr lang="en-GB" baseline="30000" dirty="0" smtClean="0"/>
              <a:t>st</a:t>
            </a:r>
            <a:r>
              <a:rPr lang="en-GB" dirty="0" smtClean="0"/>
              <a:t> century non fiction &amp; transactional writing): </a:t>
            </a:r>
            <a:r>
              <a:rPr lang="en-GB" b="1" u="sng" dirty="0" smtClean="0"/>
              <a:t>Friday 5</a:t>
            </a:r>
            <a:r>
              <a:rPr lang="en-GB" b="1" u="sng" baseline="30000" dirty="0" smtClean="0"/>
              <a:t>th</a:t>
            </a:r>
            <a:r>
              <a:rPr lang="en-GB" b="1" u="sng" dirty="0" smtClean="0"/>
              <a:t>  June</a:t>
            </a:r>
          </a:p>
        </p:txBody>
      </p:sp>
    </p:spTree>
    <p:extLst>
      <p:ext uri="{BB962C8B-B14F-4D97-AF65-F5344CB8AC3E}">
        <p14:creationId xmlns:p14="http://schemas.microsoft.com/office/powerpoint/2010/main" val="889270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else in the play do we see loyalty?</a:t>
            </a:r>
            <a:endParaRPr lang="en-GB" dirty="0"/>
          </a:p>
        </p:txBody>
      </p:sp>
      <p:sp>
        <p:nvSpPr>
          <p:cNvPr id="3" name="Content Placeholder 2"/>
          <p:cNvSpPr>
            <a:spLocks noGrp="1"/>
          </p:cNvSpPr>
          <p:nvPr>
            <p:ph idx="1"/>
          </p:nvPr>
        </p:nvSpPr>
        <p:spPr>
          <a:solidFill>
            <a:schemeClr val="bg2"/>
          </a:solidFill>
        </p:spPr>
        <p:txBody>
          <a:bodyPr/>
          <a:lstStyle/>
          <a:p>
            <a:r>
              <a:rPr lang="en-GB" dirty="0" smtClean="0"/>
              <a:t>Act 1 scene 4</a:t>
            </a:r>
          </a:p>
          <a:p>
            <a:r>
              <a:rPr lang="en-GB" dirty="0" smtClean="0"/>
              <a:t>Act 1 scene 5</a:t>
            </a:r>
          </a:p>
          <a:p>
            <a:r>
              <a:rPr lang="en-GB" dirty="0" smtClean="0"/>
              <a:t>Act 2 scene 2</a:t>
            </a:r>
          </a:p>
          <a:p>
            <a:r>
              <a:rPr lang="en-GB" dirty="0" smtClean="0"/>
              <a:t>Act 3 scene 1</a:t>
            </a:r>
          </a:p>
          <a:p>
            <a:r>
              <a:rPr lang="en-GB" dirty="0" smtClean="0"/>
              <a:t>Act 3 scene 3</a:t>
            </a:r>
          </a:p>
          <a:p>
            <a:r>
              <a:rPr lang="en-GB" dirty="0" smtClean="0"/>
              <a:t>Act 4 scene 2</a:t>
            </a:r>
          </a:p>
          <a:p>
            <a:endParaRPr lang="en-GB" dirty="0" smtClean="0"/>
          </a:p>
          <a:p>
            <a:endParaRPr lang="en-GB" dirty="0" smtClean="0"/>
          </a:p>
          <a:p>
            <a:endParaRPr lang="en-GB" dirty="0"/>
          </a:p>
        </p:txBody>
      </p:sp>
      <p:sp>
        <p:nvSpPr>
          <p:cNvPr id="4" name="Rectangle 3"/>
          <p:cNvSpPr/>
          <p:nvPr/>
        </p:nvSpPr>
        <p:spPr>
          <a:xfrm>
            <a:off x="1606062" y="2650589"/>
            <a:ext cx="566182" cy="923330"/>
          </a:xfrm>
          <a:prstGeom prst="rect">
            <a:avLst/>
          </a:prstGeom>
          <a:noFill/>
        </p:spPr>
        <p:txBody>
          <a:bodyPr wrap="none" lIns="91440" tIns="45720" rIns="91440" bIns="45720">
            <a:spAutoFit/>
          </a:bodyPr>
          <a:lstStyle/>
          <a:p>
            <a:pPr algn="ctr"/>
            <a:r>
              <a:rPr lang="en-US" sz="5400" b="1" cap="none" spc="0" dirty="0" smtClean="0">
                <a:ln w="0"/>
                <a:solidFill>
                  <a:srgbClr val="FF0000"/>
                </a:solidFill>
              </a:rPr>
              <a:t>X</a:t>
            </a:r>
            <a:endParaRPr lang="en-US" sz="5400" b="1" cap="none" spc="0" dirty="0">
              <a:ln w="0"/>
              <a:solidFill>
                <a:srgbClr val="FF0000"/>
              </a:solidFill>
            </a:endParaRPr>
          </a:p>
        </p:txBody>
      </p:sp>
    </p:spTree>
    <p:extLst>
      <p:ext uri="{BB962C8B-B14F-4D97-AF65-F5344CB8AC3E}">
        <p14:creationId xmlns:p14="http://schemas.microsoft.com/office/powerpoint/2010/main" val="398337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Understand the focus and plan!</a:t>
            </a:r>
            <a:endParaRPr lang="en-GB" dirty="0"/>
          </a:p>
        </p:txBody>
      </p:sp>
      <p:sp>
        <p:nvSpPr>
          <p:cNvPr id="3" name="Oval 2"/>
          <p:cNvSpPr/>
          <p:nvPr/>
        </p:nvSpPr>
        <p:spPr>
          <a:xfrm>
            <a:off x="3657600" y="2873422"/>
            <a:ext cx="1828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Loyalty</a:t>
            </a:r>
            <a:endParaRPr lang="en-GB" sz="2800" b="1" dirty="0"/>
          </a:p>
        </p:txBody>
      </p:sp>
      <p:sp>
        <p:nvSpPr>
          <p:cNvPr id="5" name="TextBox 4"/>
          <p:cNvSpPr txBox="1"/>
          <p:nvPr/>
        </p:nvSpPr>
        <p:spPr>
          <a:xfrm>
            <a:off x="1447800" y="1524684"/>
            <a:ext cx="2362200" cy="646331"/>
          </a:xfrm>
          <a:prstGeom prst="rect">
            <a:avLst/>
          </a:prstGeom>
          <a:noFill/>
        </p:spPr>
        <p:txBody>
          <a:bodyPr wrap="square" rtlCol="0">
            <a:spAutoFit/>
          </a:bodyPr>
          <a:lstStyle/>
          <a:p>
            <a:r>
              <a:rPr lang="en-GB" b="1" u="sng" dirty="0" smtClean="0"/>
              <a:t>Where?</a:t>
            </a:r>
          </a:p>
          <a:p>
            <a:r>
              <a:rPr lang="en-GB" dirty="0" smtClean="0"/>
              <a:t>Act 1 scene 4</a:t>
            </a:r>
            <a:endParaRPr lang="en-GB" dirty="0"/>
          </a:p>
        </p:txBody>
      </p:sp>
      <p:sp>
        <p:nvSpPr>
          <p:cNvPr id="6" name="TextBox 5"/>
          <p:cNvSpPr txBox="1"/>
          <p:nvPr/>
        </p:nvSpPr>
        <p:spPr>
          <a:xfrm>
            <a:off x="381000" y="2707058"/>
            <a:ext cx="2819400" cy="1477328"/>
          </a:xfrm>
          <a:prstGeom prst="rect">
            <a:avLst/>
          </a:prstGeom>
          <a:noFill/>
        </p:spPr>
        <p:txBody>
          <a:bodyPr wrap="square" rtlCol="0">
            <a:spAutoFit/>
          </a:bodyPr>
          <a:lstStyle/>
          <a:p>
            <a:r>
              <a:rPr lang="en-GB" b="1" u="sng" dirty="0" smtClean="0"/>
              <a:t>What is happening?</a:t>
            </a:r>
          </a:p>
          <a:p>
            <a:r>
              <a:rPr lang="en-GB" dirty="0" smtClean="0"/>
              <a:t>Duncan has just announced his heir – Malcolm to be Prince of Cumberland. M’s loyalty starts to waiver</a:t>
            </a:r>
            <a:endParaRPr lang="en-GB" dirty="0"/>
          </a:p>
        </p:txBody>
      </p:sp>
      <p:sp>
        <p:nvSpPr>
          <p:cNvPr id="7" name="TextBox 6"/>
          <p:cNvSpPr txBox="1"/>
          <p:nvPr/>
        </p:nvSpPr>
        <p:spPr>
          <a:xfrm>
            <a:off x="381000" y="4763512"/>
            <a:ext cx="3657600" cy="1754326"/>
          </a:xfrm>
          <a:prstGeom prst="rect">
            <a:avLst/>
          </a:prstGeom>
          <a:noFill/>
        </p:spPr>
        <p:txBody>
          <a:bodyPr wrap="square" rtlCol="0">
            <a:spAutoFit/>
          </a:bodyPr>
          <a:lstStyle/>
          <a:p>
            <a:r>
              <a:rPr lang="en-GB" b="1" u="sng" dirty="0" smtClean="0"/>
              <a:t>Quote/s</a:t>
            </a:r>
          </a:p>
          <a:p>
            <a:r>
              <a:rPr lang="en-GB" dirty="0"/>
              <a:t>“stars hide my fires, let not light see my deep and dark desires”</a:t>
            </a:r>
          </a:p>
          <a:p>
            <a:r>
              <a:rPr lang="en-GB" dirty="0"/>
              <a:t>“that is a step which I must </a:t>
            </a:r>
            <a:r>
              <a:rPr lang="en-GB" dirty="0" err="1"/>
              <a:t>o’leap</a:t>
            </a:r>
            <a:r>
              <a:rPr lang="en-GB" dirty="0"/>
              <a:t>”</a:t>
            </a:r>
          </a:p>
          <a:p>
            <a:endParaRPr lang="en-GB" dirty="0" smtClean="0"/>
          </a:p>
          <a:p>
            <a:endParaRPr lang="en-GB" dirty="0"/>
          </a:p>
        </p:txBody>
      </p:sp>
      <p:sp>
        <p:nvSpPr>
          <p:cNvPr id="8" name="TextBox 7"/>
          <p:cNvSpPr txBox="1"/>
          <p:nvPr/>
        </p:nvSpPr>
        <p:spPr>
          <a:xfrm>
            <a:off x="4538272" y="4534585"/>
            <a:ext cx="1710128" cy="1477328"/>
          </a:xfrm>
          <a:prstGeom prst="rect">
            <a:avLst/>
          </a:prstGeom>
          <a:noFill/>
        </p:spPr>
        <p:txBody>
          <a:bodyPr wrap="square" rtlCol="0">
            <a:spAutoFit/>
          </a:bodyPr>
          <a:lstStyle/>
          <a:p>
            <a:r>
              <a:rPr lang="en-GB" b="1" u="sng" dirty="0" smtClean="0"/>
              <a:t>Analysis:</a:t>
            </a:r>
          </a:p>
          <a:p>
            <a:r>
              <a:rPr lang="en-GB" dirty="0" smtClean="0"/>
              <a:t>Juxtaposition</a:t>
            </a:r>
          </a:p>
          <a:p>
            <a:r>
              <a:rPr lang="en-GB" dirty="0" smtClean="0"/>
              <a:t>Symbolism</a:t>
            </a:r>
          </a:p>
          <a:p>
            <a:r>
              <a:rPr lang="en-GB" dirty="0" smtClean="0"/>
              <a:t>Alliteration</a:t>
            </a:r>
          </a:p>
          <a:p>
            <a:r>
              <a:rPr lang="en-GB" dirty="0" smtClean="0"/>
              <a:t>metaphor</a:t>
            </a:r>
            <a:endParaRPr lang="en-GB" dirty="0"/>
          </a:p>
        </p:txBody>
      </p:sp>
      <p:sp>
        <p:nvSpPr>
          <p:cNvPr id="9" name="TextBox 8"/>
          <p:cNvSpPr txBox="1"/>
          <p:nvPr/>
        </p:nvSpPr>
        <p:spPr>
          <a:xfrm>
            <a:off x="6477000" y="2881634"/>
            <a:ext cx="2480872" cy="2308324"/>
          </a:xfrm>
          <a:prstGeom prst="rect">
            <a:avLst/>
          </a:prstGeom>
          <a:noFill/>
        </p:spPr>
        <p:txBody>
          <a:bodyPr wrap="square" rtlCol="0">
            <a:spAutoFit/>
          </a:bodyPr>
          <a:lstStyle/>
          <a:p>
            <a:r>
              <a:rPr lang="en-GB" b="1" u="sng" dirty="0" smtClean="0"/>
              <a:t>Context:</a:t>
            </a:r>
          </a:p>
          <a:p>
            <a:r>
              <a:rPr lang="en-GB" dirty="0"/>
              <a:t>suggestion of treason = shocking. Audience have recent knowledge of how the crown deals with traitors. ‘Divine Right of Kings.</a:t>
            </a:r>
          </a:p>
          <a:p>
            <a:endParaRPr lang="en-GB" dirty="0"/>
          </a:p>
        </p:txBody>
      </p:sp>
      <p:sp>
        <p:nvSpPr>
          <p:cNvPr id="10" name="TextBox 9"/>
          <p:cNvSpPr txBox="1"/>
          <p:nvPr/>
        </p:nvSpPr>
        <p:spPr>
          <a:xfrm>
            <a:off x="5486400" y="1576711"/>
            <a:ext cx="2438400" cy="923330"/>
          </a:xfrm>
          <a:prstGeom prst="rect">
            <a:avLst/>
          </a:prstGeom>
          <a:noFill/>
        </p:spPr>
        <p:txBody>
          <a:bodyPr wrap="square" rtlCol="0">
            <a:spAutoFit/>
          </a:bodyPr>
          <a:lstStyle/>
          <a:p>
            <a:r>
              <a:rPr lang="en-GB" b="1" u="sng" dirty="0" smtClean="0"/>
              <a:t>Message:</a:t>
            </a:r>
          </a:p>
          <a:p>
            <a:r>
              <a:rPr lang="en-GB" dirty="0" smtClean="0"/>
              <a:t>Treason is wrong and a sin</a:t>
            </a:r>
            <a:endParaRPr lang="en-GB" dirty="0"/>
          </a:p>
        </p:txBody>
      </p:sp>
      <p:sp>
        <p:nvSpPr>
          <p:cNvPr id="11" name="TextBox 10"/>
          <p:cNvSpPr txBox="1"/>
          <p:nvPr/>
        </p:nvSpPr>
        <p:spPr>
          <a:xfrm>
            <a:off x="6248400" y="5254199"/>
            <a:ext cx="2709472" cy="1477328"/>
          </a:xfrm>
          <a:prstGeom prst="rect">
            <a:avLst/>
          </a:prstGeom>
          <a:solidFill>
            <a:schemeClr val="bg2"/>
          </a:solidFill>
        </p:spPr>
        <p:txBody>
          <a:bodyPr wrap="square" rtlCol="0">
            <a:spAutoFit/>
          </a:bodyPr>
          <a:lstStyle/>
          <a:p>
            <a:r>
              <a:rPr lang="en-GB" dirty="0" smtClean="0"/>
              <a:t>You can focus on ONE example in detail or multiple examples BUT you must be able to do the above for each example</a:t>
            </a:r>
            <a:endParaRPr lang="en-GB" dirty="0"/>
          </a:p>
        </p:txBody>
      </p:sp>
    </p:spTree>
    <p:extLst>
      <p:ext uri="{BB962C8B-B14F-4D97-AF65-F5344CB8AC3E}">
        <p14:creationId xmlns:p14="http://schemas.microsoft.com/office/powerpoint/2010/main" val="422148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How to structure a Band 3+ theme answer</a:t>
            </a:r>
            <a:endParaRPr lang="en-GB" dirty="0"/>
          </a:p>
        </p:txBody>
      </p:sp>
      <p:graphicFrame>
        <p:nvGraphicFramePr>
          <p:cNvPr id="5" name="Table 4"/>
          <p:cNvGraphicFramePr>
            <a:graphicFrameLocks noGrp="1"/>
          </p:cNvGraphicFramePr>
          <p:nvPr>
            <p:extLst/>
          </p:nvPr>
        </p:nvGraphicFramePr>
        <p:xfrm>
          <a:off x="628650" y="2082800"/>
          <a:ext cx="7869891" cy="3017520"/>
        </p:xfrm>
        <a:graphic>
          <a:graphicData uri="http://schemas.openxmlformats.org/drawingml/2006/table">
            <a:tbl>
              <a:tblPr firstRow="1" bandRow="1">
                <a:tableStyleId>{5C22544A-7EE6-4342-B048-85BDC9FD1C3A}</a:tableStyleId>
              </a:tblPr>
              <a:tblGrid>
                <a:gridCol w="689162"/>
                <a:gridCol w="7180729"/>
              </a:tblGrid>
              <a:tr h="370840">
                <a:tc>
                  <a:txBody>
                    <a:bodyPr/>
                    <a:lstStyle/>
                    <a:p>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latin typeface="+mj-lt"/>
                        </a:rPr>
                        <a:t>1</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latin typeface="+mj-lt"/>
                        </a:rPr>
                        <a:t>Another place we see the theme of loyalty and betrayal in the play is</a:t>
                      </a:r>
                      <a:r>
                        <a:rPr lang="en-GB" sz="2400" baseline="0" dirty="0" smtClean="0">
                          <a:latin typeface="+mj-lt"/>
                        </a:rPr>
                        <a:t> where…….</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latin typeface="+mj-lt"/>
                        </a:rPr>
                        <a:t>2</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latin typeface="+mj-lt"/>
                        </a:rPr>
                        <a:t>For example, ‘…………………………….’ + analysis</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latin typeface="+mj-lt"/>
                        </a:rPr>
                        <a:t>3</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latin typeface="+mj-lt"/>
                        </a:rPr>
                        <a:t>At the time,…………….(context)</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latin typeface="+mj-lt"/>
                        </a:rPr>
                        <a:t>4</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latin typeface="+mj-lt"/>
                        </a:rPr>
                        <a:t>Ultimately Shakespeare wants his audience to understand that…..</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6871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52400"/>
            <a:ext cx="8839200" cy="6477000"/>
          </a:xfrm>
          <a:solidFill>
            <a:schemeClr val="bg2"/>
          </a:solidFill>
        </p:spPr>
        <p:txBody>
          <a:bodyPr>
            <a:noAutofit/>
          </a:bodyPr>
          <a:lstStyle/>
          <a:p>
            <a:pPr marL="0" indent="0">
              <a:lnSpc>
                <a:spcPct val="170000"/>
              </a:lnSpc>
              <a:buNone/>
            </a:pPr>
            <a:r>
              <a:rPr lang="en-GB" sz="1350" b="1" u="sng" dirty="0" smtClean="0">
                <a:solidFill>
                  <a:srgbClr val="FF0000"/>
                </a:solidFill>
                <a:latin typeface="+mj-lt"/>
              </a:rPr>
              <a:t>Another </a:t>
            </a:r>
            <a:r>
              <a:rPr lang="en-GB" sz="1350" b="1" u="sng" dirty="0">
                <a:solidFill>
                  <a:srgbClr val="FF0000"/>
                </a:solidFill>
                <a:latin typeface="+mj-lt"/>
              </a:rPr>
              <a:t>place we see the theme of loyalty and betrayal in the play is </a:t>
            </a:r>
            <a:r>
              <a:rPr lang="en-GB" sz="1350" dirty="0" smtClean="0">
                <a:latin typeface="+mj-lt"/>
              </a:rPr>
              <a:t>in Act 1 scene 4. In this scene Duncan names Malcolm as Prince of Cumberland and heir to the throne of Scotland. Up until this point Macbeth has been presented as a loyal and brave subject, fighting for his king against foreign and domestic threats. In this scene we see Macbeth’s loyalty begin to waiver for the first time and see signs of his future betrayal</a:t>
            </a:r>
            <a:r>
              <a:rPr lang="en-GB" sz="1350" b="1" dirty="0" smtClean="0">
                <a:latin typeface="+mj-lt"/>
              </a:rPr>
              <a:t>. </a:t>
            </a:r>
            <a:r>
              <a:rPr lang="en-GB" sz="1350" b="1" u="sng" dirty="0" smtClean="0">
                <a:latin typeface="+mj-lt"/>
              </a:rPr>
              <a:t>For example, after hearing Duncan’s proclamation </a:t>
            </a:r>
            <a:r>
              <a:rPr lang="en-GB" sz="1350" b="1" u="sng" dirty="0" smtClean="0">
                <a:solidFill>
                  <a:srgbClr val="FF0000"/>
                </a:solidFill>
                <a:latin typeface="+mj-lt"/>
              </a:rPr>
              <a:t>Macbeth says, </a:t>
            </a:r>
            <a:r>
              <a:rPr lang="en-GB" sz="1350" b="1" u="sng" dirty="0">
                <a:solidFill>
                  <a:srgbClr val="FF0000"/>
                </a:solidFill>
                <a:latin typeface="+mj-lt"/>
              </a:rPr>
              <a:t>“stars hide my fires, let not light see my deep and dark </a:t>
            </a:r>
            <a:r>
              <a:rPr lang="en-GB" sz="1350" b="1" u="sng" dirty="0" smtClean="0">
                <a:solidFill>
                  <a:srgbClr val="FF0000"/>
                </a:solidFill>
                <a:latin typeface="+mj-lt"/>
              </a:rPr>
              <a:t>desires.”</a:t>
            </a:r>
            <a:r>
              <a:rPr lang="en-GB" sz="1350" dirty="0" smtClean="0">
                <a:solidFill>
                  <a:srgbClr val="FF0000"/>
                </a:solidFill>
                <a:latin typeface="+mj-lt"/>
              </a:rPr>
              <a:t> </a:t>
            </a:r>
            <a:r>
              <a:rPr lang="en-GB" sz="1350" dirty="0" smtClean="0">
                <a:latin typeface="+mj-lt"/>
              </a:rPr>
              <a:t>The use of metaphor ‘fires’ for Macbeth’s ambition suggests the extent of his desire; it creates tension as we all know what happens to a fire which is left to burn unchecked. Shakespeare also juxtaposes ‘light’ and ‘dark’ this could represent Macbeth’s internal conflict between what he knows is right and his own ambition. The alliterative use of ‘d’ creates a sinister sound; this percussive sound could be a subtle use of foreshadowing, heralding the arrival of a new king</a:t>
            </a:r>
            <a:r>
              <a:rPr lang="en-GB" sz="1350" b="1" u="sng" dirty="0" smtClean="0">
                <a:latin typeface="+mj-lt"/>
              </a:rPr>
              <a:t>. </a:t>
            </a:r>
            <a:r>
              <a:rPr lang="en-GB" sz="1350" b="1" u="sng" dirty="0" smtClean="0">
                <a:solidFill>
                  <a:srgbClr val="FF0000"/>
                </a:solidFill>
                <a:latin typeface="+mj-lt"/>
              </a:rPr>
              <a:t>At the time</a:t>
            </a:r>
            <a:r>
              <a:rPr lang="en-GB" sz="1350" dirty="0" smtClean="0">
                <a:solidFill>
                  <a:srgbClr val="FF0000"/>
                </a:solidFill>
                <a:latin typeface="+mj-lt"/>
              </a:rPr>
              <a:t>, </a:t>
            </a:r>
            <a:r>
              <a:rPr lang="en-GB" sz="1350" dirty="0" smtClean="0">
                <a:latin typeface="+mj-lt"/>
              </a:rPr>
              <a:t>social climbing was a pre-occupation for all those who attended the British court with all vying for position, wealth and royal favour. Macbeth’s ambition itself would not have been shocking to a contemporary Jacobean audience. What would have been shocking was the extent of his ambition. In the seventeenth century even considering the death of a monarch was considered treason. It completely defied the belief of the ‘Divine Right of Kings’ which declared that the king was God’s representative on earth: betraying your king was betraying God and therefore you risked not only a gruesome end on earth, but the eternal damnation of your soul. The scene gets more shocking when Macbeth says “that is a step which I must o’er leap.” This implies that not only is he contemplating deposing one monarch but potentially two. The use of the metaphor ’step’ is a reminder to the audience of Macbeth’s ambition to climb in society. It also dehumanises Malcolm again suggesting Macbeth finds his own thoughts shocking</a:t>
            </a:r>
            <a:r>
              <a:rPr lang="en-GB" sz="1350" dirty="0" smtClean="0">
                <a:solidFill>
                  <a:srgbClr val="FF0000"/>
                </a:solidFill>
                <a:latin typeface="+mj-lt"/>
              </a:rPr>
              <a:t>. </a:t>
            </a:r>
            <a:r>
              <a:rPr lang="en-GB" sz="1350" b="1" u="sng" dirty="0">
                <a:solidFill>
                  <a:srgbClr val="FF0000"/>
                </a:solidFill>
                <a:latin typeface="+mj-lt"/>
              </a:rPr>
              <a:t>Ultimately Shakespeare wants his audience to understand </a:t>
            </a:r>
            <a:r>
              <a:rPr lang="en-GB" sz="1350" b="1" u="sng" dirty="0" smtClean="0">
                <a:solidFill>
                  <a:srgbClr val="FF0000"/>
                </a:solidFill>
                <a:latin typeface="+mj-lt"/>
              </a:rPr>
              <a:t>that</a:t>
            </a:r>
            <a:r>
              <a:rPr lang="en-GB" sz="1350" b="1" u="sng" dirty="0" smtClean="0">
                <a:latin typeface="+mj-lt"/>
              </a:rPr>
              <a:t> </a:t>
            </a:r>
            <a:r>
              <a:rPr lang="en-GB" sz="1350" dirty="0" smtClean="0">
                <a:latin typeface="+mj-lt"/>
              </a:rPr>
              <a:t>betraying you monarch is shocking and an unspeakable act of treason.</a:t>
            </a:r>
            <a:endParaRPr lang="en-GB" sz="1350" dirty="0">
              <a:latin typeface="+mj-lt"/>
            </a:endParaRPr>
          </a:p>
          <a:p>
            <a:pPr marL="0" indent="0">
              <a:lnSpc>
                <a:spcPct val="170000"/>
              </a:lnSpc>
              <a:buNone/>
            </a:pPr>
            <a:endParaRPr lang="en-GB" sz="1350" dirty="0">
              <a:latin typeface="+mj-lt"/>
            </a:endParaRPr>
          </a:p>
        </p:txBody>
      </p:sp>
    </p:spTree>
    <p:extLst>
      <p:ext uri="{BB962C8B-B14F-4D97-AF65-F5344CB8AC3E}">
        <p14:creationId xmlns:p14="http://schemas.microsoft.com/office/powerpoint/2010/main" val="696984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276636"/>
            <a:ext cx="7886700" cy="962229"/>
          </a:xfrm>
        </p:spPr>
        <p:txBody>
          <a:bodyPr/>
          <a:lstStyle/>
          <a:p>
            <a:r>
              <a:rPr lang="en-GB" dirty="0" smtClean="0"/>
              <a:t>Shakespeare’s messages</a:t>
            </a:r>
            <a:endParaRPr lang="en-GB" dirty="0"/>
          </a:p>
        </p:txBody>
      </p:sp>
      <p:sp>
        <p:nvSpPr>
          <p:cNvPr id="4" name="Content Placeholder 3"/>
          <p:cNvSpPr>
            <a:spLocks noGrp="1"/>
          </p:cNvSpPr>
          <p:nvPr>
            <p:ph idx="1"/>
          </p:nvPr>
        </p:nvSpPr>
        <p:spPr>
          <a:xfrm>
            <a:off x="628650" y="1386348"/>
            <a:ext cx="7886700" cy="4996164"/>
          </a:xfrm>
        </p:spPr>
        <p:txBody>
          <a:bodyPr>
            <a:normAutofit fontScale="62500" lnSpcReduction="20000"/>
          </a:bodyPr>
          <a:lstStyle/>
          <a:p>
            <a:r>
              <a:rPr lang="en-GB" dirty="0" smtClean="0">
                <a:latin typeface="+mj-lt"/>
              </a:rPr>
              <a:t>Good will always overcome</a:t>
            </a:r>
          </a:p>
          <a:p>
            <a:r>
              <a:rPr lang="en-GB" dirty="0" smtClean="0">
                <a:latin typeface="+mj-lt"/>
              </a:rPr>
              <a:t>God is on the side of the virtuous</a:t>
            </a:r>
          </a:p>
          <a:p>
            <a:r>
              <a:rPr lang="en-GB" dirty="0" smtClean="0">
                <a:latin typeface="+mj-lt"/>
              </a:rPr>
              <a:t>Nature will always find a way to right itself</a:t>
            </a:r>
          </a:p>
          <a:p>
            <a:r>
              <a:rPr lang="en-GB" dirty="0" smtClean="0">
                <a:latin typeface="+mj-lt"/>
              </a:rPr>
              <a:t>It is wrong to commit treason</a:t>
            </a:r>
          </a:p>
          <a:p>
            <a:r>
              <a:rPr lang="en-GB" dirty="0" smtClean="0">
                <a:latin typeface="+mj-lt"/>
              </a:rPr>
              <a:t>Treason will always be punished</a:t>
            </a:r>
          </a:p>
          <a:p>
            <a:r>
              <a:rPr lang="en-GB" dirty="0" smtClean="0">
                <a:latin typeface="+mj-lt"/>
              </a:rPr>
              <a:t>Treason is a crime against God for which you risk your immortal soul</a:t>
            </a:r>
          </a:p>
          <a:p>
            <a:r>
              <a:rPr lang="en-GB" dirty="0" smtClean="0">
                <a:latin typeface="+mj-lt"/>
              </a:rPr>
              <a:t>Women are easily seduced by the supernatural?</a:t>
            </a:r>
          </a:p>
          <a:p>
            <a:r>
              <a:rPr lang="en-GB" dirty="0" smtClean="0">
                <a:latin typeface="+mj-lt"/>
              </a:rPr>
              <a:t>Women do not belong outside of their ‘natural sphere of influence’?</a:t>
            </a:r>
          </a:p>
          <a:p>
            <a:r>
              <a:rPr lang="en-GB" dirty="0" smtClean="0">
                <a:latin typeface="+mj-lt"/>
              </a:rPr>
              <a:t>Women are manipulators?</a:t>
            </a:r>
          </a:p>
          <a:p>
            <a:r>
              <a:rPr lang="en-GB" dirty="0" smtClean="0">
                <a:latin typeface="+mj-lt"/>
              </a:rPr>
              <a:t>The supernatural is dangerous</a:t>
            </a:r>
          </a:p>
          <a:p>
            <a:r>
              <a:rPr lang="en-GB" dirty="0" smtClean="0">
                <a:latin typeface="+mj-lt"/>
              </a:rPr>
              <a:t>Ambition, unchecked, is dangerous</a:t>
            </a:r>
          </a:p>
          <a:p>
            <a:r>
              <a:rPr lang="en-GB" dirty="0" smtClean="0">
                <a:latin typeface="+mj-lt"/>
              </a:rPr>
              <a:t>The new king </a:t>
            </a:r>
            <a:r>
              <a:rPr lang="en-GB" dirty="0">
                <a:latin typeface="+mj-lt"/>
              </a:rPr>
              <a:t>i</a:t>
            </a:r>
            <a:r>
              <a:rPr lang="en-GB" dirty="0" smtClean="0">
                <a:latin typeface="+mj-lt"/>
              </a:rPr>
              <a:t>s all powerful and should be respected</a:t>
            </a:r>
          </a:p>
          <a:p>
            <a:r>
              <a:rPr lang="en-GB" dirty="0" smtClean="0">
                <a:latin typeface="+mj-lt"/>
              </a:rPr>
              <a:t>Our sins will always be punished</a:t>
            </a:r>
          </a:p>
          <a:p>
            <a:r>
              <a:rPr lang="en-GB" dirty="0" smtClean="0">
                <a:latin typeface="+mj-lt"/>
              </a:rPr>
              <a:t>The higher you reach the greater your fall</a:t>
            </a:r>
          </a:p>
          <a:p>
            <a:r>
              <a:rPr lang="en-GB" dirty="0" smtClean="0">
                <a:latin typeface="+mj-lt"/>
              </a:rPr>
              <a:t>Be careful where you place your trust – appearances can be deceiving</a:t>
            </a:r>
            <a:endParaRPr lang="en-GB" dirty="0">
              <a:latin typeface="+mj-lt"/>
            </a:endParaRPr>
          </a:p>
        </p:txBody>
      </p:sp>
    </p:spTree>
    <p:extLst>
      <p:ext uri="{BB962C8B-B14F-4D97-AF65-F5344CB8AC3E}">
        <p14:creationId xmlns:p14="http://schemas.microsoft.com/office/powerpoint/2010/main" val="497244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B – to get 4+</a:t>
            </a:r>
            <a:endParaRPr lang="en-GB" dirty="0"/>
          </a:p>
        </p:txBody>
      </p:sp>
      <p:sp>
        <p:nvSpPr>
          <p:cNvPr id="3" name="Content Placeholder 2"/>
          <p:cNvSpPr>
            <a:spLocks noGrp="1"/>
          </p:cNvSpPr>
          <p:nvPr>
            <p:ph idx="1"/>
          </p:nvPr>
        </p:nvSpPr>
        <p:spPr>
          <a:solidFill>
            <a:schemeClr val="bg2"/>
          </a:solidFill>
        </p:spPr>
        <p:txBody>
          <a:bodyPr/>
          <a:lstStyle/>
          <a:p>
            <a:r>
              <a:rPr lang="en-GB" dirty="0" smtClean="0"/>
              <a:t>CANNOT talk about the extract</a:t>
            </a:r>
          </a:p>
          <a:p>
            <a:r>
              <a:rPr lang="en-GB" dirty="0" smtClean="0"/>
              <a:t>MUST have a relevant personal response (don’t just </a:t>
            </a:r>
            <a:r>
              <a:rPr lang="en-GB" dirty="0"/>
              <a:t>r</a:t>
            </a:r>
            <a:r>
              <a:rPr lang="en-GB" dirty="0" smtClean="0"/>
              <a:t>e-tell events) – USE WRITING FRAME!</a:t>
            </a:r>
          </a:p>
          <a:p>
            <a:r>
              <a:rPr lang="en-GB" dirty="0" smtClean="0"/>
              <a:t>Must be developed</a:t>
            </a:r>
          </a:p>
          <a:p>
            <a:r>
              <a:rPr lang="en-GB" dirty="0" smtClean="0"/>
              <a:t>Focussed to the question</a:t>
            </a:r>
          </a:p>
          <a:p>
            <a:r>
              <a:rPr lang="en-GB" dirty="0" smtClean="0"/>
              <a:t>Use references/quotes from the play</a:t>
            </a:r>
          </a:p>
          <a:p>
            <a:r>
              <a:rPr lang="en-GB" dirty="0" smtClean="0"/>
              <a:t>Show an understanding of author’s purpose/intent</a:t>
            </a:r>
          </a:p>
          <a:p>
            <a:r>
              <a:rPr lang="en-GB" dirty="0" smtClean="0"/>
              <a:t>Link to social &amp; historical context</a:t>
            </a:r>
          </a:p>
          <a:p>
            <a:endParaRPr lang="en-GB" dirty="0"/>
          </a:p>
        </p:txBody>
      </p:sp>
    </p:spTree>
    <p:extLst>
      <p:ext uri="{BB962C8B-B14F-4D97-AF65-F5344CB8AC3E}">
        <p14:creationId xmlns:p14="http://schemas.microsoft.com/office/powerpoint/2010/main" val="84455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B- ‘Blood Brothers’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19200" y="1795145"/>
            <a:ext cx="7057501" cy="4481513"/>
          </a:xfrm>
          <a:prstGeom prst="rect">
            <a:avLst/>
          </a:prstGeom>
        </p:spPr>
      </p:pic>
    </p:spTree>
    <p:extLst>
      <p:ext uri="{BB962C8B-B14F-4D97-AF65-F5344CB8AC3E}">
        <p14:creationId xmlns:p14="http://schemas.microsoft.com/office/powerpoint/2010/main" val="31644203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B- ‘Blood Brothers’ - Revision</a:t>
            </a:r>
            <a:endParaRPr lang="en-GB" dirty="0"/>
          </a:p>
        </p:txBody>
      </p:sp>
      <p:sp>
        <p:nvSpPr>
          <p:cNvPr id="3" name="Content Placeholder 2"/>
          <p:cNvSpPr>
            <a:spLocks noGrp="1"/>
          </p:cNvSpPr>
          <p:nvPr>
            <p:ph idx="1"/>
          </p:nvPr>
        </p:nvSpPr>
        <p:spPr/>
        <p:txBody>
          <a:bodyPr/>
          <a:lstStyle/>
          <a:p>
            <a:r>
              <a:rPr lang="en-GB" dirty="0" smtClean="0"/>
              <a:t>Plot</a:t>
            </a:r>
          </a:p>
          <a:p>
            <a:r>
              <a:rPr lang="en-GB" dirty="0" smtClean="0"/>
              <a:t>Characters</a:t>
            </a:r>
          </a:p>
          <a:p>
            <a:r>
              <a:rPr lang="en-GB" dirty="0" smtClean="0"/>
              <a:t>Themes</a:t>
            </a:r>
          </a:p>
          <a:p>
            <a:r>
              <a:rPr lang="en-GB" dirty="0" smtClean="0"/>
              <a:t>Context</a:t>
            </a:r>
          </a:p>
          <a:p>
            <a:r>
              <a:rPr lang="en-GB" dirty="0" smtClean="0"/>
              <a:t>Russell’s key techniques – dramatic &amp; structural</a:t>
            </a:r>
          </a:p>
          <a:p>
            <a:endParaRPr lang="en-GB" dirty="0"/>
          </a:p>
        </p:txBody>
      </p:sp>
    </p:spTree>
    <p:extLst>
      <p:ext uri="{BB962C8B-B14F-4D97-AF65-F5344CB8AC3E}">
        <p14:creationId xmlns:p14="http://schemas.microsoft.com/office/powerpoint/2010/main" val="38806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B- 50 minutes, 40 marks (32+8)</a:t>
            </a:r>
            <a:endParaRPr lang="en-GB" dirty="0"/>
          </a:p>
        </p:txBody>
      </p:sp>
      <p:sp>
        <p:nvSpPr>
          <p:cNvPr id="3" name="Content Placeholder 2"/>
          <p:cNvSpPr>
            <a:spLocks noGrp="1"/>
          </p:cNvSpPr>
          <p:nvPr>
            <p:ph idx="1"/>
          </p:nvPr>
        </p:nvSpPr>
        <p:spPr>
          <a:solidFill>
            <a:schemeClr val="bg2"/>
          </a:solidFill>
        </p:spPr>
        <p:txBody>
          <a:bodyPr/>
          <a:lstStyle/>
          <a:p>
            <a:pPr marL="0" indent="0">
              <a:buNone/>
            </a:pPr>
            <a:r>
              <a:rPr lang="en-GB" dirty="0" smtClean="0"/>
              <a:t>Choice of 2 questions</a:t>
            </a:r>
          </a:p>
          <a:p>
            <a:r>
              <a:rPr lang="en-GB" dirty="0" smtClean="0"/>
              <a:t>1 minutes selecting – CHOOSE THEME!</a:t>
            </a:r>
          </a:p>
          <a:p>
            <a:r>
              <a:rPr lang="en-GB" dirty="0"/>
              <a:t>8</a:t>
            </a:r>
            <a:r>
              <a:rPr lang="en-GB" dirty="0" smtClean="0"/>
              <a:t> minutes planning</a:t>
            </a:r>
          </a:p>
          <a:p>
            <a:r>
              <a:rPr lang="en-GB" dirty="0" smtClean="0"/>
              <a:t>35 minutes writing</a:t>
            </a:r>
          </a:p>
          <a:p>
            <a:r>
              <a:rPr lang="en-GB" dirty="0" smtClean="0"/>
              <a:t>5 minutes proof reading</a:t>
            </a:r>
            <a:endParaRPr lang="en-GB" dirty="0"/>
          </a:p>
        </p:txBody>
      </p:sp>
    </p:spTree>
    <p:extLst>
      <p:ext uri="{BB962C8B-B14F-4D97-AF65-F5344CB8AC3E}">
        <p14:creationId xmlns:p14="http://schemas.microsoft.com/office/powerpoint/2010/main" val="638584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bg2"/>
          </a:solidFill>
        </p:spPr>
        <p:txBody>
          <a:bodyPr>
            <a:normAutofit/>
          </a:bodyPr>
          <a:lstStyle/>
          <a:p>
            <a:pPr marL="0" indent="0">
              <a:buNone/>
            </a:pPr>
            <a:r>
              <a:rPr lang="en-GB" sz="4400" b="1" dirty="0">
                <a:latin typeface="+mj-lt"/>
              </a:rPr>
              <a:t>How does Russell </a:t>
            </a:r>
            <a:r>
              <a:rPr lang="en-GB" sz="4400" b="1" dirty="0" smtClean="0">
                <a:latin typeface="+mj-lt"/>
              </a:rPr>
              <a:t>present his ideas about childhood in ‘</a:t>
            </a:r>
            <a:r>
              <a:rPr lang="en-GB" sz="4400" b="1" i="1" dirty="0" smtClean="0">
                <a:latin typeface="+mj-lt"/>
              </a:rPr>
              <a:t>Blood </a:t>
            </a:r>
            <a:r>
              <a:rPr lang="en-GB" sz="4400" b="1" i="1" dirty="0">
                <a:latin typeface="+mj-lt"/>
              </a:rPr>
              <a:t>Brothers</a:t>
            </a:r>
            <a:r>
              <a:rPr lang="en-GB" sz="4400" b="1" dirty="0" smtClean="0">
                <a:latin typeface="+mj-lt"/>
              </a:rPr>
              <a:t>?’ (40)</a:t>
            </a:r>
            <a:endParaRPr lang="en-GB" sz="4400" b="1" dirty="0">
              <a:latin typeface="+mj-lt"/>
            </a:endParaRPr>
          </a:p>
          <a:p>
            <a:endParaRPr lang="en-GB" sz="4400" dirty="0">
              <a:latin typeface="+mj-lt"/>
            </a:endParaRPr>
          </a:p>
        </p:txBody>
      </p:sp>
    </p:spTree>
    <p:extLst>
      <p:ext uri="{BB962C8B-B14F-4D97-AF65-F5344CB8AC3E}">
        <p14:creationId xmlns:p14="http://schemas.microsoft.com/office/powerpoint/2010/main" val="879186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1470025"/>
          </a:xfrm>
        </p:spPr>
        <p:txBody>
          <a:bodyPr>
            <a:normAutofit fontScale="90000"/>
          </a:bodyPr>
          <a:lstStyle/>
          <a:p>
            <a:r>
              <a:rPr lang="en-GB" dirty="0" smtClean="0"/>
              <a:t>Y11 Raising Achievement in English Literature</a:t>
            </a:r>
            <a:endParaRPr lang="en-GB"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l="3232" t="10870" r="1222" b="49205"/>
          <a:stretch>
            <a:fillRect/>
          </a:stretch>
        </p:blipFill>
        <p:spPr bwMode="auto">
          <a:xfrm>
            <a:off x="0" y="-1"/>
            <a:ext cx="91440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178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For a grade 4/5</a:t>
            </a:r>
            <a:endParaRPr lang="en-GB" dirty="0">
              <a:latin typeface="+mn-lt"/>
            </a:endParaRPr>
          </a:p>
        </p:txBody>
      </p:sp>
      <p:sp>
        <p:nvSpPr>
          <p:cNvPr id="3" name="Content Placeholder 2"/>
          <p:cNvSpPr>
            <a:spLocks noGrp="1"/>
          </p:cNvSpPr>
          <p:nvPr>
            <p:ph idx="1"/>
          </p:nvPr>
        </p:nvSpPr>
        <p:spPr>
          <a:solidFill>
            <a:schemeClr val="bg2"/>
          </a:solidFill>
        </p:spPr>
        <p:txBody>
          <a:bodyPr/>
          <a:lstStyle/>
          <a:p>
            <a:r>
              <a:rPr lang="en-US" dirty="0" smtClean="0">
                <a:solidFill>
                  <a:srgbClr val="000000"/>
                </a:solidFill>
              </a:rPr>
              <a:t>The </a:t>
            </a:r>
            <a:r>
              <a:rPr lang="en-US" dirty="0">
                <a:solidFill>
                  <a:srgbClr val="000000"/>
                </a:solidFill>
              </a:rPr>
              <a:t>response shows a </a:t>
            </a:r>
            <a:r>
              <a:rPr lang="en-US" b="1" dirty="0">
                <a:solidFill>
                  <a:srgbClr val="FF0000"/>
                </a:solidFill>
              </a:rPr>
              <a:t>relevant personal response</a:t>
            </a:r>
            <a:r>
              <a:rPr lang="en-US" dirty="0">
                <a:solidFill>
                  <a:srgbClr val="000000"/>
                </a:solidFill>
              </a:rPr>
              <a:t>, </a:t>
            </a:r>
            <a:r>
              <a:rPr lang="en-US" b="1" dirty="0">
                <a:solidFill>
                  <a:srgbClr val="FF0000"/>
                </a:solidFill>
              </a:rPr>
              <a:t>soundly</a:t>
            </a:r>
            <a:r>
              <a:rPr lang="en-US" dirty="0">
                <a:solidFill>
                  <a:srgbClr val="000000"/>
                </a:solidFill>
              </a:rPr>
              <a:t> related to the text with </a:t>
            </a:r>
            <a:r>
              <a:rPr lang="en-US" b="1" dirty="0">
                <a:solidFill>
                  <a:srgbClr val="FF0000"/>
                </a:solidFill>
              </a:rPr>
              <a:t>focused supporting </a:t>
            </a:r>
            <a:r>
              <a:rPr lang="en-GB" b="1" dirty="0">
                <a:solidFill>
                  <a:srgbClr val="FF0000"/>
                </a:solidFill>
              </a:rPr>
              <a:t>textual references.</a:t>
            </a:r>
          </a:p>
          <a:p>
            <a:r>
              <a:rPr lang="en-US" dirty="0" smtClean="0">
                <a:solidFill>
                  <a:srgbClr val="000000"/>
                </a:solidFill>
              </a:rPr>
              <a:t>There </a:t>
            </a:r>
            <a:r>
              <a:rPr lang="en-US" dirty="0">
                <a:solidFill>
                  <a:srgbClr val="000000"/>
                </a:solidFill>
              </a:rPr>
              <a:t>is an appropriate </a:t>
            </a:r>
            <a:r>
              <a:rPr lang="en-US" b="1" dirty="0">
                <a:solidFill>
                  <a:srgbClr val="FF0000"/>
                </a:solidFill>
              </a:rPr>
              <a:t>critical style</a:t>
            </a:r>
            <a:r>
              <a:rPr lang="en-US" dirty="0">
                <a:solidFill>
                  <a:srgbClr val="000000"/>
                </a:solidFill>
              </a:rPr>
              <a:t>, with comments showing a </a:t>
            </a:r>
            <a:r>
              <a:rPr lang="en-US" b="1" dirty="0">
                <a:solidFill>
                  <a:srgbClr val="FF0000"/>
                </a:solidFill>
              </a:rPr>
              <a:t>sound interpretatio</a:t>
            </a:r>
            <a:r>
              <a:rPr lang="en-US" dirty="0">
                <a:solidFill>
                  <a:srgbClr val="000000"/>
                </a:solidFill>
              </a:rPr>
              <a:t>n with focused </a:t>
            </a:r>
            <a:r>
              <a:rPr lang="en-GB" dirty="0">
                <a:solidFill>
                  <a:srgbClr val="000000"/>
                </a:solidFill>
              </a:rPr>
              <a:t>supporting textual references.</a:t>
            </a:r>
          </a:p>
          <a:p>
            <a:r>
              <a:rPr lang="en-US" dirty="0" smtClean="0">
                <a:solidFill>
                  <a:srgbClr val="000000"/>
                </a:solidFill>
              </a:rPr>
              <a:t>Sound </a:t>
            </a:r>
            <a:r>
              <a:rPr lang="en-US" dirty="0">
                <a:solidFill>
                  <a:srgbClr val="000000"/>
                </a:solidFill>
              </a:rPr>
              <a:t>comment is offered on relevant </a:t>
            </a:r>
            <a:r>
              <a:rPr lang="en-US" b="1" dirty="0">
                <a:solidFill>
                  <a:srgbClr val="FF0000"/>
                </a:solidFill>
              </a:rPr>
              <a:t>contexts.</a:t>
            </a:r>
          </a:p>
          <a:p>
            <a:r>
              <a:rPr lang="en-US" dirty="0" smtClean="0">
                <a:solidFill>
                  <a:srgbClr val="000000"/>
                </a:solidFill>
              </a:rPr>
              <a:t>There </a:t>
            </a:r>
            <a:r>
              <a:rPr lang="en-US" dirty="0">
                <a:solidFill>
                  <a:srgbClr val="000000"/>
                </a:solidFill>
              </a:rPr>
              <a:t>is relevant comment on the </a:t>
            </a:r>
            <a:r>
              <a:rPr lang="en-US" b="1" dirty="0">
                <a:solidFill>
                  <a:srgbClr val="FF0000"/>
                </a:solidFill>
              </a:rPr>
              <a:t>relationship </a:t>
            </a:r>
            <a:r>
              <a:rPr lang="en-GB" b="1" dirty="0">
                <a:solidFill>
                  <a:srgbClr val="FF0000"/>
                </a:solidFill>
              </a:rPr>
              <a:t>between text and context.</a:t>
            </a:r>
          </a:p>
          <a:p>
            <a:endParaRPr lang="en-GB" dirty="0"/>
          </a:p>
        </p:txBody>
      </p:sp>
    </p:spTree>
    <p:extLst>
      <p:ext uri="{BB962C8B-B14F-4D97-AF65-F5344CB8AC3E}">
        <p14:creationId xmlns:p14="http://schemas.microsoft.com/office/powerpoint/2010/main" val="2565918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442762" y="2820202"/>
            <a:ext cx="8210350" cy="5775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259412" y="2324100"/>
            <a:ext cx="787400" cy="369332"/>
          </a:xfrm>
          <a:prstGeom prst="rect">
            <a:avLst/>
          </a:prstGeom>
          <a:noFill/>
        </p:spPr>
        <p:txBody>
          <a:bodyPr wrap="square" rtlCol="0">
            <a:spAutoFit/>
          </a:bodyPr>
          <a:lstStyle/>
          <a:p>
            <a:r>
              <a:rPr lang="en-GB" b="1" dirty="0" smtClean="0"/>
              <a:t>1983</a:t>
            </a:r>
            <a:endParaRPr lang="en-GB" b="1" dirty="0"/>
          </a:p>
        </p:txBody>
      </p:sp>
      <p:sp>
        <p:nvSpPr>
          <p:cNvPr id="6" name="TextBox 5"/>
          <p:cNvSpPr txBox="1"/>
          <p:nvPr/>
        </p:nvSpPr>
        <p:spPr>
          <a:xfrm>
            <a:off x="215900" y="2336800"/>
            <a:ext cx="787400" cy="369332"/>
          </a:xfrm>
          <a:prstGeom prst="rect">
            <a:avLst/>
          </a:prstGeom>
          <a:noFill/>
        </p:spPr>
        <p:txBody>
          <a:bodyPr wrap="square" rtlCol="0">
            <a:spAutoFit/>
          </a:bodyPr>
          <a:lstStyle/>
          <a:p>
            <a:r>
              <a:rPr lang="en-GB" b="1" dirty="0" smtClean="0"/>
              <a:t>1945</a:t>
            </a:r>
            <a:endParaRPr lang="en-GB" b="1" dirty="0"/>
          </a:p>
        </p:txBody>
      </p:sp>
      <p:sp>
        <p:nvSpPr>
          <p:cNvPr id="7" name="TextBox 6"/>
          <p:cNvSpPr txBox="1"/>
          <p:nvPr/>
        </p:nvSpPr>
        <p:spPr>
          <a:xfrm>
            <a:off x="2993056" y="2336800"/>
            <a:ext cx="1092200" cy="369332"/>
          </a:xfrm>
          <a:prstGeom prst="rect">
            <a:avLst/>
          </a:prstGeom>
          <a:noFill/>
        </p:spPr>
        <p:txBody>
          <a:bodyPr wrap="square" rtlCol="0">
            <a:spAutoFit/>
          </a:bodyPr>
          <a:lstStyle/>
          <a:p>
            <a:r>
              <a:rPr lang="en-GB" b="1" dirty="0" smtClean="0"/>
              <a:t>1960(</a:t>
            </a:r>
            <a:r>
              <a:rPr lang="en-GB" b="1" dirty="0" err="1" smtClean="0"/>
              <a:t>ish</a:t>
            </a:r>
            <a:r>
              <a:rPr lang="en-GB" b="1" dirty="0" smtClean="0"/>
              <a:t>)</a:t>
            </a:r>
            <a:endParaRPr lang="en-GB" b="1" dirty="0"/>
          </a:p>
        </p:txBody>
      </p:sp>
      <p:sp>
        <p:nvSpPr>
          <p:cNvPr id="8" name="TextBox 7"/>
          <p:cNvSpPr txBox="1"/>
          <p:nvPr/>
        </p:nvSpPr>
        <p:spPr>
          <a:xfrm>
            <a:off x="2336800" y="520700"/>
            <a:ext cx="2211137" cy="646331"/>
          </a:xfrm>
          <a:prstGeom prst="rect">
            <a:avLst/>
          </a:prstGeom>
          <a:noFill/>
        </p:spPr>
        <p:txBody>
          <a:bodyPr wrap="square" rtlCol="0">
            <a:spAutoFit/>
          </a:bodyPr>
          <a:lstStyle/>
          <a:p>
            <a:r>
              <a:rPr lang="en-GB" dirty="0" smtClean="0">
                <a:latin typeface="Comic Sans MS" panose="030F0702030302020204" pitchFamily="66" charset="0"/>
              </a:rPr>
              <a:t>Mickey and Eddie born</a:t>
            </a:r>
            <a:endParaRPr lang="en-GB" dirty="0">
              <a:latin typeface="Comic Sans MS" panose="030F0702030302020204" pitchFamily="66" charset="0"/>
            </a:endParaRPr>
          </a:p>
        </p:txBody>
      </p:sp>
      <p:sp>
        <p:nvSpPr>
          <p:cNvPr id="9" name="TextBox 8"/>
          <p:cNvSpPr txBox="1"/>
          <p:nvPr/>
        </p:nvSpPr>
        <p:spPr>
          <a:xfrm>
            <a:off x="5168900" y="698500"/>
            <a:ext cx="2044700" cy="1200329"/>
          </a:xfrm>
          <a:prstGeom prst="rect">
            <a:avLst/>
          </a:prstGeom>
          <a:noFill/>
        </p:spPr>
        <p:txBody>
          <a:bodyPr wrap="square" rtlCol="0">
            <a:spAutoFit/>
          </a:bodyPr>
          <a:lstStyle/>
          <a:p>
            <a:r>
              <a:rPr lang="en-GB" dirty="0" smtClean="0">
                <a:latin typeface="Comic Sans MS" panose="030F0702030302020204" pitchFamily="66" charset="0"/>
              </a:rPr>
              <a:t>The Johnstone's move to </a:t>
            </a:r>
            <a:r>
              <a:rPr lang="en-GB" dirty="0" err="1" smtClean="0">
                <a:latin typeface="Comic Sans MS" panose="030F0702030302020204" pitchFamily="66" charset="0"/>
              </a:rPr>
              <a:t>Skelmersdale</a:t>
            </a:r>
            <a:r>
              <a:rPr lang="en-GB" dirty="0" smtClean="0">
                <a:latin typeface="Comic Sans MS" panose="030F0702030302020204" pitchFamily="66" charset="0"/>
              </a:rPr>
              <a:t> Lane</a:t>
            </a:r>
            <a:endParaRPr lang="en-GB" dirty="0">
              <a:latin typeface="Comic Sans MS" panose="030F0702030302020204" pitchFamily="66" charset="0"/>
            </a:endParaRPr>
          </a:p>
        </p:txBody>
      </p:sp>
      <p:sp>
        <p:nvSpPr>
          <p:cNvPr id="10" name="TextBox 9"/>
          <p:cNvSpPr txBox="1"/>
          <p:nvPr/>
        </p:nvSpPr>
        <p:spPr>
          <a:xfrm>
            <a:off x="5528912" y="2336800"/>
            <a:ext cx="1092200" cy="369332"/>
          </a:xfrm>
          <a:prstGeom prst="rect">
            <a:avLst/>
          </a:prstGeom>
          <a:noFill/>
        </p:spPr>
        <p:txBody>
          <a:bodyPr wrap="square" rtlCol="0">
            <a:spAutoFit/>
          </a:bodyPr>
          <a:lstStyle/>
          <a:p>
            <a:r>
              <a:rPr lang="en-GB" b="1" dirty="0" smtClean="0"/>
              <a:t>1974</a:t>
            </a:r>
            <a:endParaRPr lang="en-GB" b="1" dirty="0"/>
          </a:p>
        </p:txBody>
      </p:sp>
      <p:cxnSp>
        <p:nvCxnSpPr>
          <p:cNvPr id="12" name="Straight Arrow Connector 11"/>
          <p:cNvCxnSpPr/>
          <p:nvPr/>
        </p:nvCxnSpPr>
        <p:spPr>
          <a:xfrm>
            <a:off x="5626234" y="1808951"/>
            <a:ext cx="279266" cy="527849"/>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086100" y="960142"/>
            <a:ext cx="444500" cy="136395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5800" y="3792071"/>
            <a:ext cx="3644153" cy="2031325"/>
          </a:xfrm>
          <a:prstGeom prst="rect">
            <a:avLst/>
          </a:prstGeom>
          <a:solidFill>
            <a:schemeClr val="accent1">
              <a:lumMod val="20000"/>
              <a:lumOff val="80000"/>
            </a:schemeClr>
          </a:solidFill>
        </p:spPr>
        <p:txBody>
          <a:bodyPr wrap="square" rtlCol="0">
            <a:spAutoFit/>
          </a:bodyPr>
          <a:lstStyle/>
          <a:p>
            <a:r>
              <a:rPr lang="en-GB" dirty="0" smtClean="0">
                <a:latin typeface="Comic Sans MS" panose="030F0702030302020204" pitchFamily="66" charset="0"/>
              </a:rPr>
              <a:t>Task:</a:t>
            </a:r>
          </a:p>
          <a:p>
            <a:r>
              <a:rPr lang="en-GB" dirty="0" smtClean="0">
                <a:latin typeface="Comic Sans MS" panose="030F0702030302020204" pitchFamily="66" charset="0"/>
              </a:rPr>
              <a:t>Use the information on the context sheet to create a timeline of real events in Britain from 1945 until 1983. Then try to plot main events in the lives of Mickey and Eddie.</a:t>
            </a:r>
            <a:endParaRPr lang="en-GB" dirty="0">
              <a:latin typeface="Comic Sans MS" panose="030F0702030302020204" pitchFamily="66" charset="0"/>
            </a:endParaRPr>
          </a:p>
        </p:txBody>
      </p:sp>
      <p:sp>
        <p:nvSpPr>
          <p:cNvPr id="14" name="TextBox 13"/>
          <p:cNvSpPr txBox="1"/>
          <p:nvPr/>
        </p:nvSpPr>
        <p:spPr>
          <a:xfrm>
            <a:off x="7004621" y="2324100"/>
            <a:ext cx="1092200" cy="369332"/>
          </a:xfrm>
          <a:prstGeom prst="rect">
            <a:avLst/>
          </a:prstGeom>
          <a:noFill/>
        </p:spPr>
        <p:txBody>
          <a:bodyPr wrap="square" rtlCol="0">
            <a:spAutoFit/>
          </a:bodyPr>
          <a:lstStyle/>
          <a:p>
            <a:r>
              <a:rPr lang="en-GB" b="1" dirty="0" smtClean="0"/>
              <a:t>1978</a:t>
            </a:r>
            <a:endParaRPr lang="en-GB" b="1" dirty="0"/>
          </a:p>
        </p:txBody>
      </p:sp>
      <p:sp>
        <p:nvSpPr>
          <p:cNvPr id="15" name="TextBox 14"/>
          <p:cNvSpPr txBox="1"/>
          <p:nvPr/>
        </p:nvSpPr>
        <p:spPr>
          <a:xfrm>
            <a:off x="7213600" y="441792"/>
            <a:ext cx="2044700" cy="1200329"/>
          </a:xfrm>
          <a:prstGeom prst="rect">
            <a:avLst/>
          </a:prstGeom>
          <a:noFill/>
        </p:spPr>
        <p:txBody>
          <a:bodyPr wrap="square" rtlCol="0">
            <a:spAutoFit/>
          </a:bodyPr>
          <a:lstStyle/>
          <a:p>
            <a:r>
              <a:rPr lang="en-GB" dirty="0" smtClean="0">
                <a:latin typeface="Comic Sans MS" panose="030F0702030302020204" pitchFamily="66" charset="0"/>
              </a:rPr>
              <a:t>Eddie comes back from first term at university</a:t>
            </a:r>
            <a:endParaRPr lang="en-GB" dirty="0">
              <a:latin typeface="Comic Sans MS" panose="030F0702030302020204" pitchFamily="66" charset="0"/>
            </a:endParaRPr>
          </a:p>
        </p:txBody>
      </p:sp>
      <p:cxnSp>
        <p:nvCxnSpPr>
          <p:cNvPr id="16" name="Straight Arrow Connector 15"/>
          <p:cNvCxnSpPr/>
          <p:nvPr/>
        </p:nvCxnSpPr>
        <p:spPr>
          <a:xfrm flipH="1">
            <a:off x="7395072" y="1642121"/>
            <a:ext cx="325161" cy="68919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65376" y="3388659"/>
            <a:ext cx="3287736" cy="2862322"/>
          </a:xfrm>
          <a:prstGeom prst="rect">
            <a:avLst/>
          </a:prstGeom>
          <a:solidFill>
            <a:schemeClr val="accent6">
              <a:lumMod val="20000"/>
              <a:lumOff val="80000"/>
            </a:schemeClr>
          </a:solidFill>
        </p:spPr>
        <p:txBody>
          <a:bodyPr wrap="square" rtlCol="0">
            <a:spAutoFit/>
          </a:bodyPr>
          <a:lstStyle/>
          <a:p>
            <a:r>
              <a:rPr lang="en-GB" dirty="0" smtClean="0">
                <a:latin typeface="Comic Sans MS" panose="030F0702030302020204" pitchFamily="66" charset="0"/>
              </a:rPr>
              <a:t>Success criteria:</a:t>
            </a:r>
          </a:p>
          <a:p>
            <a:pPr marL="285750" indent="-285750">
              <a:buFont typeface="Arial" panose="020B0604020202020204" pitchFamily="34" charset="0"/>
              <a:buChar char="•"/>
            </a:pPr>
            <a:r>
              <a:rPr lang="en-GB" dirty="0" smtClean="0">
                <a:latin typeface="Comic Sans MS" panose="030F0702030302020204" pitchFamily="66" charset="0"/>
              </a:rPr>
              <a:t>Summarise – key information only.</a:t>
            </a:r>
          </a:p>
          <a:p>
            <a:pPr marL="285750" indent="-285750">
              <a:buFont typeface="Arial" panose="020B0604020202020204" pitchFamily="34" charset="0"/>
              <a:buChar char="•"/>
            </a:pPr>
            <a:r>
              <a:rPr lang="en-GB" dirty="0" smtClean="0">
                <a:latin typeface="Comic Sans MS" panose="030F0702030302020204" pitchFamily="66" charset="0"/>
              </a:rPr>
              <a:t>PRECISE information for BAND 5 – names, places dates &amp; statistics.</a:t>
            </a:r>
          </a:p>
          <a:p>
            <a:pPr marL="285750" indent="-285750">
              <a:buFont typeface="Arial" panose="020B0604020202020204" pitchFamily="34" charset="0"/>
              <a:buChar char="•"/>
            </a:pPr>
            <a:r>
              <a:rPr lang="en-GB" dirty="0" smtClean="0">
                <a:latin typeface="Comic Sans MS" panose="030F0702030302020204" pitchFamily="66" charset="0"/>
              </a:rPr>
              <a:t>Use one colour to plot REAL events and another to plot the FICTIONAL lives of Mickey and Eddie</a:t>
            </a:r>
            <a:endParaRPr lang="en-GB" dirty="0">
              <a:latin typeface="Comic Sans MS" panose="030F0702030302020204" pitchFamily="66" charset="0"/>
            </a:endParaRPr>
          </a:p>
        </p:txBody>
      </p:sp>
    </p:spTree>
    <p:extLst>
      <p:ext uri="{BB962C8B-B14F-4D97-AF65-F5344CB8AC3E}">
        <p14:creationId xmlns:p14="http://schemas.microsoft.com/office/powerpoint/2010/main" val="2949446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How to structure a Band 3+ theme answer</a:t>
            </a:r>
            <a:endParaRPr lang="en-GB" dirty="0"/>
          </a:p>
        </p:txBody>
      </p:sp>
      <p:graphicFrame>
        <p:nvGraphicFramePr>
          <p:cNvPr id="5" name="Table 4"/>
          <p:cNvGraphicFramePr>
            <a:graphicFrameLocks noGrp="1"/>
          </p:cNvGraphicFramePr>
          <p:nvPr>
            <p:extLst/>
          </p:nvPr>
        </p:nvGraphicFramePr>
        <p:xfrm>
          <a:off x="628650" y="2082800"/>
          <a:ext cx="7869891" cy="3017520"/>
        </p:xfrm>
        <a:graphic>
          <a:graphicData uri="http://schemas.openxmlformats.org/drawingml/2006/table">
            <a:tbl>
              <a:tblPr firstRow="1" bandRow="1">
                <a:tableStyleId>{5C22544A-7EE6-4342-B048-85BDC9FD1C3A}</a:tableStyleId>
              </a:tblPr>
              <a:tblGrid>
                <a:gridCol w="689162"/>
                <a:gridCol w="7180729"/>
              </a:tblGrid>
              <a:tr h="370840">
                <a:tc>
                  <a:txBody>
                    <a:bodyPr/>
                    <a:lstStyle/>
                    <a:p>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latin typeface="+mj-lt"/>
                        </a:rPr>
                        <a:t>1</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latin typeface="+mj-lt"/>
                        </a:rPr>
                        <a:t>Another place we see the idea of childhood in the play is</a:t>
                      </a:r>
                      <a:r>
                        <a:rPr lang="en-GB" sz="2400" baseline="0" dirty="0" smtClean="0">
                          <a:latin typeface="+mj-lt"/>
                        </a:rPr>
                        <a:t> where…….</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latin typeface="+mj-lt"/>
                        </a:rPr>
                        <a:t>2</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latin typeface="+mj-lt"/>
                        </a:rPr>
                        <a:t>For example, ‘…………………………….’ + analysis</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latin typeface="+mj-lt"/>
                        </a:rPr>
                        <a:t>3</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latin typeface="+mj-lt"/>
                        </a:rPr>
                        <a:t>At the time…………….(context)</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latin typeface="+mj-lt"/>
                        </a:rPr>
                        <a:t>4</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latin typeface="+mj-lt"/>
                        </a:rPr>
                        <a:t>Ultimately Russell wants his audience to understand that…..</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65021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926"/>
            <a:ext cx="7886700" cy="1325563"/>
          </a:xfrm>
        </p:spPr>
        <p:txBody>
          <a:bodyPr/>
          <a:lstStyle/>
          <a:p>
            <a:r>
              <a:rPr lang="en-GB" dirty="0" smtClean="0"/>
              <a:t>For a grade 6+</a:t>
            </a:r>
            <a:endParaRPr lang="en-GB" dirty="0"/>
          </a:p>
        </p:txBody>
      </p:sp>
      <p:sp>
        <p:nvSpPr>
          <p:cNvPr id="3" name="Content Placeholder 2"/>
          <p:cNvSpPr>
            <a:spLocks noGrp="1"/>
          </p:cNvSpPr>
          <p:nvPr>
            <p:ph idx="1"/>
          </p:nvPr>
        </p:nvSpPr>
        <p:spPr>
          <a:xfrm>
            <a:off x="533400" y="1143000"/>
            <a:ext cx="7886700" cy="4351338"/>
          </a:xfrm>
        </p:spPr>
        <p:txBody>
          <a:bodyPr/>
          <a:lstStyle/>
          <a:p>
            <a:r>
              <a:rPr lang="en-GB" dirty="0" smtClean="0"/>
              <a:t>Aim for 5-7 points – interpretations of the theme (e.g. childhood is a time of innocence)</a:t>
            </a:r>
            <a:endParaRPr lang="en-GB" dirty="0"/>
          </a:p>
        </p:txBody>
      </p:sp>
      <p:sp>
        <p:nvSpPr>
          <p:cNvPr id="4" name="Rectangle 3"/>
          <p:cNvSpPr/>
          <p:nvPr/>
        </p:nvSpPr>
        <p:spPr>
          <a:xfrm>
            <a:off x="1381742" y="2133600"/>
            <a:ext cx="6380516" cy="4548938"/>
          </a:xfrm>
          <a:prstGeom prst="rect">
            <a:avLst/>
          </a:prstGeom>
          <a:solidFill>
            <a:srgbClr val="FFFF99"/>
          </a:solidFill>
          <a:ln>
            <a:solidFill>
              <a:schemeClr val="tx1"/>
            </a:solidFill>
          </a:ln>
        </p:spPr>
        <p:txBody>
          <a:bodyPr wrap="square">
            <a:spAutoFit/>
          </a:bodyPr>
          <a:lstStyle/>
          <a:p>
            <a:pPr lvl="0" defTabSz="914400">
              <a:lnSpc>
                <a:spcPct val="90000"/>
              </a:lnSpc>
              <a:spcBef>
                <a:spcPts val="1000"/>
              </a:spcBef>
            </a:pPr>
            <a:r>
              <a:rPr lang="en-GB" sz="1600" b="1" dirty="0">
                <a:solidFill>
                  <a:srgbClr val="FF0000"/>
                </a:solidFill>
                <a:latin typeface="+mj-lt"/>
              </a:rPr>
              <a:t>Russell firstly shows that childhood is fun and without responsibilities or a real grasp of the adult world. </a:t>
            </a:r>
            <a:r>
              <a:rPr lang="en-GB" sz="1600" b="1" dirty="0">
                <a:solidFill>
                  <a:srgbClr val="ED7D31">
                    <a:lumMod val="75000"/>
                  </a:srgbClr>
                </a:solidFill>
                <a:latin typeface="+mj-lt"/>
              </a:rPr>
              <a:t>This can be seen in the repeated use of the idea of the children pretending to be cowboys or other characters with guns</a:t>
            </a:r>
            <a:r>
              <a:rPr lang="en-GB" sz="1600" b="1" dirty="0">
                <a:solidFill>
                  <a:prstClr val="black"/>
                </a:solidFill>
                <a:latin typeface="+mj-lt"/>
              </a:rPr>
              <a:t>. </a:t>
            </a:r>
            <a:r>
              <a:rPr lang="en-GB" sz="1600" b="1" dirty="0">
                <a:solidFill>
                  <a:schemeClr val="accent6">
                    <a:lumMod val="50000"/>
                  </a:schemeClr>
                </a:solidFill>
                <a:latin typeface="+mj-lt"/>
              </a:rPr>
              <a:t>In particular, Russell presents Mickey playing with an imaginary gun when we first meet him which is an example of foreshadowing; we get a glimpse of the violent turn his life will take. This is also an effective device for introducing the lack of true understanding about the power of guns and how initially the children see them as non-threatening, despite them being the cause of their deaths in the end. ‘But you know that if you cross your fingers And if you count from one to ten You can get up off the ground again. </a:t>
            </a:r>
            <a:r>
              <a:rPr lang="en-GB" sz="1600" b="1" dirty="0">
                <a:solidFill>
                  <a:srgbClr val="0070C0"/>
                </a:solidFill>
                <a:latin typeface="+mj-lt"/>
              </a:rPr>
              <a:t>Ultimately, Russell is indicating that even as children, our futures can be mapped out based on our upbringing. Mickey’s decent into a life of crime and poverty was inevitable due to his inadequate secondary modern education, a lack of opportunities caused by poverty and the repercussions this would have trying to survive in a city with 25% unemployment</a:t>
            </a:r>
            <a:r>
              <a:rPr lang="en-GB" sz="1600" b="1" dirty="0" smtClean="0">
                <a:solidFill>
                  <a:srgbClr val="0070C0"/>
                </a:solidFill>
                <a:latin typeface="+mj-lt"/>
              </a:rPr>
              <a:t>.</a:t>
            </a:r>
          </a:p>
          <a:p>
            <a:pPr lvl="0" defTabSz="914400">
              <a:lnSpc>
                <a:spcPct val="90000"/>
              </a:lnSpc>
              <a:spcBef>
                <a:spcPts val="1000"/>
              </a:spcBef>
            </a:pPr>
            <a:endParaRPr lang="en-GB" b="1" dirty="0">
              <a:solidFill>
                <a:srgbClr val="0070C0"/>
              </a:solidFill>
              <a:latin typeface="+mj-lt"/>
            </a:endParaRPr>
          </a:p>
          <a:p>
            <a:pPr lvl="0" defTabSz="914400">
              <a:lnSpc>
                <a:spcPct val="90000"/>
              </a:lnSpc>
              <a:spcBef>
                <a:spcPts val="1000"/>
              </a:spcBef>
            </a:pPr>
            <a:endParaRPr lang="en-GB" b="1" dirty="0">
              <a:solidFill>
                <a:srgbClr val="0070C0"/>
              </a:solidFill>
              <a:latin typeface="+mj-lt"/>
            </a:endParaRPr>
          </a:p>
          <a:p>
            <a:pPr lvl="0" defTabSz="914400">
              <a:lnSpc>
                <a:spcPct val="90000"/>
              </a:lnSpc>
              <a:spcBef>
                <a:spcPts val="1000"/>
              </a:spcBef>
            </a:pPr>
            <a:endParaRPr lang="en-GB" b="1" dirty="0">
              <a:solidFill>
                <a:srgbClr val="0070C0"/>
              </a:solidFill>
              <a:latin typeface="+mj-lt"/>
            </a:endParaRPr>
          </a:p>
        </p:txBody>
      </p:sp>
      <p:pic>
        <p:nvPicPr>
          <p:cNvPr id="5" name="Picture 4"/>
          <p:cNvPicPr>
            <a:picLocks noChangeAspect="1"/>
          </p:cNvPicPr>
          <p:nvPr/>
        </p:nvPicPr>
        <p:blipFill>
          <a:blip r:embed="rId2"/>
          <a:stretch>
            <a:fillRect/>
          </a:stretch>
        </p:blipFill>
        <p:spPr>
          <a:xfrm>
            <a:off x="2974383" y="5564136"/>
            <a:ext cx="3377477" cy="1048603"/>
          </a:xfrm>
          <a:prstGeom prst="rect">
            <a:avLst/>
          </a:prstGeom>
        </p:spPr>
      </p:pic>
    </p:spTree>
    <p:extLst>
      <p:ext uri="{BB962C8B-B14F-4D97-AF65-F5344CB8AC3E}">
        <p14:creationId xmlns:p14="http://schemas.microsoft.com/office/powerpoint/2010/main" val="3295592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30002" y="96981"/>
          <a:ext cx="8899696" cy="6528455"/>
        </p:xfrm>
        <a:graphic>
          <a:graphicData uri="http://schemas.openxmlformats.org/drawingml/2006/table">
            <a:tbl>
              <a:tblPr firstRow="1" firstCol="1" bandRow="1">
                <a:tableStyleId>{5C22544A-7EE6-4342-B048-85BDC9FD1C3A}</a:tableStyleId>
              </a:tblPr>
              <a:tblGrid>
                <a:gridCol w="2259907"/>
                <a:gridCol w="2992582"/>
                <a:gridCol w="3647207"/>
              </a:tblGrid>
              <a:tr h="211860">
                <a:tc>
                  <a:txBody>
                    <a:bodyPr/>
                    <a:lstStyle/>
                    <a:p>
                      <a:pPr>
                        <a:lnSpc>
                          <a:spcPct val="107000"/>
                        </a:lnSpc>
                        <a:spcAft>
                          <a:spcPts val="0"/>
                        </a:spcAft>
                      </a:pPr>
                      <a:r>
                        <a:rPr lang="en-GB" sz="1100" dirty="0">
                          <a:solidFill>
                            <a:schemeClr val="tx1"/>
                          </a:solidFill>
                          <a:effectLst/>
                          <a:latin typeface="+mj-lt"/>
                        </a:rPr>
                        <a:t> </a:t>
                      </a:r>
                      <a:r>
                        <a:rPr lang="en-GB" sz="1100" dirty="0" smtClean="0">
                          <a:solidFill>
                            <a:schemeClr val="tx1"/>
                          </a:solidFill>
                          <a:effectLst/>
                          <a:latin typeface="+mj-lt"/>
                        </a:rPr>
                        <a:t>IDEA</a:t>
                      </a: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1100" dirty="0">
                          <a:solidFill>
                            <a:schemeClr val="tx1"/>
                          </a:solidFill>
                          <a:effectLst/>
                          <a:latin typeface="+mj-lt"/>
                        </a:rPr>
                        <a:t> </a:t>
                      </a:r>
                      <a:r>
                        <a:rPr lang="en-GB" sz="1100" dirty="0" smtClean="0">
                          <a:solidFill>
                            <a:schemeClr val="tx1"/>
                          </a:solidFill>
                          <a:effectLst/>
                          <a:latin typeface="+mj-lt"/>
                        </a:rPr>
                        <a:t>Evidence</a:t>
                      </a: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1100" dirty="0" smtClean="0">
                          <a:solidFill>
                            <a:schemeClr val="tx1"/>
                          </a:solidFill>
                          <a:effectLst/>
                          <a:latin typeface="+mj-lt"/>
                          <a:ea typeface="Calibri" panose="020F0502020204030204" pitchFamily="34" charset="0"/>
                          <a:cs typeface="Times New Roman" panose="02020603050405020304" pitchFamily="18" charset="0"/>
                        </a:rPr>
                        <a:t>Analysis/evaluation</a:t>
                      </a: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5578">
                <a:tc>
                  <a:txBody>
                    <a:bodyPr/>
                    <a:lstStyle/>
                    <a:p>
                      <a:pPr>
                        <a:lnSpc>
                          <a:spcPct val="107000"/>
                        </a:lnSpc>
                        <a:spcAft>
                          <a:spcPts val="0"/>
                        </a:spcAft>
                      </a:pPr>
                      <a:r>
                        <a:rPr lang="en-GB" sz="1100" dirty="0">
                          <a:solidFill>
                            <a:schemeClr val="tx1"/>
                          </a:solidFill>
                          <a:effectLst/>
                          <a:latin typeface="+mj-lt"/>
                        </a:rPr>
                        <a:t>Childhood is fun and free from </a:t>
                      </a:r>
                      <a:r>
                        <a:rPr lang="en-GB" sz="1100" dirty="0" smtClean="0">
                          <a:solidFill>
                            <a:schemeClr val="tx1"/>
                          </a:solidFill>
                          <a:effectLst/>
                          <a:latin typeface="+mj-lt"/>
                        </a:rPr>
                        <a:t>responsibility</a:t>
                      </a:r>
                    </a:p>
                    <a:p>
                      <a:pPr>
                        <a:lnSpc>
                          <a:spcPct val="107000"/>
                        </a:lnSpc>
                        <a:spcAft>
                          <a:spcPts val="0"/>
                        </a:spcAft>
                      </a:pPr>
                      <a:endParaRPr lang="en-GB" sz="1100" dirty="0" smtClean="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1100" dirty="0" smtClean="0">
                          <a:solidFill>
                            <a:schemeClr val="tx1"/>
                          </a:solidFill>
                          <a:effectLst/>
                          <a:latin typeface="+mj-lt"/>
                          <a:ea typeface="Calibri" panose="020F0502020204030204" pitchFamily="34" charset="0"/>
                          <a:cs typeface="Times New Roman" panose="02020603050405020304" pitchFamily="18" charset="0"/>
                        </a:rPr>
                        <a:t>‘Do you</a:t>
                      </a:r>
                      <a:r>
                        <a:rPr lang="en-GB" sz="1100" baseline="0" dirty="0" smtClean="0">
                          <a:solidFill>
                            <a:schemeClr val="tx1"/>
                          </a:solidFill>
                          <a:effectLst/>
                          <a:latin typeface="+mj-lt"/>
                          <a:ea typeface="Calibri" panose="020F0502020204030204" pitchFamily="34" charset="0"/>
                          <a:cs typeface="Times New Roman" panose="02020603050405020304" pitchFamily="18" charset="0"/>
                        </a:rPr>
                        <a:t> </a:t>
                      </a:r>
                      <a:r>
                        <a:rPr lang="en-GB" sz="1100" baseline="0" dirty="0" err="1" smtClean="0">
                          <a:solidFill>
                            <a:schemeClr val="tx1"/>
                          </a:solidFill>
                          <a:effectLst/>
                          <a:latin typeface="+mj-lt"/>
                          <a:ea typeface="Calibri" panose="020F0502020204030204" pitchFamily="34" charset="0"/>
                          <a:cs typeface="Times New Roman" panose="02020603050405020304" pitchFamily="18" charset="0"/>
                        </a:rPr>
                        <a:t>wanna</a:t>
                      </a:r>
                      <a:r>
                        <a:rPr lang="en-GB" sz="1100" baseline="0" dirty="0" smtClean="0">
                          <a:solidFill>
                            <a:schemeClr val="tx1"/>
                          </a:solidFill>
                          <a:effectLst/>
                          <a:latin typeface="+mj-lt"/>
                          <a:ea typeface="Calibri" panose="020F0502020204030204" pitchFamily="34" charset="0"/>
                          <a:cs typeface="Times New Roman" panose="02020603050405020304" pitchFamily="18" charset="0"/>
                        </a:rPr>
                        <a:t> be my ‘Blood Brother Eddie?</a:t>
                      </a: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35578">
                <a:tc>
                  <a:txBody>
                    <a:bodyPr/>
                    <a:lstStyle/>
                    <a:p>
                      <a:pPr>
                        <a:lnSpc>
                          <a:spcPct val="107000"/>
                        </a:lnSpc>
                        <a:spcAft>
                          <a:spcPts val="0"/>
                        </a:spcAft>
                      </a:pPr>
                      <a:r>
                        <a:rPr lang="en-GB" sz="1100" dirty="0">
                          <a:solidFill>
                            <a:schemeClr val="tx1"/>
                          </a:solidFill>
                          <a:effectLst/>
                          <a:latin typeface="+mj-lt"/>
                        </a:rPr>
                        <a:t>Childhood is a time of </a:t>
                      </a:r>
                      <a:r>
                        <a:rPr lang="en-GB" sz="1100" dirty="0" smtClean="0">
                          <a:solidFill>
                            <a:schemeClr val="tx1"/>
                          </a:solidFill>
                          <a:effectLst/>
                          <a:latin typeface="+mj-lt"/>
                        </a:rPr>
                        <a:t>innocence</a:t>
                      </a:r>
                    </a:p>
                    <a:p>
                      <a:pPr>
                        <a:lnSpc>
                          <a:spcPct val="107000"/>
                        </a:lnSpc>
                        <a:spcAft>
                          <a:spcPts val="0"/>
                        </a:spcAft>
                      </a:pPr>
                      <a:endParaRPr lang="en-GB" sz="1100" dirty="0" smtClean="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endParaRPr lang="en-GB" sz="1100" dirty="0" smtClean="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1100" dirty="0">
                          <a:solidFill>
                            <a:schemeClr val="tx1"/>
                          </a:solidFill>
                          <a:effectLst/>
                          <a:latin typeface="+mj-lt"/>
                        </a:rPr>
                        <a:t> </a:t>
                      </a:r>
                      <a:r>
                        <a:rPr lang="en-GB" sz="1100" dirty="0" smtClean="0">
                          <a:solidFill>
                            <a:schemeClr val="tx1"/>
                          </a:solidFill>
                          <a:effectLst/>
                          <a:latin typeface="+mj-lt"/>
                        </a:rPr>
                        <a:t>’A plate. A dinner plate?’</a:t>
                      </a: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endParaRPr lang="en-GB" sz="1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26785">
                <a:tc>
                  <a:txBody>
                    <a:bodyPr/>
                    <a:lstStyle/>
                    <a:p>
                      <a:pPr>
                        <a:lnSpc>
                          <a:spcPct val="107000"/>
                        </a:lnSpc>
                        <a:spcAft>
                          <a:spcPts val="0"/>
                        </a:spcAft>
                      </a:pPr>
                      <a:r>
                        <a:rPr lang="en-GB" sz="1100" dirty="0">
                          <a:solidFill>
                            <a:schemeClr val="tx1"/>
                          </a:solidFill>
                          <a:effectLst/>
                          <a:latin typeface="+mj-lt"/>
                        </a:rPr>
                        <a:t>Children do not appreciate the consequences of their actions</a:t>
                      </a:r>
                      <a:r>
                        <a:rPr lang="en-GB" sz="1100" dirty="0" smtClean="0">
                          <a:solidFill>
                            <a:schemeClr val="tx1"/>
                          </a:solidFill>
                          <a:effectLst/>
                          <a:latin typeface="+mj-lt"/>
                        </a:rPr>
                        <a:t>.</a:t>
                      </a:r>
                    </a:p>
                    <a:p>
                      <a:pPr>
                        <a:lnSpc>
                          <a:spcPct val="107000"/>
                        </a:lnSpc>
                        <a:spcAft>
                          <a:spcPts val="0"/>
                        </a:spcAft>
                      </a:pPr>
                      <a:endParaRPr lang="en-GB" sz="1100" dirty="0" smtClean="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endParaRPr lang="en-GB" sz="1100" dirty="0" smtClean="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1100" dirty="0">
                          <a:solidFill>
                            <a:schemeClr val="tx1"/>
                          </a:solidFill>
                          <a:effectLst/>
                          <a:latin typeface="+mj-lt"/>
                        </a:rPr>
                        <a:t> </a:t>
                      </a:r>
                      <a:r>
                        <a:rPr lang="en-GB" sz="1100" dirty="0" smtClean="0">
                          <a:solidFill>
                            <a:schemeClr val="tx1"/>
                          </a:solidFill>
                          <a:effectLst/>
                          <a:latin typeface="+mj-lt"/>
                        </a:rPr>
                        <a:t>”you know that if you cross your fingers, and if you count from one to ten, you can get up off the ground again’ ‘the whole </a:t>
                      </a:r>
                      <a:r>
                        <a:rPr lang="en-GB" sz="1100" smtClean="0">
                          <a:solidFill>
                            <a:schemeClr val="tx1"/>
                          </a:solidFill>
                          <a:effectLst/>
                          <a:latin typeface="+mj-lt"/>
                        </a:rPr>
                        <a:t>things</a:t>
                      </a:r>
                      <a:r>
                        <a:rPr lang="en-GB" sz="1100" baseline="0" smtClean="0">
                          <a:solidFill>
                            <a:schemeClr val="tx1"/>
                          </a:solidFill>
                          <a:effectLst/>
                          <a:latin typeface="+mj-lt"/>
                        </a:rPr>
                        <a:t> just a game.’</a:t>
                      </a: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89709">
                <a:tc>
                  <a:txBody>
                    <a:bodyPr/>
                    <a:lstStyle/>
                    <a:p>
                      <a:pPr>
                        <a:lnSpc>
                          <a:spcPct val="107000"/>
                        </a:lnSpc>
                        <a:spcAft>
                          <a:spcPts val="0"/>
                        </a:spcAft>
                      </a:pPr>
                      <a:r>
                        <a:rPr lang="en-GB" sz="1100" dirty="0">
                          <a:solidFill>
                            <a:schemeClr val="tx1"/>
                          </a:solidFill>
                          <a:effectLst/>
                          <a:latin typeface="+mj-lt"/>
                        </a:rPr>
                        <a:t>Children are easily influenced by outside influences</a:t>
                      </a:r>
                      <a:r>
                        <a:rPr lang="en-GB" sz="1100" dirty="0" smtClean="0">
                          <a:solidFill>
                            <a:schemeClr val="tx1"/>
                          </a:solidFill>
                          <a:effectLst/>
                          <a:latin typeface="+mj-lt"/>
                        </a:rPr>
                        <a:t>.</a:t>
                      </a:r>
                    </a:p>
                    <a:p>
                      <a:pPr>
                        <a:lnSpc>
                          <a:spcPct val="107000"/>
                        </a:lnSpc>
                        <a:spcAft>
                          <a:spcPts val="0"/>
                        </a:spcAft>
                      </a:pPr>
                      <a:endParaRPr lang="en-GB" sz="1100" dirty="0" smtClean="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endParaRPr lang="en-GB" sz="1100" dirty="0" smtClean="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1100" dirty="0">
                          <a:solidFill>
                            <a:schemeClr val="tx1"/>
                          </a:solidFill>
                          <a:effectLst/>
                          <a:latin typeface="+mj-lt"/>
                        </a:rPr>
                        <a:t> </a:t>
                      </a:r>
                      <a:r>
                        <a:rPr lang="en-US" sz="1100" dirty="0" smtClean="0">
                          <a:solidFill>
                            <a:schemeClr val="tx1"/>
                          </a:solidFill>
                          <a:effectLst/>
                          <a:latin typeface="+mj-lt"/>
                        </a:rPr>
                        <a:t>‘Pissed off. You say smashing things, don’t you? Do you know any more words like that?’</a:t>
                      </a:r>
                    </a:p>
                    <a:p>
                      <a:pPr>
                        <a:lnSpc>
                          <a:spcPct val="107000"/>
                        </a:lnSpc>
                        <a:spcAft>
                          <a:spcPts val="0"/>
                        </a:spcAft>
                      </a:pPr>
                      <a:r>
                        <a:rPr lang="en-US" sz="1100" dirty="0" smtClean="0">
                          <a:solidFill>
                            <a:schemeClr val="tx1"/>
                          </a:solidFill>
                          <a:effectLst/>
                          <a:latin typeface="+mj-lt"/>
                          <a:ea typeface="Calibri" panose="020F0502020204030204" pitchFamily="34" charset="0"/>
                          <a:cs typeface="Times New Roman" panose="02020603050405020304" pitchFamily="18" charset="0"/>
                        </a:rPr>
                        <a:t>‘I wish I  were our Sammy’ ‘play with matches’ ‘</a:t>
                      </a:r>
                      <a:r>
                        <a:rPr lang="en-US" sz="1100" dirty="0" err="1" smtClean="0">
                          <a:solidFill>
                            <a:schemeClr val="tx1"/>
                          </a:solidFill>
                          <a:effectLst/>
                          <a:latin typeface="+mj-lt"/>
                          <a:ea typeface="Calibri" panose="020F0502020204030204" pitchFamily="34" charset="0"/>
                          <a:cs typeface="Times New Roman" panose="02020603050405020304" pitchFamily="18" charset="0"/>
                        </a:rPr>
                        <a:t>nudey</a:t>
                      </a:r>
                      <a:r>
                        <a:rPr lang="en-US" sz="1100" dirty="0" smtClean="0">
                          <a:solidFill>
                            <a:schemeClr val="tx1"/>
                          </a:solidFill>
                          <a:effectLst/>
                          <a:latin typeface="+mj-lt"/>
                          <a:ea typeface="Calibri" panose="020F0502020204030204" pitchFamily="34" charset="0"/>
                          <a:cs typeface="Times New Roman" panose="02020603050405020304" pitchFamily="18" charset="0"/>
                        </a:rPr>
                        <a:t> women’</a:t>
                      </a: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1100" dirty="0" smtClean="0">
                          <a:solidFill>
                            <a:schemeClr val="tx1"/>
                          </a:solidFill>
                          <a:effectLst/>
                          <a:latin typeface="+mj-lt"/>
                          <a:ea typeface="Calibri" panose="020F0502020204030204" pitchFamily="34" charset="0"/>
                          <a:cs typeface="Times New Roman" panose="02020603050405020304" pitchFamily="18" charset="0"/>
                        </a:rPr>
                        <a:t>Mickey has been exposed to bad language</a:t>
                      </a:r>
                      <a:r>
                        <a:rPr lang="en-GB" sz="1100" baseline="0" dirty="0" smtClean="0">
                          <a:solidFill>
                            <a:schemeClr val="tx1"/>
                          </a:solidFill>
                          <a:effectLst/>
                          <a:latin typeface="+mj-lt"/>
                          <a:ea typeface="Calibri" panose="020F0502020204030204" pitchFamily="34" charset="0"/>
                          <a:cs typeface="Times New Roman" panose="02020603050405020304" pitchFamily="18" charset="0"/>
                        </a:rPr>
                        <a:t> – different standards. Children like sponges. Juxtaposition of ‘Pissed’ and ’smashing’ stereotypical middle class vernacular. Keen to learn – in direct contrast to the apathetic teenage Mickey we see in Act 2 – secondary modern vs grammar.</a:t>
                      </a: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718">
                <a:tc>
                  <a:txBody>
                    <a:bodyPr/>
                    <a:lstStyle/>
                    <a:p>
                      <a:pPr>
                        <a:lnSpc>
                          <a:spcPct val="107000"/>
                        </a:lnSpc>
                        <a:spcAft>
                          <a:spcPts val="0"/>
                        </a:spcAft>
                      </a:pPr>
                      <a:r>
                        <a:rPr lang="en-GB" sz="1100" dirty="0">
                          <a:solidFill>
                            <a:schemeClr val="tx1"/>
                          </a:solidFill>
                          <a:effectLst/>
                          <a:latin typeface="+mj-lt"/>
                        </a:rPr>
                        <a:t>Children are </a:t>
                      </a:r>
                      <a:r>
                        <a:rPr lang="en-GB" sz="1100" dirty="0" smtClean="0">
                          <a:solidFill>
                            <a:schemeClr val="tx1"/>
                          </a:solidFill>
                          <a:effectLst/>
                          <a:latin typeface="+mj-lt"/>
                        </a:rPr>
                        <a:t>corruptible</a:t>
                      </a:r>
                    </a:p>
                    <a:p>
                      <a:pPr>
                        <a:lnSpc>
                          <a:spcPct val="107000"/>
                        </a:lnSpc>
                        <a:spcAft>
                          <a:spcPts val="0"/>
                        </a:spcAft>
                      </a:pPr>
                      <a:endParaRPr lang="en-GB" sz="1100" dirty="0" smtClean="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endParaRPr lang="en-GB" sz="1100" dirty="0" smtClean="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endParaRPr lang="en-GB" sz="1100" dirty="0" smtClean="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1100" dirty="0" smtClean="0">
                          <a:solidFill>
                            <a:schemeClr val="tx1"/>
                          </a:solidFill>
                          <a:effectLst/>
                          <a:latin typeface="+mj-lt"/>
                          <a:ea typeface="Calibri" panose="020F0502020204030204" pitchFamily="34" charset="0"/>
                          <a:cs typeface="Times New Roman" panose="02020603050405020304" pitchFamily="18" charset="0"/>
                        </a:rPr>
                        <a:t>‘Adolf Hitler’</a:t>
                      </a:r>
                    </a:p>
                    <a:p>
                      <a:pPr>
                        <a:lnSpc>
                          <a:spcPct val="107000"/>
                        </a:lnSpc>
                        <a:spcAft>
                          <a:spcPts val="0"/>
                        </a:spcAft>
                      </a:pPr>
                      <a:r>
                        <a:rPr lang="en-GB" sz="1100" dirty="0" smtClean="0">
                          <a:solidFill>
                            <a:schemeClr val="tx1"/>
                          </a:solidFill>
                          <a:effectLst/>
                          <a:latin typeface="+mj-lt"/>
                          <a:ea typeface="Calibri" panose="020F0502020204030204" pitchFamily="34" charset="0"/>
                          <a:cs typeface="Times New Roman" panose="02020603050405020304" pitchFamily="18" charset="0"/>
                        </a:rPr>
                        <a:t>‘You’re a fuck off’</a:t>
                      </a: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3718">
                <a:tc>
                  <a:txBody>
                    <a:bodyPr/>
                    <a:lstStyle/>
                    <a:p>
                      <a:pPr>
                        <a:lnSpc>
                          <a:spcPct val="107000"/>
                        </a:lnSpc>
                        <a:spcAft>
                          <a:spcPts val="0"/>
                        </a:spcAft>
                      </a:pPr>
                      <a:r>
                        <a:rPr lang="en-GB" sz="1100" dirty="0">
                          <a:solidFill>
                            <a:schemeClr val="tx1"/>
                          </a:solidFill>
                          <a:effectLst/>
                          <a:latin typeface="+mj-lt"/>
                        </a:rPr>
                        <a:t>Childhood is </a:t>
                      </a:r>
                      <a:r>
                        <a:rPr lang="en-GB" sz="1100" dirty="0" smtClean="0">
                          <a:solidFill>
                            <a:schemeClr val="tx1"/>
                          </a:solidFill>
                          <a:effectLst/>
                          <a:latin typeface="+mj-lt"/>
                        </a:rPr>
                        <a:t>energetic</a:t>
                      </a:r>
                    </a:p>
                    <a:p>
                      <a:pPr>
                        <a:lnSpc>
                          <a:spcPct val="107000"/>
                        </a:lnSpc>
                        <a:spcAft>
                          <a:spcPts val="0"/>
                        </a:spcAft>
                      </a:pPr>
                      <a:endParaRPr lang="en-GB" sz="1100" dirty="0" smtClean="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endParaRPr lang="en-GB" sz="1100" dirty="0" smtClean="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0"/>
                        </a:spcAft>
                      </a:pP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1100" dirty="0">
                          <a:solidFill>
                            <a:schemeClr val="tx1"/>
                          </a:solidFill>
                          <a:effectLst/>
                          <a:latin typeface="+mj-lt"/>
                        </a:rPr>
                        <a:t> </a:t>
                      </a: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45767">
                <a:tc>
                  <a:txBody>
                    <a:bodyPr/>
                    <a:lstStyle/>
                    <a:p>
                      <a:pPr>
                        <a:lnSpc>
                          <a:spcPct val="107000"/>
                        </a:lnSpc>
                        <a:spcAft>
                          <a:spcPts val="0"/>
                        </a:spcAft>
                      </a:pPr>
                      <a:r>
                        <a:rPr lang="en-GB" sz="1100" dirty="0">
                          <a:solidFill>
                            <a:schemeClr val="tx1"/>
                          </a:solidFill>
                          <a:effectLst/>
                          <a:latin typeface="+mj-lt"/>
                        </a:rPr>
                        <a:t>There is a close link between the child you were and the adult you become.</a:t>
                      </a: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1100" dirty="0">
                          <a:solidFill>
                            <a:schemeClr val="tx1"/>
                          </a:solidFill>
                          <a:effectLst/>
                          <a:latin typeface="+mj-lt"/>
                        </a:rPr>
                        <a:t> </a:t>
                      </a:r>
                      <a:r>
                        <a:rPr lang="en-GB" sz="1100" dirty="0" smtClean="0">
                          <a:solidFill>
                            <a:schemeClr val="tx1"/>
                          </a:solidFill>
                          <a:effectLst/>
                          <a:latin typeface="+mj-lt"/>
                        </a:rPr>
                        <a:t>’The dictionary. Don’t you know</a:t>
                      </a:r>
                      <a:r>
                        <a:rPr lang="en-GB" sz="1100" baseline="0" dirty="0" smtClean="0">
                          <a:solidFill>
                            <a:schemeClr val="tx1"/>
                          </a:solidFill>
                          <a:effectLst/>
                          <a:latin typeface="+mj-lt"/>
                        </a:rPr>
                        <a:t> what a dictionary is?’</a:t>
                      </a:r>
                    </a:p>
                    <a:p>
                      <a:pPr>
                        <a:lnSpc>
                          <a:spcPct val="107000"/>
                        </a:lnSpc>
                        <a:spcAft>
                          <a:spcPts val="0"/>
                        </a:spcAft>
                      </a:pPr>
                      <a:r>
                        <a:rPr lang="en-GB" sz="1100" baseline="0" dirty="0" smtClean="0">
                          <a:solidFill>
                            <a:schemeClr val="tx1"/>
                          </a:solidFill>
                          <a:effectLst/>
                          <a:latin typeface="+mj-lt"/>
                          <a:ea typeface="Calibri" panose="020F0502020204030204" pitchFamily="34" charset="0"/>
                          <a:cs typeface="Times New Roman" panose="02020603050405020304" pitchFamily="18" charset="0"/>
                        </a:rPr>
                        <a:t>Same actors play the characters all of the way through</a:t>
                      </a: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27364">
                <a:tc>
                  <a:txBody>
                    <a:bodyPr/>
                    <a:lstStyle/>
                    <a:p>
                      <a:pPr>
                        <a:lnSpc>
                          <a:spcPct val="107000"/>
                        </a:lnSpc>
                        <a:spcAft>
                          <a:spcPts val="0"/>
                        </a:spcAft>
                      </a:pPr>
                      <a:r>
                        <a:rPr lang="en-GB" sz="1100" dirty="0">
                          <a:solidFill>
                            <a:schemeClr val="tx1"/>
                          </a:solidFill>
                          <a:effectLst/>
                          <a:latin typeface="+mj-lt"/>
                        </a:rPr>
                        <a:t>Environmental factors have a significant impact on a child’s development.</a:t>
                      </a: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r>
                        <a:rPr lang="en-GB" sz="1100" dirty="0">
                          <a:solidFill>
                            <a:schemeClr val="tx1"/>
                          </a:solidFill>
                          <a:effectLst/>
                          <a:latin typeface="+mj-lt"/>
                        </a:rPr>
                        <a:t> </a:t>
                      </a:r>
                      <a:r>
                        <a:rPr lang="en-GB" sz="1100" dirty="0" smtClean="0">
                          <a:solidFill>
                            <a:schemeClr val="tx1"/>
                          </a:solidFill>
                          <a:effectLst/>
                          <a:latin typeface="+mj-lt"/>
                        </a:rPr>
                        <a:t>’talk of Oxbridge’</a:t>
                      </a:r>
                    </a:p>
                    <a:p>
                      <a:pPr>
                        <a:lnSpc>
                          <a:spcPct val="107000"/>
                        </a:lnSpc>
                        <a:spcAft>
                          <a:spcPts val="0"/>
                        </a:spcAft>
                      </a:pPr>
                      <a:r>
                        <a:rPr lang="en-GB" sz="1100" dirty="0" smtClean="0">
                          <a:solidFill>
                            <a:schemeClr val="tx1"/>
                          </a:solidFill>
                          <a:effectLst/>
                          <a:latin typeface="+mj-lt"/>
                          <a:ea typeface="Calibri" panose="020F0502020204030204" pitchFamily="34" charset="0"/>
                          <a:cs typeface="Times New Roman" panose="02020603050405020304" pitchFamily="18" charset="0"/>
                        </a:rPr>
                        <a:t>‘it’s a book that</a:t>
                      </a:r>
                      <a:r>
                        <a:rPr lang="en-GB" sz="1100" baseline="0" dirty="0" smtClean="0">
                          <a:solidFill>
                            <a:schemeClr val="tx1"/>
                          </a:solidFill>
                          <a:effectLst/>
                          <a:latin typeface="+mj-lt"/>
                          <a:ea typeface="Calibri" panose="020F0502020204030204" pitchFamily="34" charset="0"/>
                          <a:cs typeface="Times New Roman" panose="02020603050405020304" pitchFamily="18" charset="0"/>
                        </a:rPr>
                        <a:t> explains the meaning of words’</a:t>
                      </a: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7000"/>
                        </a:lnSpc>
                        <a:spcAft>
                          <a:spcPts val="0"/>
                        </a:spcAft>
                      </a:pPr>
                      <a:endParaRPr lang="en-GB" sz="1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1854189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330" y="152400"/>
            <a:ext cx="7886700" cy="1325563"/>
          </a:xfrm>
        </p:spPr>
        <p:txBody>
          <a:bodyPr/>
          <a:lstStyle/>
          <a:p>
            <a:r>
              <a:rPr lang="en-GB" dirty="0" smtClean="0"/>
              <a:t>Some of Russell’s key messages</a:t>
            </a:r>
            <a:endParaRPr lang="en-GB" dirty="0"/>
          </a:p>
        </p:txBody>
      </p:sp>
      <p:sp>
        <p:nvSpPr>
          <p:cNvPr id="3" name="Content Placeholder 2"/>
          <p:cNvSpPr>
            <a:spLocks noGrp="1"/>
          </p:cNvSpPr>
          <p:nvPr>
            <p:ph idx="1"/>
          </p:nvPr>
        </p:nvSpPr>
        <p:spPr>
          <a:xfrm>
            <a:off x="628650" y="1371600"/>
            <a:ext cx="7886700" cy="5105400"/>
          </a:xfrm>
        </p:spPr>
        <p:txBody>
          <a:bodyPr>
            <a:normAutofit fontScale="62500" lnSpcReduction="20000"/>
          </a:bodyPr>
          <a:lstStyle/>
          <a:p>
            <a:pPr marL="0" fontAlgn="t">
              <a:lnSpc>
                <a:spcPct val="107000"/>
              </a:lnSpc>
              <a:spcBef>
                <a:spcPts val="0"/>
              </a:spcBef>
            </a:pPr>
            <a:r>
              <a:rPr lang="en-GB" b="1" dirty="0">
                <a:solidFill>
                  <a:srgbClr val="000000"/>
                </a:solidFill>
                <a:latin typeface="Calibri Light" panose="020F0302020204030204" pitchFamily="34" charset="0"/>
              </a:rPr>
              <a:t>Childhood is fun and free from responsibility</a:t>
            </a:r>
            <a:endParaRPr lang="en-GB" sz="4400" dirty="0">
              <a:latin typeface="Arial" panose="020B0604020202020204" pitchFamily="34" charset="0"/>
            </a:endParaRPr>
          </a:p>
          <a:p>
            <a:pPr marL="0" fontAlgn="t">
              <a:lnSpc>
                <a:spcPct val="107000"/>
              </a:lnSpc>
              <a:spcBef>
                <a:spcPts val="0"/>
              </a:spcBef>
            </a:pPr>
            <a:r>
              <a:rPr lang="en-GB" b="1" dirty="0">
                <a:solidFill>
                  <a:srgbClr val="000000"/>
                </a:solidFill>
                <a:latin typeface="Calibri Light" panose="020F0302020204030204" pitchFamily="34" charset="0"/>
              </a:rPr>
              <a:t>Childhood is a time of innocence</a:t>
            </a:r>
            <a:endParaRPr lang="en-GB" sz="4400" dirty="0">
              <a:latin typeface="Arial" panose="020B0604020202020204" pitchFamily="34" charset="0"/>
            </a:endParaRPr>
          </a:p>
          <a:p>
            <a:pPr marL="0" fontAlgn="t">
              <a:lnSpc>
                <a:spcPct val="107000"/>
              </a:lnSpc>
              <a:spcBef>
                <a:spcPts val="0"/>
              </a:spcBef>
            </a:pPr>
            <a:r>
              <a:rPr lang="en-GB" b="1" dirty="0">
                <a:solidFill>
                  <a:srgbClr val="000000"/>
                </a:solidFill>
                <a:latin typeface="Calibri Light" panose="020F0302020204030204" pitchFamily="34" charset="0"/>
              </a:rPr>
              <a:t>Children do not appreciate the consequences of their actions.</a:t>
            </a:r>
            <a:endParaRPr lang="en-GB" sz="4400" dirty="0">
              <a:latin typeface="Arial" panose="020B0604020202020204" pitchFamily="34" charset="0"/>
            </a:endParaRPr>
          </a:p>
          <a:p>
            <a:pPr marL="0" fontAlgn="t">
              <a:lnSpc>
                <a:spcPct val="107000"/>
              </a:lnSpc>
              <a:spcBef>
                <a:spcPts val="0"/>
              </a:spcBef>
            </a:pPr>
            <a:r>
              <a:rPr lang="en-GB" b="1" dirty="0">
                <a:solidFill>
                  <a:srgbClr val="000000"/>
                </a:solidFill>
                <a:latin typeface="Calibri Light" panose="020F0302020204030204" pitchFamily="34" charset="0"/>
              </a:rPr>
              <a:t>Children are easily influenced by outside influences.</a:t>
            </a:r>
            <a:endParaRPr lang="en-GB" sz="4400" dirty="0">
              <a:latin typeface="Arial" panose="020B0604020202020204" pitchFamily="34" charset="0"/>
            </a:endParaRPr>
          </a:p>
          <a:p>
            <a:pPr marL="0" fontAlgn="t">
              <a:lnSpc>
                <a:spcPct val="107000"/>
              </a:lnSpc>
              <a:spcBef>
                <a:spcPts val="0"/>
              </a:spcBef>
            </a:pPr>
            <a:r>
              <a:rPr lang="en-GB" b="1" dirty="0">
                <a:solidFill>
                  <a:srgbClr val="000000"/>
                </a:solidFill>
                <a:latin typeface="Calibri Light" panose="020F0302020204030204" pitchFamily="34" charset="0"/>
              </a:rPr>
              <a:t>Children are corruptible</a:t>
            </a:r>
            <a:endParaRPr lang="en-GB" sz="4400" dirty="0">
              <a:latin typeface="Arial" panose="020B0604020202020204" pitchFamily="34" charset="0"/>
            </a:endParaRPr>
          </a:p>
          <a:p>
            <a:pPr marL="0" fontAlgn="t">
              <a:lnSpc>
                <a:spcPct val="107000"/>
              </a:lnSpc>
              <a:spcBef>
                <a:spcPts val="0"/>
              </a:spcBef>
            </a:pPr>
            <a:r>
              <a:rPr lang="en-GB" b="1" dirty="0">
                <a:solidFill>
                  <a:srgbClr val="000000"/>
                </a:solidFill>
                <a:latin typeface="Calibri Light" panose="020F0302020204030204" pitchFamily="34" charset="0"/>
              </a:rPr>
              <a:t>Childhood is energetic</a:t>
            </a:r>
            <a:endParaRPr lang="en-GB" sz="4400" dirty="0">
              <a:latin typeface="Arial" panose="020B0604020202020204" pitchFamily="34" charset="0"/>
            </a:endParaRPr>
          </a:p>
          <a:p>
            <a:pPr marL="263525" indent="-263525" fontAlgn="t">
              <a:lnSpc>
                <a:spcPct val="107000"/>
              </a:lnSpc>
              <a:spcBef>
                <a:spcPts val="0"/>
              </a:spcBef>
            </a:pPr>
            <a:r>
              <a:rPr lang="en-GB" b="1" dirty="0">
                <a:solidFill>
                  <a:srgbClr val="000000"/>
                </a:solidFill>
                <a:latin typeface="Calibri Light" panose="020F0302020204030204" pitchFamily="34" charset="0"/>
              </a:rPr>
              <a:t>There is a close link between the child you were and the adult you become.</a:t>
            </a:r>
            <a:endParaRPr lang="en-GB" sz="4400" dirty="0">
              <a:latin typeface="Arial" panose="020B0604020202020204" pitchFamily="34" charset="0"/>
            </a:endParaRPr>
          </a:p>
          <a:p>
            <a:pPr marL="263525" indent="-263525" fontAlgn="t">
              <a:lnSpc>
                <a:spcPct val="107000"/>
              </a:lnSpc>
              <a:spcBef>
                <a:spcPts val="0"/>
              </a:spcBef>
            </a:pPr>
            <a:r>
              <a:rPr lang="en-GB" b="1" dirty="0">
                <a:solidFill>
                  <a:srgbClr val="000000"/>
                </a:solidFill>
                <a:latin typeface="Calibri Light" panose="020F0302020204030204" pitchFamily="34" charset="0"/>
              </a:rPr>
              <a:t>Environmental factors have a significant impact on a child’s development</a:t>
            </a:r>
            <a:r>
              <a:rPr lang="en-GB" b="1" dirty="0" smtClean="0">
                <a:solidFill>
                  <a:srgbClr val="000000"/>
                </a:solidFill>
                <a:latin typeface="Calibri Light" panose="020F0302020204030204" pitchFamily="34" charset="0"/>
              </a:rPr>
              <a:t>.</a:t>
            </a:r>
          </a:p>
          <a:p>
            <a:pPr marL="0" fontAlgn="t">
              <a:lnSpc>
                <a:spcPct val="107000"/>
              </a:lnSpc>
              <a:spcBef>
                <a:spcPts val="0"/>
              </a:spcBef>
            </a:pPr>
            <a:r>
              <a:rPr lang="en-GB" b="1" dirty="0" smtClean="0">
                <a:solidFill>
                  <a:srgbClr val="000000"/>
                </a:solidFill>
                <a:latin typeface="Calibri Light" panose="020F0302020204030204" pitchFamily="34" charset="0"/>
              </a:rPr>
              <a:t>Nurture is more important that nature</a:t>
            </a:r>
          </a:p>
          <a:p>
            <a:pPr marL="0" fontAlgn="t">
              <a:lnSpc>
                <a:spcPct val="107000"/>
              </a:lnSpc>
              <a:spcBef>
                <a:spcPts val="0"/>
              </a:spcBef>
            </a:pPr>
            <a:r>
              <a:rPr lang="en-GB" b="1" dirty="0" smtClean="0">
                <a:solidFill>
                  <a:srgbClr val="000000"/>
                </a:solidFill>
                <a:latin typeface="Calibri Light" panose="020F0302020204030204" pitchFamily="34" charset="0"/>
              </a:rPr>
              <a:t>Class and money determine your future</a:t>
            </a:r>
          </a:p>
          <a:p>
            <a:pPr marL="0" fontAlgn="t">
              <a:lnSpc>
                <a:spcPct val="107000"/>
              </a:lnSpc>
              <a:spcBef>
                <a:spcPts val="0"/>
              </a:spcBef>
            </a:pPr>
            <a:r>
              <a:rPr lang="en-GB" b="1" dirty="0" smtClean="0">
                <a:solidFill>
                  <a:srgbClr val="000000"/>
                </a:solidFill>
                <a:latin typeface="Calibri Light" panose="020F0302020204030204" pitchFamily="34" charset="0"/>
              </a:rPr>
              <a:t>The middle classes have an unfair advantage </a:t>
            </a:r>
          </a:p>
          <a:p>
            <a:pPr marL="0" fontAlgn="t">
              <a:lnSpc>
                <a:spcPct val="107000"/>
              </a:lnSpc>
              <a:spcBef>
                <a:spcPts val="0"/>
              </a:spcBef>
            </a:pPr>
            <a:r>
              <a:rPr lang="en-GB" b="1" dirty="0" smtClean="0">
                <a:solidFill>
                  <a:srgbClr val="000000"/>
                </a:solidFill>
                <a:latin typeface="Calibri Light" panose="020F0302020204030204" pitchFamily="34" charset="0"/>
              </a:rPr>
              <a:t>Social mobility is difficult</a:t>
            </a:r>
          </a:p>
          <a:p>
            <a:pPr marL="0" fontAlgn="t">
              <a:lnSpc>
                <a:spcPct val="107000"/>
              </a:lnSpc>
              <a:spcBef>
                <a:spcPts val="0"/>
              </a:spcBef>
            </a:pPr>
            <a:r>
              <a:rPr lang="en-GB" b="1" dirty="0" smtClean="0">
                <a:solidFill>
                  <a:srgbClr val="000000"/>
                </a:solidFill>
                <a:latin typeface="Calibri Light" panose="020F0302020204030204" pitchFamily="34" charset="0"/>
              </a:rPr>
              <a:t>Sometimes hard work is not enough to be successful</a:t>
            </a:r>
          </a:p>
          <a:p>
            <a:pPr marL="0" fontAlgn="t">
              <a:lnSpc>
                <a:spcPct val="107000"/>
              </a:lnSpc>
              <a:spcBef>
                <a:spcPts val="0"/>
              </a:spcBef>
            </a:pPr>
            <a:r>
              <a:rPr lang="en-GB" b="1" dirty="0" smtClean="0">
                <a:solidFill>
                  <a:srgbClr val="000000"/>
                </a:solidFill>
                <a:latin typeface="Calibri Light" panose="020F0302020204030204" pitchFamily="34" charset="0"/>
              </a:rPr>
              <a:t>Education is power</a:t>
            </a:r>
          </a:p>
          <a:p>
            <a:pPr marL="0" fontAlgn="t">
              <a:lnSpc>
                <a:spcPct val="107000"/>
              </a:lnSpc>
              <a:spcBef>
                <a:spcPts val="0"/>
              </a:spcBef>
            </a:pPr>
            <a:r>
              <a:rPr lang="en-GB" b="1" dirty="0" smtClean="0">
                <a:solidFill>
                  <a:srgbClr val="000000"/>
                </a:solidFill>
                <a:latin typeface="Calibri Light" panose="020F0302020204030204" pitchFamily="34" charset="0"/>
              </a:rPr>
              <a:t>Class prejudice is damaging</a:t>
            </a:r>
          </a:p>
          <a:p>
            <a:pPr marL="0" fontAlgn="t">
              <a:lnSpc>
                <a:spcPct val="107000"/>
              </a:lnSpc>
              <a:spcBef>
                <a:spcPts val="0"/>
              </a:spcBef>
            </a:pPr>
            <a:r>
              <a:rPr lang="en-GB" b="1" dirty="0" smtClean="0">
                <a:solidFill>
                  <a:srgbClr val="000000"/>
                </a:solidFill>
                <a:latin typeface="Calibri Light" panose="020F0302020204030204" pitchFamily="34" charset="0"/>
              </a:rPr>
              <a:t>Society should have a stronger moral conscience</a:t>
            </a:r>
          </a:p>
          <a:p>
            <a:pPr marL="0" fontAlgn="t">
              <a:lnSpc>
                <a:spcPct val="107000"/>
              </a:lnSpc>
              <a:spcBef>
                <a:spcPts val="0"/>
              </a:spcBef>
            </a:pPr>
            <a:r>
              <a:rPr lang="en-GB" b="1" dirty="0" smtClean="0">
                <a:solidFill>
                  <a:srgbClr val="000000"/>
                </a:solidFill>
                <a:latin typeface="Calibri Light" panose="020F0302020204030204" pitchFamily="34" charset="0"/>
              </a:rPr>
              <a:t>Class segregates</a:t>
            </a:r>
          </a:p>
          <a:p>
            <a:pPr marL="0" fontAlgn="t">
              <a:lnSpc>
                <a:spcPct val="107000"/>
              </a:lnSpc>
              <a:spcBef>
                <a:spcPts val="0"/>
              </a:spcBef>
            </a:pPr>
            <a:r>
              <a:rPr lang="en-GB" b="1" dirty="0" smtClean="0">
                <a:solidFill>
                  <a:srgbClr val="000000"/>
                </a:solidFill>
                <a:latin typeface="Calibri Light" panose="020F0302020204030204" pitchFamily="34" charset="0"/>
              </a:rPr>
              <a:t>Middle classes don’t appreciate the value of money</a:t>
            </a:r>
          </a:p>
          <a:p>
            <a:pPr marL="0" fontAlgn="t">
              <a:lnSpc>
                <a:spcPct val="107000"/>
              </a:lnSpc>
              <a:spcBef>
                <a:spcPts val="0"/>
              </a:spcBef>
            </a:pPr>
            <a:r>
              <a:rPr lang="en-GB" b="1" dirty="0" smtClean="0">
                <a:solidFill>
                  <a:srgbClr val="000000"/>
                </a:solidFill>
                <a:latin typeface="Calibri Light" panose="020F0302020204030204" pitchFamily="34" charset="0"/>
              </a:rPr>
              <a:t>Class and wealth do not automatically make you a better person (morally)</a:t>
            </a:r>
          </a:p>
          <a:p>
            <a:pPr marL="0" fontAlgn="t">
              <a:lnSpc>
                <a:spcPct val="107000"/>
              </a:lnSpc>
              <a:spcBef>
                <a:spcPts val="0"/>
              </a:spcBef>
            </a:pPr>
            <a:r>
              <a:rPr lang="en-GB" b="1" dirty="0" smtClean="0">
                <a:solidFill>
                  <a:srgbClr val="000000"/>
                </a:solidFill>
                <a:latin typeface="Calibri Light" panose="020F0302020204030204" pitchFamily="34" charset="0"/>
              </a:rPr>
              <a:t>Gender is as suffocating as class</a:t>
            </a:r>
          </a:p>
          <a:p>
            <a:pPr marL="0" fontAlgn="t">
              <a:lnSpc>
                <a:spcPct val="107000"/>
              </a:lnSpc>
              <a:spcBef>
                <a:spcPts val="0"/>
              </a:spcBef>
            </a:pPr>
            <a:endParaRPr lang="en-GB" b="1" dirty="0" smtClean="0">
              <a:solidFill>
                <a:srgbClr val="000000"/>
              </a:solidFill>
              <a:latin typeface="Calibri Light" panose="020F0302020204030204" pitchFamily="34" charset="0"/>
            </a:endParaRPr>
          </a:p>
          <a:p>
            <a:pPr marL="0" fontAlgn="t">
              <a:lnSpc>
                <a:spcPct val="107000"/>
              </a:lnSpc>
              <a:spcBef>
                <a:spcPts val="0"/>
              </a:spcBef>
            </a:pPr>
            <a:endParaRPr lang="en-GB" sz="4400" dirty="0">
              <a:latin typeface="Arial" panose="020B0604020202020204" pitchFamily="34" charset="0"/>
            </a:endParaRPr>
          </a:p>
          <a:p>
            <a:endParaRPr lang="en-GB" dirty="0"/>
          </a:p>
        </p:txBody>
      </p:sp>
    </p:spTree>
    <p:extLst>
      <p:ext uri="{BB962C8B-B14F-4D97-AF65-F5344CB8AC3E}">
        <p14:creationId xmlns:p14="http://schemas.microsoft.com/office/powerpoint/2010/main" val="18925665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English Literature Paper 2 – 21st May 2020 (</a:t>
            </a:r>
            <a:r>
              <a:rPr lang="en-GB" dirty="0"/>
              <a:t>5</a:t>
            </a:r>
            <a:r>
              <a:rPr lang="en-GB" dirty="0" smtClean="0"/>
              <a:t>0%)</a:t>
            </a:r>
            <a:endParaRPr lang="en-GB" dirty="0"/>
          </a:p>
        </p:txBody>
      </p:sp>
      <p:sp>
        <p:nvSpPr>
          <p:cNvPr id="4" name="Text Placeholder 3"/>
          <p:cNvSpPr>
            <a:spLocks noGrp="1"/>
          </p:cNvSpPr>
          <p:nvPr>
            <p:ph type="body" idx="1"/>
          </p:nvPr>
        </p:nvSpPr>
        <p:spPr>
          <a:xfrm>
            <a:off x="457200" y="1760538"/>
            <a:ext cx="4040188" cy="639762"/>
          </a:xfrm>
        </p:spPr>
        <p:txBody>
          <a:bodyPr>
            <a:normAutofit fontScale="92500" lnSpcReduction="10000"/>
          </a:bodyPr>
          <a:lstStyle/>
          <a:p>
            <a:r>
              <a:rPr lang="en-GB" dirty="0"/>
              <a:t>Section A: </a:t>
            </a:r>
            <a:r>
              <a:rPr lang="en-GB" dirty="0" smtClean="0"/>
              <a:t>Jekyll &amp; Hyde 55 minutes</a:t>
            </a:r>
            <a:endParaRPr lang="en-GB" dirty="0"/>
          </a:p>
        </p:txBody>
      </p:sp>
      <p:sp>
        <p:nvSpPr>
          <p:cNvPr id="5" name="Content Placeholder 4"/>
          <p:cNvSpPr>
            <a:spLocks noGrp="1"/>
          </p:cNvSpPr>
          <p:nvPr>
            <p:ph sz="half" idx="2"/>
          </p:nvPr>
        </p:nvSpPr>
        <p:spPr>
          <a:xfrm>
            <a:off x="457200" y="2743200"/>
            <a:ext cx="4040188" cy="3657600"/>
          </a:xfrm>
          <a:solidFill>
            <a:schemeClr val="bg1">
              <a:lumMod val="95000"/>
            </a:schemeClr>
          </a:solidFill>
        </p:spPr>
        <p:txBody>
          <a:bodyPr>
            <a:normAutofit/>
          </a:bodyPr>
          <a:lstStyle/>
          <a:p>
            <a:r>
              <a:rPr lang="en-GB" dirty="0" smtClean="0"/>
              <a:t>1 extract from anywhere in the novella – ‘How’ question.</a:t>
            </a:r>
          </a:p>
          <a:p>
            <a:r>
              <a:rPr lang="en-GB" dirty="0" smtClean="0"/>
              <a:t>1 question knowledge of whole novel (likely thematic) but could be setting or technique</a:t>
            </a:r>
          </a:p>
        </p:txBody>
      </p:sp>
      <p:sp>
        <p:nvSpPr>
          <p:cNvPr id="8" name="Text Placeholder 7"/>
          <p:cNvSpPr>
            <a:spLocks noGrp="1"/>
          </p:cNvSpPr>
          <p:nvPr>
            <p:ph type="body" sz="quarter" idx="3"/>
          </p:nvPr>
        </p:nvSpPr>
        <p:spPr>
          <a:xfrm>
            <a:off x="4815840" y="1760538"/>
            <a:ext cx="4041775" cy="639762"/>
          </a:xfrm>
        </p:spPr>
        <p:txBody>
          <a:bodyPr>
            <a:normAutofit fontScale="92500" lnSpcReduction="10000"/>
          </a:bodyPr>
          <a:lstStyle/>
          <a:p>
            <a:r>
              <a:rPr lang="en-GB" dirty="0" smtClean="0"/>
              <a:t>Section B: Poetry anthology &amp; unseen poetry – 1 hr 20</a:t>
            </a:r>
            <a:endParaRPr lang="en-GB" dirty="0"/>
          </a:p>
        </p:txBody>
      </p:sp>
      <p:sp>
        <p:nvSpPr>
          <p:cNvPr id="7" name="Content Placeholder 6"/>
          <p:cNvSpPr>
            <a:spLocks noGrp="1"/>
          </p:cNvSpPr>
          <p:nvPr>
            <p:ph sz="quarter" idx="4"/>
          </p:nvPr>
        </p:nvSpPr>
        <p:spPr>
          <a:xfrm>
            <a:off x="4800600" y="2743200"/>
            <a:ext cx="4041775" cy="3657600"/>
          </a:xfrm>
          <a:solidFill>
            <a:schemeClr val="bg1">
              <a:lumMod val="95000"/>
            </a:schemeClr>
          </a:solidFill>
        </p:spPr>
        <p:txBody>
          <a:bodyPr>
            <a:normAutofit/>
          </a:bodyPr>
          <a:lstStyle/>
          <a:p>
            <a:r>
              <a:rPr lang="en-GB" dirty="0" smtClean="0"/>
              <a:t>One poem from conflict cluster – will have to compare to one other poem from cluster from memory.</a:t>
            </a:r>
          </a:p>
          <a:p>
            <a:r>
              <a:rPr lang="en-GB" dirty="0" smtClean="0"/>
              <a:t>2 unseen poems – comparative essay</a:t>
            </a:r>
            <a:endParaRPr lang="en-GB" dirty="0"/>
          </a:p>
        </p:txBody>
      </p:sp>
    </p:spTree>
    <p:extLst>
      <p:ext uri="{BB962C8B-B14F-4D97-AF65-F5344CB8AC3E}">
        <p14:creationId xmlns:p14="http://schemas.microsoft.com/office/powerpoint/2010/main" val="94967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animBg="1"/>
      <p:bldP spid="8" grpId="0" build="p"/>
      <p:bldP spid="7"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777874"/>
          </a:xfrm>
        </p:spPr>
        <p:txBody>
          <a:bodyPr/>
          <a:lstStyle/>
          <a:p>
            <a:r>
              <a:rPr lang="en-GB" dirty="0" smtClean="0"/>
              <a:t>What to revise</a:t>
            </a:r>
            <a:endParaRPr lang="en-GB" dirty="0"/>
          </a:p>
        </p:txBody>
      </p:sp>
      <p:sp>
        <p:nvSpPr>
          <p:cNvPr id="3" name="Text Placeholder 2"/>
          <p:cNvSpPr>
            <a:spLocks noGrp="1"/>
          </p:cNvSpPr>
          <p:nvPr>
            <p:ph type="body" idx="1"/>
          </p:nvPr>
        </p:nvSpPr>
        <p:spPr>
          <a:xfrm>
            <a:off x="629841" y="1113233"/>
            <a:ext cx="3868340" cy="447675"/>
          </a:xfrm>
        </p:spPr>
        <p:txBody>
          <a:bodyPr/>
          <a:lstStyle/>
          <a:p>
            <a:r>
              <a:rPr lang="en-GB" dirty="0" smtClean="0"/>
              <a:t>‘Jekyll and Hyde’</a:t>
            </a:r>
            <a:endParaRPr lang="en-GB" dirty="0"/>
          </a:p>
        </p:txBody>
      </p:sp>
      <p:sp>
        <p:nvSpPr>
          <p:cNvPr id="4" name="Content Placeholder 3"/>
          <p:cNvSpPr>
            <a:spLocks noGrp="1"/>
          </p:cNvSpPr>
          <p:nvPr>
            <p:ph sz="half" idx="2"/>
          </p:nvPr>
        </p:nvSpPr>
        <p:spPr>
          <a:xfrm>
            <a:off x="629841" y="1580352"/>
            <a:ext cx="3868340" cy="4744248"/>
          </a:xfrm>
        </p:spPr>
        <p:txBody>
          <a:bodyPr>
            <a:normAutofit fontScale="92500" lnSpcReduction="10000"/>
          </a:bodyPr>
          <a:lstStyle/>
          <a:p>
            <a:r>
              <a:rPr lang="en-GB" dirty="0" smtClean="0"/>
              <a:t>Plot – key events in each chapter</a:t>
            </a:r>
          </a:p>
          <a:p>
            <a:r>
              <a:rPr lang="en-GB" dirty="0" smtClean="0"/>
              <a:t>Characters – how to describe them, their development and role in the novella</a:t>
            </a:r>
          </a:p>
          <a:p>
            <a:r>
              <a:rPr lang="en-GB" dirty="0" smtClean="0"/>
              <a:t>Themes and how these are tracked across the novella, learn 3-5 quotes for each theme.</a:t>
            </a:r>
          </a:p>
          <a:p>
            <a:r>
              <a:rPr lang="en-GB" dirty="0" smtClean="0"/>
              <a:t>Context and how it has shaped Stevenson’s work</a:t>
            </a:r>
          </a:p>
          <a:p>
            <a:r>
              <a:rPr lang="en-GB" dirty="0" smtClean="0"/>
              <a:t>Writing frames</a:t>
            </a:r>
          </a:p>
        </p:txBody>
      </p:sp>
      <p:sp>
        <p:nvSpPr>
          <p:cNvPr id="5" name="Text Placeholder 4"/>
          <p:cNvSpPr>
            <a:spLocks noGrp="1"/>
          </p:cNvSpPr>
          <p:nvPr>
            <p:ph type="body" sz="quarter" idx="3"/>
          </p:nvPr>
        </p:nvSpPr>
        <p:spPr>
          <a:xfrm>
            <a:off x="4694634" y="982658"/>
            <a:ext cx="3887391" cy="597694"/>
          </a:xfrm>
        </p:spPr>
        <p:txBody>
          <a:bodyPr/>
          <a:lstStyle/>
          <a:p>
            <a:r>
              <a:rPr lang="en-GB" dirty="0" smtClean="0"/>
              <a:t>Anthology poetry</a:t>
            </a:r>
            <a:endParaRPr lang="en-GB" dirty="0"/>
          </a:p>
        </p:txBody>
      </p:sp>
      <p:sp>
        <p:nvSpPr>
          <p:cNvPr id="6" name="Content Placeholder 5"/>
          <p:cNvSpPr>
            <a:spLocks noGrp="1"/>
          </p:cNvSpPr>
          <p:nvPr>
            <p:ph sz="quarter" idx="4"/>
          </p:nvPr>
        </p:nvSpPr>
        <p:spPr>
          <a:xfrm>
            <a:off x="4675583" y="1560908"/>
            <a:ext cx="3887391" cy="4564068"/>
          </a:xfrm>
        </p:spPr>
        <p:txBody>
          <a:bodyPr/>
          <a:lstStyle/>
          <a:p>
            <a:r>
              <a:rPr lang="en-GB" dirty="0" smtClean="0"/>
              <a:t>You do need to revise all 15 and at least know what they are about.</a:t>
            </a:r>
          </a:p>
          <a:p>
            <a:r>
              <a:rPr lang="en-GB" dirty="0" smtClean="0"/>
              <a:t>3-5 poems REALLY well (be strategic)</a:t>
            </a:r>
          </a:p>
          <a:p>
            <a:r>
              <a:rPr lang="en-GB" dirty="0" smtClean="0"/>
              <a:t>Learn 3-5 quotes for each of these poems</a:t>
            </a:r>
          </a:p>
          <a:p>
            <a:r>
              <a:rPr lang="en-GB" dirty="0" smtClean="0"/>
              <a:t>Key poetic terminology</a:t>
            </a:r>
          </a:p>
          <a:p>
            <a:r>
              <a:rPr lang="en-GB" dirty="0" smtClean="0"/>
              <a:t>Writing frame</a:t>
            </a:r>
            <a:endParaRPr lang="en-GB" dirty="0"/>
          </a:p>
        </p:txBody>
      </p:sp>
    </p:spTree>
    <p:extLst>
      <p:ext uri="{BB962C8B-B14F-4D97-AF65-F5344CB8AC3E}">
        <p14:creationId xmlns:p14="http://schemas.microsoft.com/office/powerpoint/2010/main" val="4023708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A</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28650" y="2057400"/>
            <a:ext cx="8026400" cy="4514850"/>
          </a:xfrm>
          <a:prstGeom prst="rect">
            <a:avLst/>
          </a:prstGeom>
        </p:spPr>
      </p:pic>
    </p:spTree>
    <p:extLst>
      <p:ext uri="{BB962C8B-B14F-4D97-AF65-F5344CB8AC3E}">
        <p14:creationId xmlns:p14="http://schemas.microsoft.com/office/powerpoint/2010/main" val="24982589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A</a:t>
            </a:r>
            <a:endParaRPr lang="en-GB" dirty="0"/>
          </a:p>
        </p:txBody>
      </p:sp>
      <p:sp>
        <p:nvSpPr>
          <p:cNvPr id="3" name="Content Placeholder 2"/>
          <p:cNvSpPr>
            <a:spLocks noGrp="1"/>
          </p:cNvSpPr>
          <p:nvPr>
            <p:ph idx="1"/>
          </p:nvPr>
        </p:nvSpPr>
        <p:spPr>
          <a:solidFill>
            <a:schemeClr val="bg2"/>
          </a:solidFill>
        </p:spPr>
        <p:txBody>
          <a:bodyPr>
            <a:normAutofit/>
          </a:bodyPr>
          <a:lstStyle/>
          <a:p>
            <a:r>
              <a:rPr lang="en-GB" sz="3600" dirty="0" smtClean="0"/>
              <a:t>Question a = extract based. ‘How’ question marked on same criteria as Macbeth</a:t>
            </a:r>
          </a:p>
          <a:p>
            <a:r>
              <a:rPr lang="en-GB" sz="3600" dirty="0" smtClean="0"/>
              <a:t>Question B – knowledge of whole text – same as Macbeth!</a:t>
            </a:r>
            <a:endParaRPr lang="en-GB" sz="3600" dirty="0"/>
          </a:p>
        </p:txBody>
      </p:sp>
      <p:pic>
        <p:nvPicPr>
          <p:cNvPr id="4" name="Picture 3"/>
          <p:cNvPicPr>
            <a:picLocks noChangeAspect="1"/>
          </p:cNvPicPr>
          <p:nvPr/>
        </p:nvPicPr>
        <p:blipFill>
          <a:blip r:embed="rId2"/>
          <a:stretch>
            <a:fillRect/>
          </a:stretch>
        </p:blipFill>
        <p:spPr>
          <a:xfrm>
            <a:off x="6231464" y="152400"/>
            <a:ext cx="2734736" cy="1538289"/>
          </a:xfrm>
          <a:prstGeom prst="rect">
            <a:avLst/>
          </a:prstGeom>
        </p:spPr>
      </p:pic>
    </p:spTree>
    <p:extLst>
      <p:ext uri="{BB962C8B-B14F-4D97-AF65-F5344CB8AC3E}">
        <p14:creationId xmlns:p14="http://schemas.microsoft.com/office/powerpoint/2010/main" val="199712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English Literature Paper 1 – 13th May 2020 (</a:t>
            </a:r>
            <a:r>
              <a:rPr lang="en-GB" dirty="0"/>
              <a:t>5</a:t>
            </a:r>
            <a:r>
              <a:rPr lang="en-GB" dirty="0" smtClean="0"/>
              <a:t>0%)</a:t>
            </a:r>
            <a:endParaRPr lang="en-GB" dirty="0"/>
          </a:p>
        </p:txBody>
      </p:sp>
      <p:sp>
        <p:nvSpPr>
          <p:cNvPr id="4" name="Text Placeholder 3"/>
          <p:cNvSpPr>
            <a:spLocks noGrp="1"/>
          </p:cNvSpPr>
          <p:nvPr>
            <p:ph type="body" idx="1"/>
          </p:nvPr>
        </p:nvSpPr>
        <p:spPr>
          <a:xfrm>
            <a:off x="457200" y="1960198"/>
            <a:ext cx="4040188" cy="639762"/>
          </a:xfrm>
        </p:spPr>
        <p:txBody>
          <a:bodyPr>
            <a:normAutofit fontScale="92500"/>
          </a:bodyPr>
          <a:lstStyle/>
          <a:p>
            <a:r>
              <a:rPr lang="en-GB" dirty="0"/>
              <a:t>Section A: </a:t>
            </a:r>
            <a:r>
              <a:rPr lang="en-GB" dirty="0" smtClean="0"/>
              <a:t>Macbeth 55 minutes</a:t>
            </a:r>
            <a:endParaRPr lang="en-GB" dirty="0"/>
          </a:p>
        </p:txBody>
      </p:sp>
      <p:sp>
        <p:nvSpPr>
          <p:cNvPr id="5" name="Content Placeholder 4"/>
          <p:cNvSpPr>
            <a:spLocks noGrp="1"/>
          </p:cNvSpPr>
          <p:nvPr>
            <p:ph sz="half" idx="2"/>
          </p:nvPr>
        </p:nvSpPr>
        <p:spPr>
          <a:xfrm>
            <a:off x="457200" y="2743200"/>
            <a:ext cx="4040188" cy="3657600"/>
          </a:xfrm>
          <a:solidFill>
            <a:schemeClr val="bg1">
              <a:lumMod val="95000"/>
            </a:schemeClr>
          </a:solidFill>
        </p:spPr>
        <p:txBody>
          <a:bodyPr>
            <a:normAutofit/>
          </a:bodyPr>
          <a:lstStyle/>
          <a:p>
            <a:r>
              <a:rPr lang="en-GB" dirty="0" smtClean="0"/>
              <a:t>1 extract from anywhere in the play – ‘How’ question.</a:t>
            </a:r>
          </a:p>
          <a:p>
            <a:r>
              <a:rPr lang="en-GB" dirty="0" smtClean="0"/>
              <a:t>1 question knowledge of whole play (likely thematic)</a:t>
            </a:r>
          </a:p>
        </p:txBody>
      </p:sp>
      <p:sp>
        <p:nvSpPr>
          <p:cNvPr id="8" name="Text Placeholder 7"/>
          <p:cNvSpPr>
            <a:spLocks noGrp="1"/>
          </p:cNvSpPr>
          <p:nvPr>
            <p:ph type="body" sz="quarter" idx="3"/>
          </p:nvPr>
        </p:nvSpPr>
        <p:spPr>
          <a:xfrm>
            <a:off x="4953000" y="1960198"/>
            <a:ext cx="4041775" cy="639762"/>
          </a:xfrm>
        </p:spPr>
        <p:txBody>
          <a:bodyPr>
            <a:normAutofit fontScale="92500" lnSpcReduction="10000"/>
          </a:bodyPr>
          <a:lstStyle/>
          <a:p>
            <a:r>
              <a:rPr lang="en-GB" dirty="0" smtClean="0"/>
              <a:t>Section B: Blood Brothers 50 minutes</a:t>
            </a:r>
            <a:endParaRPr lang="en-GB" dirty="0"/>
          </a:p>
        </p:txBody>
      </p:sp>
      <p:sp>
        <p:nvSpPr>
          <p:cNvPr id="7" name="Content Placeholder 6"/>
          <p:cNvSpPr>
            <a:spLocks noGrp="1"/>
          </p:cNvSpPr>
          <p:nvPr>
            <p:ph sz="quarter" idx="4"/>
          </p:nvPr>
        </p:nvSpPr>
        <p:spPr>
          <a:xfrm>
            <a:off x="4800600" y="2743200"/>
            <a:ext cx="4041775" cy="3657600"/>
          </a:xfrm>
          <a:solidFill>
            <a:schemeClr val="bg1">
              <a:lumMod val="95000"/>
            </a:schemeClr>
          </a:solidFill>
        </p:spPr>
        <p:txBody>
          <a:bodyPr>
            <a:normAutofit/>
          </a:bodyPr>
          <a:lstStyle/>
          <a:p>
            <a:r>
              <a:rPr lang="en-GB" dirty="0" smtClean="0"/>
              <a:t>Choice of 2 questions</a:t>
            </a:r>
          </a:p>
          <a:p>
            <a:pPr lvl="1"/>
            <a:r>
              <a:rPr lang="en-GB" dirty="0" smtClean="0"/>
              <a:t>Character</a:t>
            </a:r>
          </a:p>
          <a:p>
            <a:pPr lvl="1"/>
            <a:r>
              <a:rPr lang="en-GB" dirty="0" smtClean="0"/>
              <a:t>Setting</a:t>
            </a:r>
          </a:p>
          <a:p>
            <a:pPr lvl="1"/>
            <a:r>
              <a:rPr lang="en-GB" dirty="0" smtClean="0"/>
              <a:t>Theme </a:t>
            </a:r>
          </a:p>
          <a:p>
            <a:pPr lvl="1"/>
            <a:r>
              <a:rPr lang="en-GB" dirty="0" smtClean="0"/>
              <a:t>techniques</a:t>
            </a:r>
          </a:p>
          <a:p>
            <a:r>
              <a:rPr lang="en-GB" dirty="0"/>
              <a:t>2</a:t>
            </a:r>
            <a:r>
              <a:rPr lang="en-GB" dirty="0" smtClean="0"/>
              <a:t>0% - </a:t>
            </a:r>
            <a:r>
              <a:rPr lang="en-GB" dirty="0" err="1" smtClean="0"/>
              <a:t>GPaS</a:t>
            </a:r>
            <a:endParaRPr lang="en-GB" dirty="0" smtClean="0"/>
          </a:p>
          <a:p>
            <a:endParaRPr lang="en-GB" dirty="0"/>
          </a:p>
        </p:txBody>
      </p:sp>
    </p:spTree>
    <p:extLst>
      <p:ext uri="{BB962C8B-B14F-4D97-AF65-F5344CB8AC3E}">
        <p14:creationId xmlns:p14="http://schemas.microsoft.com/office/powerpoint/2010/main" val="110991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animBg="1"/>
      <p:bldP spid="8" grpId="0" build="p"/>
      <p:bldP spid="7"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AD47">
                    <a:lumMod val="75000"/>
                  </a:srgbClr>
                </a:solidFill>
              </a:rPr>
              <a:t>Language</a:t>
            </a:r>
            <a:r>
              <a:rPr lang="en-GB" b="1" dirty="0">
                <a:solidFill>
                  <a:sysClr val="windowText" lastClr="000000"/>
                </a:solidFill>
              </a:rPr>
              <a:t>, </a:t>
            </a:r>
            <a:r>
              <a:rPr lang="en-GB" b="1" dirty="0">
                <a:solidFill>
                  <a:srgbClr val="FF0000"/>
                </a:solidFill>
              </a:rPr>
              <a:t>structure</a:t>
            </a:r>
            <a:r>
              <a:rPr lang="en-GB" b="1" dirty="0">
                <a:solidFill>
                  <a:sysClr val="windowText" lastClr="000000"/>
                </a:solidFill>
              </a:rPr>
              <a:t>, </a:t>
            </a:r>
            <a:r>
              <a:rPr lang="en-GB" b="1" dirty="0">
                <a:solidFill>
                  <a:srgbClr val="FF00FF"/>
                </a:solidFill>
              </a:rPr>
              <a:t>techniques</a:t>
            </a:r>
            <a:r>
              <a:rPr lang="en-GB" b="1" dirty="0">
                <a:solidFill>
                  <a:sysClr val="windowText" lastClr="000000"/>
                </a:solidFill>
              </a:rPr>
              <a:t>?</a:t>
            </a:r>
            <a:endParaRPr lang="en-GB" dirty="0"/>
          </a:p>
        </p:txBody>
      </p:sp>
      <p:sp>
        <p:nvSpPr>
          <p:cNvPr id="3" name="Content Placeholder 2"/>
          <p:cNvSpPr>
            <a:spLocks noGrp="1"/>
          </p:cNvSpPr>
          <p:nvPr>
            <p:ph idx="1"/>
          </p:nvPr>
        </p:nvSpPr>
        <p:spPr>
          <a:xfrm>
            <a:off x="628650" y="1825625"/>
            <a:ext cx="7886700" cy="2670175"/>
          </a:xfrm>
        </p:spPr>
        <p:txBody>
          <a:bodyPr/>
          <a:lstStyle/>
          <a:p>
            <a:pPr marL="0" indent="0">
              <a:buNone/>
            </a:pPr>
            <a:r>
              <a:rPr lang="en-GB" dirty="0"/>
              <a:t>"He is not easy to describe. There is something wrong with his appearance; something displeasing, something down-right detestable. I never saw a man I so disliked, and yet I scarce know why. He must be deformed somewhere; he gives a strong feeling of deformity, although I couldn't specify the point.”</a:t>
            </a:r>
          </a:p>
          <a:p>
            <a:pPr marL="0" indent="0">
              <a:buNone/>
            </a:pPr>
            <a:endParaRPr lang="en-GB" dirty="0"/>
          </a:p>
        </p:txBody>
      </p:sp>
      <p:sp>
        <p:nvSpPr>
          <p:cNvPr id="4" name="TextBox 3"/>
          <p:cNvSpPr txBox="1"/>
          <p:nvPr/>
        </p:nvSpPr>
        <p:spPr>
          <a:xfrm>
            <a:off x="590550" y="4267200"/>
            <a:ext cx="7924800" cy="2246769"/>
          </a:xfrm>
          <a:prstGeom prst="rect">
            <a:avLst/>
          </a:prstGeom>
          <a:noFill/>
        </p:spPr>
        <p:txBody>
          <a:bodyPr wrap="square" rtlCol="0">
            <a:spAutoFit/>
          </a:bodyPr>
          <a:lstStyle/>
          <a:p>
            <a:r>
              <a:rPr lang="en-GB" sz="2800" b="1" dirty="0" smtClean="0"/>
              <a:t>How does Stevenson use language and structure to present the character of Hyde?</a:t>
            </a:r>
          </a:p>
          <a:p>
            <a:endParaRPr lang="en-GB" sz="2800" b="1" dirty="0"/>
          </a:p>
          <a:p>
            <a:r>
              <a:rPr lang="en-GB" sz="2800" b="1" dirty="0" smtClean="0"/>
              <a:t>Understanding the genre: what gothic feature do we see here?</a:t>
            </a:r>
            <a:endParaRPr lang="en-GB" sz="2800" b="1" dirty="0"/>
          </a:p>
        </p:txBody>
      </p:sp>
    </p:spTree>
    <p:extLst>
      <p:ext uri="{BB962C8B-B14F-4D97-AF65-F5344CB8AC3E}">
        <p14:creationId xmlns:p14="http://schemas.microsoft.com/office/powerpoint/2010/main" val="5489590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AD47">
                    <a:lumMod val="75000"/>
                  </a:srgbClr>
                </a:solidFill>
              </a:rPr>
              <a:t>Language</a:t>
            </a:r>
            <a:r>
              <a:rPr lang="en-GB" b="1" dirty="0">
                <a:solidFill>
                  <a:sysClr val="windowText" lastClr="000000"/>
                </a:solidFill>
              </a:rPr>
              <a:t>, </a:t>
            </a:r>
            <a:r>
              <a:rPr lang="en-GB" b="1" dirty="0">
                <a:solidFill>
                  <a:srgbClr val="FF0000"/>
                </a:solidFill>
              </a:rPr>
              <a:t>structure</a:t>
            </a:r>
            <a:r>
              <a:rPr lang="en-GB" b="1" dirty="0">
                <a:solidFill>
                  <a:sysClr val="windowText" lastClr="000000"/>
                </a:solidFill>
              </a:rPr>
              <a:t>, </a:t>
            </a:r>
            <a:r>
              <a:rPr lang="en-GB" b="1" dirty="0">
                <a:solidFill>
                  <a:srgbClr val="FF00FF"/>
                </a:solidFill>
              </a:rPr>
              <a:t>techniques</a:t>
            </a:r>
            <a:r>
              <a:rPr lang="en-GB" b="1" dirty="0">
                <a:solidFill>
                  <a:sysClr val="windowText" lastClr="000000"/>
                </a:solidFill>
              </a:rPr>
              <a:t>?</a:t>
            </a:r>
            <a:endParaRPr lang="en-GB" dirty="0"/>
          </a:p>
        </p:txBody>
      </p:sp>
      <p:sp>
        <p:nvSpPr>
          <p:cNvPr id="3" name="Content Placeholder 2"/>
          <p:cNvSpPr>
            <a:spLocks noGrp="1"/>
          </p:cNvSpPr>
          <p:nvPr>
            <p:ph idx="1"/>
          </p:nvPr>
        </p:nvSpPr>
        <p:spPr>
          <a:xfrm>
            <a:off x="628650" y="1825625"/>
            <a:ext cx="7886700" cy="2670175"/>
          </a:xfrm>
        </p:spPr>
        <p:txBody>
          <a:bodyPr/>
          <a:lstStyle/>
          <a:p>
            <a:pPr marL="0" indent="0">
              <a:buNone/>
            </a:pPr>
            <a:r>
              <a:rPr lang="en-GB" dirty="0"/>
              <a:t>"He is not easy to describe. There is something wrong with his appearance; something displeasing, something down-right detestable. I never saw a man I so disliked, and yet I scarce know why. He must be deformed somewhere; he gives a strong feeling of deformity, although I couldn't specify the point.”</a:t>
            </a:r>
          </a:p>
          <a:p>
            <a:pPr marL="0" indent="0">
              <a:buNone/>
            </a:pPr>
            <a:endParaRPr lang="en-GB"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873607" y="2184507"/>
              <a:ext cx="3698640" cy="102600"/>
            </p14:xfrm>
          </p:contentPart>
        </mc:Choice>
        <mc:Fallback xmlns="">
          <p:pic>
            <p:nvPicPr>
              <p:cNvPr id="6" name="Ink 5"/>
              <p:cNvPicPr/>
              <p:nvPr/>
            </p:nvPicPr>
            <p:blipFill>
              <a:blip r:embed="rId3"/>
              <a:stretch>
                <a:fillRect/>
              </a:stretch>
            </p:blipFill>
            <p:spPr>
              <a:xfrm>
                <a:off x="861727" y="2172627"/>
                <a:ext cx="3722400" cy="126360"/>
              </a:xfrm>
              <a:prstGeom prst="rect">
                <a:avLst/>
              </a:prstGeom>
            </p:spPr>
          </p:pic>
        </mc:Fallback>
      </mc:AlternateContent>
      <p:sp>
        <p:nvSpPr>
          <p:cNvPr id="7" name="TextBox 6"/>
          <p:cNvSpPr txBox="1"/>
          <p:nvPr/>
        </p:nvSpPr>
        <p:spPr>
          <a:xfrm>
            <a:off x="873607" y="4495800"/>
            <a:ext cx="3012593" cy="923330"/>
          </a:xfrm>
          <a:prstGeom prst="rect">
            <a:avLst/>
          </a:prstGeom>
          <a:noFill/>
        </p:spPr>
        <p:txBody>
          <a:bodyPr wrap="square" rtlCol="0">
            <a:spAutoFit/>
          </a:bodyPr>
          <a:lstStyle/>
          <a:p>
            <a:r>
              <a:rPr lang="en-GB" dirty="0" smtClean="0"/>
              <a:t>Structure; Short, snappy sentence – hooks us into the mystery</a:t>
            </a:r>
            <a:endParaRPr lang="en-GB" dirty="0"/>
          </a:p>
        </p:txBody>
      </p: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5964007" y="2136267"/>
              <a:ext cx="2415960" cy="88560"/>
            </p14:xfrm>
          </p:contentPart>
        </mc:Choice>
        <mc:Fallback xmlns="">
          <p:pic>
            <p:nvPicPr>
              <p:cNvPr id="9" name="Ink 8"/>
              <p:cNvPicPr/>
              <p:nvPr/>
            </p:nvPicPr>
            <p:blipFill>
              <a:blip r:embed="rId5"/>
              <a:stretch>
                <a:fillRect/>
              </a:stretch>
            </p:blipFill>
            <p:spPr>
              <a:xfrm>
                <a:off x="5952127" y="2124387"/>
                <a:ext cx="2439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834967" y="2481507"/>
              <a:ext cx="3152880" cy="168840"/>
            </p14:xfrm>
          </p:contentPart>
        </mc:Choice>
        <mc:Fallback xmlns="">
          <p:pic>
            <p:nvPicPr>
              <p:cNvPr id="11" name="Ink 10"/>
              <p:cNvPicPr/>
              <p:nvPr/>
            </p:nvPicPr>
            <p:blipFill>
              <a:blip r:embed="rId7"/>
              <a:stretch>
                <a:fillRect/>
              </a:stretch>
            </p:blipFill>
            <p:spPr>
              <a:xfrm>
                <a:off x="3823087" y="2469627"/>
                <a:ext cx="3176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p14:cNvContentPartPr/>
              <p14:nvPr/>
            </p14:nvContentPartPr>
            <p14:xfrm>
              <a:off x="736807" y="3016107"/>
              <a:ext cx="4790880" cy="64800"/>
            </p14:xfrm>
          </p:contentPart>
        </mc:Choice>
        <mc:Fallback xmlns="">
          <p:pic>
            <p:nvPicPr>
              <p:cNvPr id="13" name="Ink 12"/>
              <p:cNvPicPr/>
              <p:nvPr/>
            </p:nvPicPr>
            <p:blipFill>
              <a:blip r:embed="rId9"/>
              <a:stretch>
                <a:fillRect/>
              </a:stretch>
            </p:blipFill>
            <p:spPr>
              <a:xfrm>
                <a:off x="724927" y="3004227"/>
                <a:ext cx="4814640" cy="88560"/>
              </a:xfrm>
              <a:prstGeom prst="rect">
                <a:avLst/>
              </a:prstGeom>
            </p:spPr>
          </p:pic>
        </mc:Fallback>
      </mc:AlternateContent>
      <p:sp>
        <p:nvSpPr>
          <p:cNvPr id="14" name="TextBox 13"/>
          <p:cNvSpPr txBox="1"/>
          <p:nvPr/>
        </p:nvSpPr>
        <p:spPr>
          <a:xfrm>
            <a:off x="5715000" y="4495800"/>
            <a:ext cx="3124200" cy="646331"/>
          </a:xfrm>
          <a:prstGeom prst="rect">
            <a:avLst/>
          </a:prstGeom>
          <a:noFill/>
        </p:spPr>
        <p:txBody>
          <a:bodyPr wrap="square" rtlCol="0">
            <a:spAutoFit/>
          </a:bodyPr>
          <a:lstStyle/>
          <a:p>
            <a:r>
              <a:rPr lang="en-GB" dirty="0" smtClean="0"/>
              <a:t>Technique: Triplet, repeating something – builds tension</a:t>
            </a:r>
            <a:endParaRPr lang="en-GB" dirty="0"/>
          </a:p>
        </p:txBody>
      </p:sp>
      <mc:AlternateContent xmlns:mc="http://schemas.openxmlformats.org/markup-compatibility/2006" xmlns:p14="http://schemas.microsoft.com/office/powerpoint/2010/main">
        <mc:Choice Requires="p14">
          <p:contentPart p14:bwMode="auto" r:id="rId10">
            <p14:nvContentPartPr>
              <p14:cNvPr id="15" name="Ink 14"/>
              <p14:cNvContentPartPr/>
              <p14:nvPr/>
            </p14:nvContentPartPr>
            <p14:xfrm>
              <a:off x="7533607" y="1986867"/>
              <a:ext cx="928440" cy="60840"/>
            </p14:xfrm>
          </p:contentPart>
        </mc:Choice>
        <mc:Fallback xmlns="">
          <p:pic>
            <p:nvPicPr>
              <p:cNvPr id="15" name="Ink 14"/>
              <p:cNvPicPr/>
              <p:nvPr/>
            </p:nvPicPr>
            <p:blipFill>
              <a:blip r:embed="rId11"/>
              <a:stretch>
                <a:fillRect/>
              </a:stretch>
            </p:blipFill>
            <p:spPr>
              <a:xfrm>
                <a:off x="7485727" y="1890747"/>
                <a:ext cx="10242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p14:cNvContentPartPr/>
              <p14:nvPr/>
            </p14:nvContentPartPr>
            <p14:xfrm>
              <a:off x="5404567" y="2456667"/>
              <a:ext cx="1556280" cy="53640"/>
            </p14:xfrm>
          </p:contentPart>
        </mc:Choice>
        <mc:Fallback xmlns="">
          <p:pic>
            <p:nvPicPr>
              <p:cNvPr id="16" name="Ink 15"/>
              <p:cNvPicPr/>
              <p:nvPr/>
            </p:nvPicPr>
            <p:blipFill>
              <a:blip r:embed="rId13"/>
              <a:stretch>
                <a:fillRect/>
              </a:stretch>
            </p:blipFill>
            <p:spPr>
              <a:xfrm>
                <a:off x="5356687" y="2360547"/>
                <a:ext cx="16520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p14:cNvContentPartPr/>
              <p14:nvPr/>
            </p14:nvContentPartPr>
            <p14:xfrm>
              <a:off x="3985087" y="2864547"/>
              <a:ext cx="1473840" cy="70560"/>
            </p14:xfrm>
          </p:contentPart>
        </mc:Choice>
        <mc:Fallback xmlns="">
          <p:pic>
            <p:nvPicPr>
              <p:cNvPr id="17" name="Ink 16"/>
              <p:cNvPicPr/>
              <p:nvPr/>
            </p:nvPicPr>
            <p:blipFill>
              <a:blip r:embed="rId15"/>
              <a:stretch>
                <a:fillRect/>
              </a:stretch>
            </p:blipFill>
            <p:spPr>
              <a:xfrm>
                <a:off x="3937207" y="2768427"/>
                <a:ext cx="1569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p14:cNvContentPartPr/>
              <p14:nvPr/>
            </p14:nvContentPartPr>
            <p14:xfrm>
              <a:off x="1174207" y="3254067"/>
              <a:ext cx="1023480" cy="21600"/>
            </p14:xfrm>
          </p:contentPart>
        </mc:Choice>
        <mc:Fallback xmlns="">
          <p:pic>
            <p:nvPicPr>
              <p:cNvPr id="18" name="Ink 17"/>
              <p:cNvPicPr/>
              <p:nvPr/>
            </p:nvPicPr>
            <p:blipFill>
              <a:blip r:embed="rId17"/>
              <a:stretch>
                <a:fillRect/>
              </a:stretch>
            </p:blipFill>
            <p:spPr>
              <a:xfrm>
                <a:off x="1125967" y="3157947"/>
                <a:ext cx="11196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p14:cNvContentPartPr/>
              <p14:nvPr/>
            </p14:nvContentPartPr>
            <p14:xfrm>
              <a:off x="736807" y="3667347"/>
              <a:ext cx="1297080" cy="33480"/>
            </p14:xfrm>
          </p:contentPart>
        </mc:Choice>
        <mc:Fallback xmlns="">
          <p:pic>
            <p:nvPicPr>
              <p:cNvPr id="19" name="Ink 18"/>
              <p:cNvPicPr/>
              <p:nvPr/>
            </p:nvPicPr>
            <p:blipFill>
              <a:blip r:embed="rId19"/>
              <a:stretch>
                <a:fillRect/>
              </a:stretch>
            </p:blipFill>
            <p:spPr>
              <a:xfrm>
                <a:off x="688927" y="3571227"/>
                <a:ext cx="1392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p14:cNvContentPartPr/>
              <p14:nvPr/>
            </p14:nvContentPartPr>
            <p14:xfrm>
              <a:off x="710167" y="4026267"/>
              <a:ext cx="1378440" cy="720"/>
            </p14:xfrm>
          </p:contentPart>
        </mc:Choice>
        <mc:Fallback xmlns="">
          <p:pic>
            <p:nvPicPr>
              <p:cNvPr id="20" name="Ink 19"/>
              <p:cNvPicPr/>
              <p:nvPr/>
            </p:nvPicPr>
            <p:blipFill>
              <a:blip r:embed="rId21"/>
              <a:stretch>
                <a:fillRect/>
              </a:stretch>
            </p:blipFill>
            <p:spPr>
              <a:xfrm>
                <a:off x="661927" y="3930147"/>
                <a:ext cx="1474560" cy="192600"/>
              </a:xfrm>
              <a:prstGeom prst="rect">
                <a:avLst/>
              </a:prstGeom>
            </p:spPr>
          </p:pic>
        </mc:Fallback>
      </mc:AlternateContent>
      <p:sp>
        <p:nvSpPr>
          <p:cNvPr id="21" name="TextBox 20"/>
          <p:cNvSpPr txBox="1"/>
          <p:nvPr/>
        </p:nvSpPr>
        <p:spPr>
          <a:xfrm>
            <a:off x="2743200" y="5638800"/>
            <a:ext cx="4876800" cy="646331"/>
          </a:xfrm>
          <a:prstGeom prst="rect">
            <a:avLst/>
          </a:prstGeom>
          <a:noFill/>
        </p:spPr>
        <p:txBody>
          <a:bodyPr wrap="square" rtlCol="0">
            <a:spAutoFit/>
          </a:bodyPr>
          <a:lstStyle/>
          <a:p>
            <a:r>
              <a:rPr lang="en-GB" dirty="0" smtClean="0"/>
              <a:t>Language: words linked to evil – most starting with ‘d’ – hint at the devil?</a:t>
            </a:r>
            <a:endParaRPr lang="en-GB" dirty="0"/>
          </a:p>
        </p:txBody>
      </p:sp>
    </p:spTree>
    <p:extLst>
      <p:ext uri="{BB962C8B-B14F-4D97-AF65-F5344CB8AC3E}">
        <p14:creationId xmlns:p14="http://schemas.microsoft.com/office/powerpoint/2010/main" val="243166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D7E52E8-02D7-4014-BB1B-9712D5B9B47D}"/>
              </a:ext>
            </a:extLst>
          </p:cNvPr>
          <p:cNvSpPr>
            <a:spLocks noGrp="1"/>
          </p:cNvSpPr>
          <p:nvPr>
            <p:ph type="title"/>
          </p:nvPr>
        </p:nvSpPr>
        <p:spPr>
          <a:xfrm>
            <a:off x="0" y="0"/>
            <a:ext cx="7886700" cy="874643"/>
          </a:xfrm>
        </p:spPr>
        <p:txBody>
          <a:bodyPr/>
          <a:lstStyle/>
          <a:p>
            <a:r>
              <a:rPr lang="en-GB" dirty="0">
                <a:latin typeface="Comic Sans MS" panose="030F0702030302020204" pitchFamily="66" charset="0"/>
              </a:rPr>
              <a:t>Duality</a:t>
            </a:r>
          </a:p>
        </p:txBody>
      </p:sp>
      <p:pic>
        <p:nvPicPr>
          <p:cNvPr id="5" name="Picture 4">
            <a:extLst>
              <a:ext uri="{FF2B5EF4-FFF2-40B4-BE49-F238E27FC236}">
                <a16:creationId xmlns="" xmlns:a16="http://schemas.microsoft.com/office/drawing/2014/main" id="{A7990D2A-D713-4C27-945B-5E14AEEF1F8F}"/>
              </a:ext>
            </a:extLst>
          </p:cNvPr>
          <p:cNvPicPr>
            <a:picLocks noChangeAspect="1"/>
          </p:cNvPicPr>
          <p:nvPr/>
        </p:nvPicPr>
        <p:blipFill>
          <a:blip r:embed="rId2"/>
          <a:stretch>
            <a:fillRect/>
          </a:stretch>
        </p:blipFill>
        <p:spPr>
          <a:xfrm>
            <a:off x="7222434" y="106632"/>
            <a:ext cx="1825071" cy="1142141"/>
          </a:xfrm>
          <a:prstGeom prst="rect">
            <a:avLst/>
          </a:prstGeom>
        </p:spPr>
      </p:pic>
      <p:sp>
        <p:nvSpPr>
          <p:cNvPr id="6" name="TextBox 5">
            <a:extLst>
              <a:ext uri="{FF2B5EF4-FFF2-40B4-BE49-F238E27FC236}">
                <a16:creationId xmlns="" xmlns:a16="http://schemas.microsoft.com/office/drawing/2014/main" id="{87ED2F80-B825-4AFE-87D9-53447AF6111A}"/>
              </a:ext>
            </a:extLst>
          </p:cNvPr>
          <p:cNvSpPr txBox="1"/>
          <p:nvPr/>
        </p:nvSpPr>
        <p:spPr>
          <a:xfrm>
            <a:off x="2120347" y="163167"/>
            <a:ext cx="5102087" cy="338554"/>
          </a:xfrm>
          <a:prstGeom prst="rect">
            <a:avLst/>
          </a:prstGeom>
          <a:noFill/>
        </p:spPr>
        <p:txBody>
          <a:bodyPr wrap="square" rtlCol="0">
            <a:spAutoFit/>
          </a:bodyPr>
          <a:lstStyle/>
          <a:p>
            <a:r>
              <a:rPr lang="en-GB" sz="1600" dirty="0">
                <a:latin typeface="Comic Sans MS" panose="030F0702030302020204" pitchFamily="66" charset="0"/>
              </a:rPr>
              <a:t>Stevenson suggests that we all have a dual nature.</a:t>
            </a:r>
          </a:p>
        </p:txBody>
      </p:sp>
      <p:sp>
        <p:nvSpPr>
          <p:cNvPr id="7" name="TextBox 6">
            <a:extLst>
              <a:ext uri="{FF2B5EF4-FFF2-40B4-BE49-F238E27FC236}">
                <a16:creationId xmlns="" xmlns:a16="http://schemas.microsoft.com/office/drawing/2014/main" id="{295E4E63-9A1C-4ABE-9345-6EE80D2E0516}"/>
              </a:ext>
            </a:extLst>
          </p:cNvPr>
          <p:cNvSpPr txBox="1"/>
          <p:nvPr/>
        </p:nvSpPr>
        <p:spPr>
          <a:xfrm>
            <a:off x="96493" y="776200"/>
            <a:ext cx="7006671" cy="523220"/>
          </a:xfrm>
          <a:prstGeom prst="rect">
            <a:avLst/>
          </a:prstGeom>
          <a:noFill/>
        </p:spPr>
        <p:txBody>
          <a:bodyPr wrap="square" rtlCol="0">
            <a:spAutoFit/>
          </a:bodyPr>
          <a:lstStyle/>
          <a:p>
            <a:r>
              <a:rPr lang="en-GB" sz="1400" dirty="0">
                <a:latin typeface="Comic Sans MS" panose="030F0702030302020204" pitchFamily="66" charset="0"/>
              </a:rPr>
              <a:t>Jekyll is conflicted between how he wants to behave and how he feels that he should behave.</a:t>
            </a:r>
          </a:p>
        </p:txBody>
      </p:sp>
      <p:sp>
        <p:nvSpPr>
          <p:cNvPr id="2" name="Rectangle 1">
            <a:extLst>
              <a:ext uri="{FF2B5EF4-FFF2-40B4-BE49-F238E27FC236}">
                <a16:creationId xmlns="" xmlns:a16="http://schemas.microsoft.com/office/drawing/2014/main" id="{57119DB5-FA5F-479D-8872-A3B2FA5E9CD5}"/>
              </a:ext>
            </a:extLst>
          </p:cNvPr>
          <p:cNvSpPr/>
          <p:nvPr/>
        </p:nvSpPr>
        <p:spPr>
          <a:xfrm>
            <a:off x="96490" y="5360440"/>
            <a:ext cx="6430829" cy="1384995"/>
          </a:xfrm>
          <a:prstGeom prst="rect">
            <a:avLst/>
          </a:prstGeom>
          <a:ln>
            <a:solidFill>
              <a:schemeClr val="tx1"/>
            </a:solidFill>
          </a:ln>
        </p:spPr>
        <p:txBody>
          <a:bodyPr wrap="square">
            <a:spAutoFit/>
          </a:bodyPr>
          <a:lstStyle/>
          <a:p>
            <a:r>
              <a:rPr lang="en-GB" sz="1050" b="1" u="sng" dirty="0">
                <a:latin typeface="Comic Sans MS" panose="030F0702030302020204" pitchFamily="66" charset="0"/>
              </a:rPr>
              <a:t>Chapter 10:</a:t>
            </a:r>
            <a:endParaRPr lang="en-GB" sz="1050" dirty="0">
              <a:latin typeface="Comic Sans MS" panose="030F0702030302020204" pitchFamily="66" charset="0"/>
            </a:endParaRPr>
          </a:p>
          <a:p>
            <a:r>
              <a:rPr lang="en-GB" sz="1050" dirty="0">
                <a:latin typeface="Comic Sans MS" panose="030F0702030302020204" pitchFamily="66" charset="0"/>
              </a:rPr>
              <a:t>“I looked down; my clothes hung formlessly on my shrunken limbs; the hand that lay on my knee was corded and hairy. I was once more Edward Hyde. “</a:t>
            </a:r>
          </a:p>
          <a:p>
            <a:endParaRPr lang="en-GB" sz="1050" dirty="0">
              <a:latin typeface="Comic Sans MS" panose="030F0702030302020204" pitchFamily="66" charset="0"/>
            </a:endParaRPr>
          </a:p>
          <a:p>
            <a:r>
              <a:rPr lang="en-GB" sz="1050" dirty="0">
                <a:latin typeface="Comic Sans MS" panose="030F0702030302020204" pitchFamily="66" charset="0"/>
              </a:rPr>
              <a:t>Dr, Jekyll is sitting on a park bench in public and he finds himself transforming into Mr. Hyde, despite the fact that he hasn't drunk any of the potion. Thus far, Jekyll has believed that he can control his dual nature: he can be Hyde one day and Jekyll the next. Now, Jekyll begins to realize that he can't control his spirit at all: once Hyde has been released, there's no controlling him.</a:t>
            </a:r>
          </a:p>
        </p:txBody>
      </p:sp>
      <p:sp>
        <p:nvSpPr>
          <p:cNvPr id="3" name="Rectangle 2">
            <a:extLst>
              <a:ext uri="{FF2B5EF4-FFF2-40B4-BE49-F238E27FC236}">
                <a16:creationId xmlns="" xmlns:a16="http://schemas.microsoft.com/office/drawing/2014/main" id="{20E44A09-9049-41F2-915C-355735CCFF56}"/>
              </a:ext>
            </a:extLst>
          </p:cNvPr>
          <p:cNvSpPr/>
          <p:nvPr/>
        </p:nvSpPr>
        <p:spPr>
          <a:xfrm>
            <a:off x="96491" y="1410389"/>
            <a:ext cx="6430827" cy="1384995"/>
          </a:xfrm>
          <a:prstGeom prst="rect">
            <a:avLst/>
          </a:prstGeom>
          <a:ln>
            <a:solidFill>
              <a:schemeClr val="tx1"/>
            </a:solidFill>
          </a:ln>
        </p:spPr>
        <p:txBody>
          <a:bodyPr wrap="square">
            <a:spAutoFit/>
          </a:bodyPr>
          <a:lstStyle/>
          <a:p>
            <a:r>
              <a:rPr lang="en-GB" sz="1050" dirty="0">
                <a:latin typeface="Comic Sans MS" panose="030F0702030302020204" pitchFamily="66" charset="0"/>
              </a:rPr>
              <a:t>Hyde is portrayed as an evil-looking dwarfed man with a violent temper, while Jekyll is a respected man of science, good-natured and leader of his circle of friends. Not only are these men two halves of the same person, but Jekyll describes them as polar opposites, one good and the other evil. However, once Hyde exists, he slowly seems to take over, to destroy Jekyll. Hyde's takeover of Jekyll seems to suggest a less clear-cut explanation, in which the human condition is not in fact double but rather one of repression and dark urges, and that once the repression of those dark urges eases or breaks it becomes impossible to put back into place, allowing the "true", dark nature of man to emerge.</a:t>
            </a:r>
          </a:p>
        </p:txBody>
      </p:sp>
      <p:sp>
        <p:nvSpPr>
          <p:cNvPr id="8" name="Rectangle 7">
            <a:extLst>
              <a:ext uri="{FF2B5EF4-FFF2-40B4-BE49-F238E27FC236}">
                <a16:creationId xmlns="" xmlns:a16="http://schemas.microsoft.com/office/drawing/2014/main" id="{AFDE3EAF-2116-4282-AA5B-D847A7A6883E}"/>
              </a:ext>
            </a:extLst>
          </p:cNvPr>
          <p:cNvSpPr/>
          <p:nvPr/>
        </p:nvSpPr>
        <p:spPr>
          <a:xfrm>
            <a:off x="6665843" y="1380679"/>
            <a:ext cx="2279374" cy="5324535"/>
          </a:xfrm>
          <a:prstGeom prst="rect">
            <a:avLst/>
          </a:prstGeom>
          <a:ln>
            <a:solidFill>
              <a:schemeClr val="tx1"/>
            </a:solidFill>
          </a:ln>
        </p:spPr>
        <p:txBody>
          <a:bodyPr wrap="square">
            <a:spAutoFit/>
          </a:bodyPr>
          <a:lstStyle/>
          <a:p>
            <a:r>
              <a:rPr lang="en-GB" sz="1000" b="1" u="sng" dirty="0">
                <a:latin typeface="Comic Sans MS" panose="030F0702030302020204" pitchFamily="66" charset="0"/>
              </a:rPr>
              <a:t>Chapter 3:</a:t>
            </a:r>
          </a:p>
          <a:p>
            <a:endParaRPr lang="en-GB" sz="1000" dirty="0">
              <a:latin typeface="Comic Sans MS" panose="030F0702030302020204" pitchFamily="66" charset="0"/>
            </a:endParaRPr>
          </a:p>
          <a:p>
            <a:r>
              <a:rPr lang="en-GB" sz="1000" dirty="0">
                <a:latin typeface="Comic Sans MS" panose="030F0702030302020204" pitchFamily="66" charset="0"/>
              </a:rPr>
              <a:t>“The large handsome face of </a:t>
            </a:r>
            <a:r>
              <a:rPr lang="en-GB" sz="1000" dirty="0" err="1">
                <a:latin typeface="Comic Sans MS" panose="030F0702030302020204" pitchFamily="66" charset="0"/>
              </a:rPr>
              <a:t>Dr.</a:t>
            </a:r>
            <a:r>
              <a:rPr lang="en-GB" sz="1000" dirty="0">
                <a:latin typeface="Comic Sans MS" panose="030F0702030302020204" pitchFamily="66" charset="0"/>
              </a:rPr>
              <a:t> Jekyll grew pale to the very lips, and there came a blackness about his eyes. "I do not care to hear more," said he. "This is a matter I thought we had agreed to drop.“</a:t>
            </a:r>
          </a:p>
          <a:p>
            <a:endParaRPr lang="en-GB" sz="1000" dirty="0">
              <a:latin typeface="Comic Sans MS" panose="030F0702030302020204" pitchFamily="66" charset="0"/>
            </a:endParaRPr>
          </a:p>
          <a:p>
            <a:r>
              <a:rPr lang="en-GB" sz="1000" dirty="0">
                <a:latin typeface="Comic Sans MS" panose="030F0702030302020204" pitchFamily="66" charset="0"/>
              </a:rPr>
              <a:t>In this chapter, Mr. Utterson brings up Mr. Hyde to </a:t>
            </a:r>
            <a:r>
              <a:rPr lang="en-GB" sz="1000" dirty="0" err="1">
                <a:latin typeface="Comic Sans MS" panose="030F0702030302020204" pitchFamily="66" charset="0"/>
              </a:rPr>
              <a:t>Dr.</a:t>
            </a:r>
            <a:r>
              <a:rPr lang="en-GB" sz="1000" dirty="0">
                <a:latin typeface="Comic Sans MS" panose="030F0702030302020204" pitchFamily="66" charset="0"/>
              </a:rPr>
              <a:t> Jekyll. Instead of talking about the matter, Jekyll replies that he refuses to discuss Hyde in any capacity. Utterson is surprised by Jekyll's reaction, since Utterson is one of Jekyll's oldest friends.</a:t>
            </a:r>
          </a:p>
          <a:p>
            <a:r>
              <a:rPr lang="en-GB" sz="1000" dirty="0">
                <a:latin typeface="Comic Sans MS" panose="030F0702030302020204" pitchFamily="66" charset="0"/>
              </a:rPr>
              <a:t>Jekyll's </a:t>
            </a:r>
            <a:r>
              <a:rPr lang="en-GB" sz="1000" dirty="0" err="1">
                <a:latin typeface="Comic Sans MS" panose="030F0702030302020204" pitchFamily="66" charset="0"/>
              </a:rPr>
              <a:t>behavior</a:t>
            </a:r>
            <a:r>
              <a:rPr lang="en-GB" sz="1000" dirty="0">
                <a:latin typeface="Comic Sans MS" panose="030F0702030302020204" pitchFamily="66" charset="0"/>
              </a:rPr>
              <a:t>--i.e., his refusal to discuss his secrets--is indicative of the repressive, stuffy atmosphere of Jekyll's society: Victorian society in general, but particular his circle of bachelor friends and acquaintances. Like his friends, Jekyll refuses to disclose his sins, or even to allude to them. And yet even here, when Jekyll hasn't ingested any of the potion that transforms him into Hyde, Utterson can see some "blackness" in Jekyll. It's as if Jekyll's secret, sinful nature is struggling desperately to get out, affecting even his physical appearance.</a:t>
            </a:r>
          </a:p>
        </p:txBody>
      </p:sp>
      <p:sp>
        <p:nvSpPr>
          <p:cNvPr id="10" name="Rectangle 9">
            <a:extLst>
              <a:ext uri="{FF2B5EF4-FFF2-40B4-BE49-F238E27FC236}">
                <a16:creationId xmlns="" xmlns:a16="http://schemas.microsoft.com/office/drawing/2014/main" id="{8B631104-D367-43AA-A489-B1D92B392639}"/>
              </a:ext>
            </a:extLst>
          </p:cNvPr>
          <p:cNvSpPr/>
          <p:nvPr/>
        </p:nvSpPr>
        <p:spPr>
          <a:xfrm>
            <a:off x="96490" y="2844798"/>
            <a:ext cx="6430828" cy="2400657"/>
          </a:xfrm>
          <a:prstGeom prst="rect">
            <a:avLst/>
          </a:prstGeom>
          <a:ln>
            <a:solidFill>
              <a:schemeClr val="tx1"/>
            </a:solidFill>
          </a:ln>
        </p:spPr>
        <p:txBody>
          <a:bodyPr wrap="square">
            <a:spAutoFit/>
          </a:bodyPr>
          <a:lstStyle/>
          <a:p>
            <a:r>
              <a:rPr lang="en-GB" sz="1000" b="1" u="sng" dirty="0">
                <a:latin typeface="Comic Sans MS" panose="030F0702030302020204" pitchFamily="66" charset="0"/>
              </a:rPr>
              <a:t>Chapter 4:</a:t>
            </a:r>
          </a:p>
          <a:p>
            <a:r>
              <a:rPr lang="en-GB" sz="1000" dirty="0">
                <a:latin typeface="Comic Sans MS" panose="030F0702030302020204" pitchFamily="66" charset="0"/>
              </a:rPr>
              <a:t>“An ivory-faced and silvery-haired old woman opened the door. She had an evil face, smoothed by hypocrisy: but her manners were excellent. “</a:t>
            </a:r>
          </a:p>
          <a:p>
            <a:endParaRPr lang="en-GB" sz="1000" dirty="0">
              <a:latin typeface="Comic Sans MS" panose="030F0702030302020204" pitchFamily="66" charset="0"/>
            </a:endParaRPr>
          </a:p>
          <a:p>
            <a:r>
              <a:rPr lang="en-GB" sz="1000" dirty="0">
                <a:latin typeface="Comic Sans MS" panose="030F0702030302020204" pitchFamily="66" charset="0"/>
              </a:rPr>
              <a:t>The police investigate Hyde's living quarters. An old woman with an evil, "hypocritical" face, lets the police into the room. The woman's face symbolizes some of Stevenson's ideas about the relationship between good and evil. All human beings have a secret desire to do evil, but most people learn how to control or at least conceal such a desire.</a:t>
            </a:r>
          </a:p>
          <a:p>
            <a:r>
              <a:rPr lang="en-GB" sz="1000" dirty="0">
                <a:latin typeface="Comic Sans MS" panose="030F0702030302020204" pitchFamily="66" charset="0"/>
              </a:rPr>
              <a:t>The old woman is a great example of a character who plainly desires to do evil, yet she is also an excellent example of the way society prevents people from giving in to their sinful desires. Good manners, it's suggested, help the old woman control her sinfulness--in other words, even though she's thinking nasty thoughts, she's able to conceal her thoughts beneath the facade of politeness. In a way, the old woman--and not Mr. Hyde--represents the real horror of Stevenson's novel. At least Mr. Hyde is clearly evil--someone like the old woman, who conceals her evil behind the appearance of goodness, can be far more dangerous in the long run.</a:t>
            </a:r>
          </a:p>
        </p:txBody>
      </p:sp>
    </p:spTree>
    <p:extLst>
      <p:ext uri="{BB962C8B-B14F-4D97-AF65-F5344CB8AC3E}">
        <p14:creationId xmlns:p14="http://schemas.microsoft.com/office/powerpoint/2010/main" val="4015666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How to structure a Band 3+ theme answer</a:t>
            </a:r>
            <a:endParaRPr lang="en-GB" dirty="0"/>
          </a:p>
        </p:txBody>
      </p:sp>
      <p:graphicFrame>
        <p:nvGraphicFramePr>
          <p:cNvPr id="5" name="Table 4"/>
          <p:cNvGraphicFramePr>
            <a:graphicFrameLocks noGrp="1"/>
          </p:cNvGraphicFramePr>
          <p:nvPr>
            <p:extLst/>
          </p:nvPr>
        </p:nvGraphicFramePr>
        <p:xfrm>
          <a:off x="628650" y="2082800"/>
          <a:ext cx="7869891" cy="3017520"/>
        </p:xfrm>
        <a:graphic>
          <a:graphicData uri="http://schemas.openxmlformats.org/drawingml/2006/table">
            <a:tbl>
              <a:tblPr firstRow="1" bandRow="1">
                <a:tableStyleId>{5C22544A-7EE6-4342-B048-85BDC9FD1C3A}</a:tableStyleId>
              </a:tblPr>
              <a:tblGrid>
                <a:gridCol w="689162"/>
                <a:gridCol w="7180729"/>
              </a:tblGrid>
              <a:tr h="370840">
                <a:tc>
                  <a:txBody>
                    <a:bodyPr/>
                    <a:lstStyle/>
                    <a:p>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4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latin typeface="+mj-lt"/>
                        </a:rPr>
                        <a:t>1</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latin typeface="+mj-lt"/>
                        </a:rPr>
                        <a:t>Another place we see the theme of duality in the novella is</a:t>
                      </a:r>
                      <a:r>
                        <a:rPr lang="en-GB" sz="2400" baseline="0" dirty="0" smtClean="0">
                          <a:latin typeface="+mj-lt"/>
                        </a:rPr>
                        <a:t> where…….</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latin typeface="+mj-lt"/>
                        </a:rPr>
                        <a:t>2</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latin typeface="+mj-lt"/>
                        </a:rPr>
                        <a:t>For example, ‘…………………………….’ + analysis</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400" dirty="0" smtClean="0">
                          <a:latin typeface="+mj-lt"/>
                        </a:rPr>
                        <a:t>3</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2400" dirty="0" smtClean="0">
                          <a:latin typeface="+mj-lt"/>
                        </a:rPr>
                        <a:t>At the time…………….(context)</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70840">
                <a:tc>
                  <a:txBody>
                    <a:bodyPr/>
                    <a:lstStyle/>
                    <a:p>
                      <a:r>
                        <a:rPr lang="en-GB" sz="2400" dirty="0" smtClean="0">
                          <a:latin typeface="+mj-lt"/>
                        </a:rPr>
                        <a:t>4</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latin typeface="+mj-lt"/>
                        </a:rPr>
                        <a:t>Ultimately Stevenson wants his audience to understand that…..</a:t>
                      </a:r>
                      <a:endParaRPr lang="en-GB"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659507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7"/>
            <a:ext cx="7886700" cy="1325563"/>
          </a:xfrm>
        </p:spPr>
        <p:txBody>
          <a:bodyPr>
            <a:normAutofit/>
          </a:bodyPr>
          <a:lstStyle/>
          <a:p>
            <a:r>
              <a:rPr lang="en-GB" sz="4000" dirty="0" smtClean="0"/>
              <a:t>Resources needed for the set texts:</a:t>
            </a:r>
            <a:endParaRPr lang="en-GB" sz="4000" dirty="0"/>
          </a:p>
        </p:txBody>
      </p:sp>
      <p:sp>
        <p:nvSpPr>
          <p:cNvPr id="4" name="TextBox 3"/>
          <p:cNvSpPr txBox="1"/>
          <p:nvPr/>
        </p:nvSpPr>
        <p:spPr>
          <a:xfrm>
            <a:off x="4354195" y="1752600"/>
            <a:ext cx="4265930" cy="3416320"/>
          </a:xfrm>
          <a:prstGeom prst="rect">
            <a:avLst/>
          </a:prstGeom>
          <a:noFill/>
        </p:spPr>
        <p:txBody>
          <a:bodyPr wrap="square" rtlCol="0">
            <a:spAutoFit/>
          </a:bodyPr>
          <a:lstStyle/>
          <a:p>
            <a:pPr marL="285750" indent="-285750">
              <a:buFont typeface="Arial" panose="020B0604020202020204" pitchFamily="34" charset="0"/>
              <a:buChar char="•"/>
            </a:pPr>
            <a:r>
              <a:rPr lang="en-GB" sz="3600" dirty="0" smtClean="0"/>
              <a:t>Copies of the books</a:t>
            </a:r>
          </a:p>
          <a:p>
            <a:pPr marL="285750" indent="-285750">
              <a:buFont typeface="Arial" panose="020B0604020202020204" pitchFamily="34" charset="0"/>
              <a:buChar char="•"/>
            </a:pPr>
            <a:r>
              <a:rPr lang="en-GB" sz="3600" dirty="0" smtClean="0"/>
              <a:t>Revision guides</a:t>
            </a:r>
          </a:p>
          <a:p>
            <a:pPr marL="285750" indent="-285750">
              <a:buFont typeface="Arial" panose="020B0604020202020204" pitchFamily="34" charset="0"/>
              <a:buChar char="•"/>
            </a:pPr>
            <a:r>
              <a:rPr lang="en-GB" sz="3600" dirty="0" smtClean="0"/>
              <a:t>Theme sheets</a:t>
            </a:r>
          </a:p>
          <a:p>
            <a:pPr marL="285750" indent="-285750">
              <a:buFont typeface="Arial" panose="020B0604020202020204" pitchFamily="34" charset="0"/>
              <a:buChar char="•"/>
            </a:pPr>
            <a:r>
              <a:rPr lang="en-GB" sz="3600" dirty="0" smtClean="0"/>
              <a:t>Quotes sheets</a:t>
            </a:r>
          </a:p>
          <a:p>
            <a:pPr marL="285750" indent="-285750">
              <a:buFont typeface="Arial" panose="020B0604020202020204" pitchFamily="34" charset="0"/>
              <a:buChar char="•"/>
            </a:pPr>
            <a:r>
              <a:rPr lang="en-GB" sz="3600" dirty="0" smtClean="0"/>
              <a:t>Knowledge organisers</a:t>
            </a:r>
            <a:endParaRPr lang="en-GB" sz="3600" dirty="0"/>
          </a:p>
        </p:txBody>
      </p:sp>
      <p:pic>
        <p:nvPicPr>
          <p:cNvPr id="6" name="Picture 5"/>
          <p:cNvPicPr>
            <a:picLocks noChangeAspect="1"/>
          </p:cNvPicPr>
          <p:nvPr/>
        </p:nvPicPr>
        <p:blipFill>
          <a:blip r:embed="rId2"/>
          <a:stretch>
            <a:fillRect/>
          </a:stretch>
        </p:blipFill>
        <p:spPr>
          <a:xfrm>
            <a:off x="1229360" y="1447800"/>
            <a:ext cx="2533650" cy="1566861"/>
          </a:xfrm>
          <a:prstGeom prst="rect">
            <a:avLst/>
          </a:prstGeom>
        </p:spPr>
      </p:pic>
      <p:pic>
        <p:nvPicPr>
          <p:cNvPr id="7" name="Picture 6"/>
          <p:cNvPicPr>
            <a:picLocks noChangeAspect="1"/>
          </p:cNvPicPr>
          <p:nvPr/>
        </p:nvPicPr>
        <p:blipFill>
          <a:blip r:embed="rId3"/>
          <a:stretch>
            <a:fillRect/>
          </a:stretch>
        </p:blipFill>
        <p:spPr>
          <a:xfrm>
            <a:off x="1200785" y="3193255"/>
            <a:ext cx="2533650" cy="1504950"/>
          </a:xfrm>
          <a:prstGeom prst="rect">
            <a:avLst/>
          </a:prstGeom>
        </p:spPr>
      </p:pic>
      <p:pic>
        <p:nvPicPr>
          <p:cNvPr id="8" name="Picture 7"/>
          <p:cNvPicPr>
            <a:picLocks noChangeAspect="1"/>
          </p:cNvPicPr>
          <p:nvPr/>
        </p:nvPicPr>
        <p:blipFill>
          <a:blip r:embed="rId4"/>
          <a:stretch>
            <a:fillRect/>
          </a:stretch>
        </p:blipFill>
        <p:spPr>
          <a:xfrm>
            <a:off x="1172210" y="4876800"/>
            <a:ext cx="2590800" cy="1600200"/>
          </a:xfrm>
          <a:prstGeom prst="rect">
            <a:avLst/>
          </a:prstGeom>
        </p:spPr>
      </p:pic>
    </p:spTree>
    <p:extLst>
      <p:ext uri="{BB962C8B-B14F-4D97-AF65-F5344CB8AC3E}">
        <p14:creationId xmlns:p14="http://schemas.microsoft.com/office/powerpoint/2010/main" val="11581521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B= Poetry – 35 mins</a:t>
            </a:r>
            <a:endParaRPr lang="en-GB" dirty="0"/>
          </a:p>
        </p:txBody>
      </p:sp>
      <p:sp>
        <p:nvSpPr>
          <p:cNvPr id="3" name="Content Placeholder 2"/>
          <p:cNvSpPr>
            <a:spLocks noGrp="1"/>
          </p:cNvSpPr>
          <p:nvPr>
            <p:ph idx="1"/>
          </p:nvPr>
        </p:nvSpPr>
        <p:spPr/>
        <p:txBody>
          <a:bodyPr>
            <a:normAutofit/>
          </a:bodyPr>
          <a:lstStyle/>
          <a:p>
            <a:r>
              <a:rPr lang="en-GB" sz="4000" dirty="0" smtClean="0"/>
              <a:t>Conflict</a:t>
            </a:r>
            <a:endParaRPr lang="en-GB" sz="4000" dirty="0"/>
          </a:p>
        </p:txBody>
      </p:sp>
      <p:pic>
        <p:nvPicPr>
          <p:cNvPr id="4" name="Picture 3"/>
          <p:cNvPicPr>
            <a:picLocks noChangeAspect="1"/>
          </p:cNvPicPr>
          <p:nvPr/>
        </p:nvPicPr>
        <p:blipFill>
          <a:blip r:embed="rId2"/>
          <a:stretch>
            <a:fillRect/>
          </a:stretch>
        </p:blipFill>
        <p:spPr>
          <a:xfrm>
            <a:off x="2438400" y="2686220"/>
            <a:ext cx="4648200" cy="3490743"/>
          </a:xfrm>
          <a:prstGeom prst="rect">
            <a:avLst/>
          </a:prstGeom>
        </p:spPr>
      </p:pic>
    </p:spTree>
    <p:extLst>
      <p:ext uri="{BB962C8B-B14F-4D97-AF65-F5344CB8AC3E}">
        <p14:creationId xmlns:p14="http://schemas.microsoft.com/office/powerpoint/2010/main" val="2729780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3505200" cy="6494085"/>
          </a:xfrm>
          <a:prstGeom prst="rect">
            <a:avLst/>
          </a:prstGeom>
          <a:solidFill>
            <a:schemeClr val="bg2"/>
          </a:solidFill>
        </p:spPr>
        <p:txBody>
          <a:bodyPr wrap="square">
            <a:spAutoFit/>
          </a:bodyPr>
          <a:lstStyle/>
          <a:p>
            <a:r>
              <a:rPr lang="en-GB" sz="1300" b="1" i="1" dirty="0" err="1" smtClean="0">
                <a:latin typeface="MyriadPro-BoldIt"/>
              </a:rPr>
              <a:t>Catrin</a:t>
            </a:r>
            <a:endParaRPr lang="en-GB" sz="1300" b="1" i="1" dirty="0">
              <a:latin typeface="MyriadPro-BoldIt"/>
            </a:endParaRPr>
          </a:p>
          <a:p>
            <a:r>
              <a:rPr lang="en-US" sz="1300" dirty="0">
                <a:latin typeface="MyriadPro-Regular"/>
              </a:rPr>
              <a:t>I can remember you, child,</a:t>
            </a:r>
          </a:p>
          <a:p>
            <a:r>
              <a:rPr lang="en-US" sz="1300" dirty="0">
                <a:latin typeface="MyriadPro-Regular"/>
              </a:rPr>
              <a:t>As I stood in a hot, white</a:t>
            </a:r>
          </a:p>
          <a:p>
            <a:r>
              <a:rPr lang="en-US" sz="1300" dirty="0">
                <a:latin typeface="MyriadPro-Regular"/>
              </a:rPr>
              <a:t>Room at the window watching</a:t>
            </a:r>
          </a:p>
          <a:p>
            <a:r>
              <a:rPr lang="en-US" sz="1300" dirty="0">
                <a:latin typeface="MyriadPro-Regular"/>
              </a:rPr>
              <a:t>The people and cars taking</a:t>
            </a:r>
          </a:p>
          <a:p>
            <a:r>
              <a:rPr lang="en-US" sz="1300" dirty="0">
                <a:latin typeface="MyriadPro-Regular"/>
              </a:rPr>
              <a:t>Turn at the traffic lights.</a:t>
            </a:r>
          </a:p>
          <a:p>
            <a:r>
              <a:rPr lang="en-US" sz="1300" dirty="0">
                <a:latin typeface="MyriadPro-Regular"/>
              </a:rPr>
              <a:t>I can remember you, our first</a:t>
            </a:r>
          </a:p>
          <a:p>
            <a:r>
              <a:rPr lang="en-GB" sz="1300" dirty="0">
                <a:latin typeface="MyriadPro-Regular"/>
              </a:rPr>
              <a:t>Fierce confrontation, the tight</a:t>
            </a:r>
          </a:p>
          <a:p>
            <a:r>
              <a:rPr lang="en-US" sz="1300" dirty="0">
                <a:latin typeface="MyriadPro-Regular"/>
              </a:rPr>
              <a:t>Red rope of love which we both</a:t>
            </a:r>
          </a:p>
          <a:p>
            <a:r>
              <a:rPr lang="en-US" sz="1300" dirty="0">
                <a:latin typeface="MyriadPro-Regular"/>
              </a:rPr>
              <a:t>Fought over. It was a square</a:t>
            </a:r>
          </a:p>
          <a:p>
            <a:r>
              <a:rPr lang="en-GB" sz="1300" dirty="0">
                <a:latin typeface="MyriadPro-Regular"/>
              </a:rPr>
              <a:t>Environmental blank, disinfected</a:t>
            </a:r>
          </a:p>
          <a:p>
            <a:r>
              <a:rPr lang="en-US" sz="1300" dirty="0">
                <a:latin typeface="MyriadPro-Regular"/>
              </a:rPr>
              <a:t>Of paintings or toys. I wrote</a:t>
            </a:r>
          </a:p>
          <a:p>
            <a:r>
              <a:rPr lang="en-US" sz="1300" dirty="0">
                <a:latin typeface="MyriadPro-Regular"/>
              </a:rPr>
              <a:t>All over the walls with my</a:t>
            </a:r>
          </a:p>
          <a:p>
            <a:r>
              <a:rPr lang="en-US" sz="1300" dirty="0">
                <a:latin typeface="MyriadPro-Regular"/>
              </a:rPr>
              <a:t>Words, </a:t>
            </a:r>
            <a:r>
              <a:rPr lang="en-US" sz="1300" dirty="0" err="1">
                <a:latin typeface="MyriadPro-Regular"/>
              </a:rPr>
              <a:t>coloured</a:t>
            </a:r>
            <a:r>
              <a:rPr lang="en-US" sz="1300" dirty="0">
                <a:latin typeface="MyriadPro-Regular"/>
              </a:rPr>
              <a:t> the clean squares</a:t>
            </a:r>
          </a:p>
          <a:p>
            <a:r>
              <a:rPr lang="en-US" sz="1300" dirty="0">
                <a:latin typeface="MyriadPro-Regular"/>
              </a:rPr>
              <a:t>With the wild, tender circles</a:t>
            </a:r>
          </a:p>
          <a:p>
            <a:r>
              <a:rPr lang="en-US" sz="1300" dirty="0">
                <a:latin typeface="MyriadPro-Regular"/>
              </a:rPr>
              <a:t>Of our struggle to become</a:t>
            </a:r>
          </a:p>
          <a:p>
            <a:r>
              <a:rPr lang="en-US" sz="1300" dirty="0">
                <a:latin typeface="MyriadPro-Regular"/>
              </a:rPr>
              <a:t>Separate. We want, we shouted,</a:t>
            </a:r>
          </a:p>
          <a:p>
            <a:r>
              <a:rPr lang="en-US" sz="1300" dirty="0">
                <a:latin typeface="MyriadPro-Regular"/>
              </a:rPr>
              <a:t>To be two, to be ourselves.</a:t>
            </a:r>
          </a:p>
          <a:p>
            <a:r>
              <a:rPr lang="en-US" sz="1300" dirty="0">
                <a:latin typeface="MyriadPro-Regular"/>
              </a:rPr>
              <a:t>Neither won nor lost the struggle</a:t>
            </a:r>
          </a:p>
          <a:p>
            <a:r>
              <a:rPr lang="en-US" sz="1300" dirty="0">
                <a:latin typeface="MyriadPro-Regular"/>
              </a:rPr>
              <a:t>In the glass tank clouded with feelings</a:t>
            </a:r>
          </a:p>
          <a:p>
            <a:r>
              <a:rPr lang="en-US" sz="1300" dirty="0">
                <a:latin typeface="MyriadPro-Regular"/>
              </a:rPr>
              <a:t>Which changed us both. Still I am fighting</a:t>
            </a:r>
          </a:p>
          <a:p>
            <a:r>
              <a:rPr lang="en-US" sz="1300" dirty="0">
                <a:latin typeface="MyriadPro-Regular"/>
              </a:rPr>
              <a:t>You off, as you stand there</a:t>
            </a:r>
          </a:p>
          <a:p>
            <a:r>
              <a:rPr lang="en-US" sz="1300" dirty="0">
                <a:latin typeface="MyriadPro-Regular"/>
              </a:rPr>
              <a:t>With your straight, strong, long</a:t>
            </a:r>
          </a:p>
          <a:p>
            <a:r>
              <a:rPr lang="en-US" sz="1300" dirty="0">
                <a:latin typeface="MyriadPro-Regular"/>
              </a:rPr>
              <a:t>Brown hair and your rosy,</a:t>
            </a:r>
          </a:p>
          <a:p>
            <a:r>
              <a:rPr lang="en-GB" sz="1300" dirty="0">
                <a:latin typeface="MyriadPro-Regular"/>
              </a:rPr>
              <a:t>Defiant glare, bringing up</a:t>
            </a:r>
          </a:p>
          <a:p>
            <a:r>
              <a:rPr lang="en-US" sz="1300" dirty="0">
                <a:latin typeface="MyriadPro-Regular"/>
              </a:rPr>
              <a:t>From the heart’s pool that old rope,</a:t>
            </a:r>
          </a:p>
          <a:p>
            <a:r>
              <a:rPr lang="en-GB" sz="1300" dirty="0">
                <a:latin typeface="MyriadPro-Regular"/>
              </a:rPr>
              <a:t>Tightening about my life,</a:t>
            </a:r>
          </a:p>
          <a:p>
            <a:r>
              <a:rPr lang="en-GB" sz="1300" dirty="0">
                <a:latin typeface="MyriadPro-Regular"/>
              </a:rPr>
              <a:t>Trailing love and conflict,</a:t>
            </a:r>
          </a:p>
          <a:p>
            <a:r>
              <a:rPr lang="en-US" sz="1300" dirty="0">
                <a:latin typeface="MyriadPro-Regular"/>
              </a:rPr>
              <a:t>As you ask may you skate</a:t>
            </a:r>
          </a:p>
          <a:p>
            <a:r>
              <a:rPr lang="en-US" sz="1300" dirty="0">
                <a:latin typeface="MyriadPro-Regular"/>
              </a:rPr>
              <a:t>In the dark, for one more hour.</a:t>
            </a:r>
          </a:p>
          <a:p>
            <a:r>
              <a:rPr lang="en-GB" sz="1300" i="1" dirty="0">
                <a:latin typeface="MyriadPro-It"/>
              </a:rPr>
              <a:t>Gillian Clarke (1978)</a:t>
            </a:r>
            <a:endParaRPr lang="en-GB" sz="1300" dirty="0"/>
          </a:p>
        </p:txBody>
      </p:sp>
      <p:sp>
        <p:nvSpPr>
          <p:cNvPr id="5" name="Rectangle 4"/>
          <p:cNvSpPr/>
          <p:nvPr/>
        </p:nvSpPr>
        <p:spPr>
          <a:xfrm>
            <a:off x="4114800" y="457200"/>
            <a:ext cx="4724400" cy="4524315"/>
          </a:xfrm>
          <a:prstGeom prst="rect">
            <a:avLst/>
          </a:prstGeom>
        </p:spPr>
        <p:txBody>
          <a:bodyPr wrap="square">
            <a:spAutoFit/>
          </a:bodyPr>
          <a:lstStyle/>
          <a:p>
            <a:r>
              <a:rPr lang="en-US" dirty="0" smtClean="0">
                <a:latin typeface="MyriadPro-Regular"/>
              </a:rPr>
              <a:t>Section B.1 = 35 minutes</a:t>
            </a:r>
          </a:p>
          <a:p>
            <a:pPr marL="285750" indent="-285750">
              <a:buFont typeface="Arial" panose="020B0604020202020204" pitchFamily="34" charset="0"/>
              <a:buChar char="•"/>
            </a:pPr>
            <a:r>
              <a:rPr lang="en-US" dirty="0" smtClean="0">
                <a:latin typeface="MyriadPro-Regular"/>
              </a:rPr>
              <a:t>10 minutes planning</a:t>
            </a:r>
          </a:p>
          <a:p>
            <a:pPr marL="285750" indent="-285750">
              <a:buFont typeface="Arial" panose="020B0604020202020204" pitchFamily="34" charset="0"/>
              <a:buChar char="•"/>
            </a:pPr>
            <a:r>
              <a:rPr lang="en-US" dirty="0" smtClean="0">
                <a:latin typeface="MyriadPro-Regular"/>
              </a:rPr>
              <a:t>25 minutes writing</a:t>
            </a:r>
          </a:p>
          <a:p>
            <a:endParaRPr lang="en-US" dirty="0">
              <a:latin typeface="MyriadPro-Regular"/>
            </a:endParaRPr>
          </a:p>
          <a:p>
            <a:r>
              <a:rPr lang="en-US" dirty="0" smtClean="0">
                <a:latin typeface="MyriadPro-Regular"/>
              </a:rPr>
              <a:t>Re-read </a:t>
            </a:r>
            <a:r>
              <a:rPr lang="en-US" i="1" dirty="0" err="1">
                <a:latin typeface="MyriadPro-It"/>
              </a:rPr>
              <a:t>Catrin</a:t>
            </a:r>
            <a:r>
              <a:rPr lang="en-US" dirty="0">
                <a:latin typeface="MyriadPro-Regular"/>
              </a:rPr>
              <a:t>. Choose </a:t>
            </a:r>
            <a:r>
              <a:rPr lang="en-US" b="1" dirty="0">
                <a:latin typeface="MyriadPro-Bold"/>
              </a:rPr>
              <a:t>one </a:t>
            </a:r>
            <a:r>
              <a:rPr lang="en-US" dirty="0">
                <a:latin typeface="MyriadPro-Regular"/>
              </a:rPr>
              <a:t>other poem from the </a:t>
            </a:r>
            <a:r>
              <a:rPr lang="en-US" i="1" dirty="0">
                <a:latin typeface="MyriadPro-It"/>
              </a:rPr>
              <a:t>Conflict </a:t>
            </a:r>
            <a:r>
              <a:rPr lang="en-US" dirty="0">
                <a:latin typeface="MyriadPro-Regular"/>
              </a:rPr>
              <a:t>anthology.</a:t>
            </a:r>
          </a:p>
          <a:p>
            <a:r>
              <a:rPr lang="en-US" dirty="0">
                <a:latin typeface="MyriadPro-Regular"/>
              </a:rPr>
              <a:t>Compare how tension is presented in the two poems</a:t>
            </a:r>
            <a:r>
              <a:rPr lang="en-US" dirty="0" smtClean="0">
                <a:latin typeface="MyriadPro-Regular"/>
              </a:rPr>
              <a:t>.</a:t>
            </a:r>
          </a:p>
          <a:p>
            <a:endParaRPr lang="en-US" dirty="0">
              <a:latin typeface="MyriadPro-Regular"/>
            </a:endParaRPr>
          </a:p>
          <a:p>
            <a:r>
              <a:rPr lang="en-US" dirty="0">
                <a:latin typeface="MyriadPro-Regular"/>
              </a:rPr>
              <a:t>In your answer you should consider the</a:t>
            </a:r>
            <a:r>
              <a:rPr lang="en-US" dirty="0" smtClean="0">
                <a:latin typeface="MyriadPro-Regular"/>
              </a:rPr>
              <a:t>:</a:t>
            </a:r>
          </a:p>
          <a:p>
            <a:endParaRPr lang="en-US" dirty="0">
              <a:latin typeface="MyriadPro-Regular"/>
            </a:endParaRPr>
          </a:p>
          <a:p>
            <a:r>
              <a:rPr lang="en-US" dirty="0">
                <a:latin typeface="MyriadPro-Regular"/>
              </a:rPr>
              <a:t>• poets’ use of language, form and structure</a:t>
            </a:r>
          </a:p>
          <a:p>
            <a:r>
              <a:rPr lang="en-US" dirty="0">
                <a:latin typeface="MyriadPro-Regular"/>
              </a:rPr>
              <a:t>• the influence of the contexts in which the poems were written</a:t>
            </a:r>
            <a:r>
              <a:rPr lang="en-US" dirty="0" smtClean="0">
                <a:latin typeface="MyriadPro-Regular"/>
              </a:rPr>
              <a:t>.</a:t>
            </a:r>
          </a:p>
          <a:p>
            <a:endParaRPr lang="en-US" dirty="0">
              <a:latin typeface="MyriadPro-Regular"/>
            </a:endParaRPr>
          </a:p>
          <a:p>
            <a:r>
              <a:rPr lang="en-US" b="1" dirty="0">
                <a:latin typeface="MyriadPro-Bold"/>
              </a:rPr>
              <a:t>(Total for Question 9 = 20 marks)</a:t>
            </a:r>
            <a:endParaRPr lang="en-GB" dirty="0"/>
          </a:p>
        </p:txBody>
      </p:sp>
    </p:spTree>
    <p:extLst>
      <p:ext uri="{BB962C8B-B14F-4D97-AF65-F5344CB8AC3E}">
        <p14:creationId xmlns:p14="http://schemas.microsoft.com/office/powerpoint/2010/main" val="15192842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It’s all in the planning</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Find focus of question &amp; decide on the poem you will compare with (30s)</a:t>
            </a:r>
          </a:p>
          <a:p>
            <a:pPr marL="514350" indent="-514350">
              <a:buFont typeface="+mj-lt"/>
              <a:buAutoNum type="arabicPeriod"/>
            </a:pPr>
            <a:r>
              <a:rPr lang="en-GB" dirty="0" smtClean="0"/>
              <a:t>Write down what you can remember about your revision poem (3mins)</a:t>
            </a:r>
          </a:p>
          <a:p>
            <a:pPr marL="514350" indent="-514350">
              <a:buFont typeface="+mj-lt"/>
              <a:buAutoNum type="arabicPeriod"/>
            </a:pPr>
            <a:r>
              <a:rPr lang="en-GB" dirty="0" smtClean="0"/>
              <a:t>Read the printed poem, highlight and annotate 3-5 quotes (be selective) label with S,M,I,L or E and decide in which section you will use them (5mins)</a:t>
            </a:r>
          </a:p>
          <a:p>
            <a:pPr marL="514350" indent="-514350">
              <a:buFont typeface="+mj-lt"/>
              <a:buAutoNum type="arabicPeriod"/>
            </a:pPr>
            <a:r>
              <a:rPr lang="en-GB" dirty="0" smtClean="0"/>
              <a:t>Go back to plan compare or contrast? (2 mins)</a:t>
            </a:r>
          </a:p>
          <a:p>
            <a:pPr marL="514350" indent="-514350">
              <a:buFont typeface="+mj-lt"/>
              <a:buAutoNum type="arabicPeriod"/>
            </a:pPr>
            <a:endParaRPr lang="en-GB" dirty="0"/>
          </a:p>
        </p:txBody>
      </p:sp>
    </p:spTree>
    <p:extLst>
      <p:ext uri="{BB962C8B-B14F-4D97-AF65-F5344CB8AC3E}">
        <p14:creationId xmlns:p14="http://schemas.microsoft.com/office/powerpoint/2010/main" val="25893154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28600" y="152400"/>
          <a:ext cx="8763000" cy="6431901"/>
        </p:xfrm>
        <a:graphic>
          <a:graphicData uri="http://schemas.openxmlformats.org/drawingml/2006/table">
            <a:tbl>
              <a:tblPr firstRow="1" bandRow="1">
                <a:tableStyleId>{F5AB1C69-6EDB-4FF4-983F-18BD219EF322}</a:tableStyleId>
              </a:tblPr>
              <a:tblGrid>
                <a:gridCol w="1447800"/>
                <a:gridCol w="2705101"/>
                <a:gridCol w="1485900"/>
                <a:gridCol w="3124199"/>
              </a:tblGrid>
              <a:tr h="736393">
                <a:tc>
                  <a:txBody>
                    <a:bodyPr/>
                    <a:lstStyle/>
                    <a:p>
                      <a:r>
                        <a:rPr lang="en-GB" dirty="0" smtClean="0"/>
                        <a:t>SMILE!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t>‘</a:t>
                      </a:r>
                      <a:r>
                        <a:rPr lang="en-GB" sz="2400" dirty="0" err="1" smtClean="0"/>
                        <a:t>Catrin</a:t>
                      </a:r>
                      <a:r>
                        <a:rPr lang="en-GB" sz="2400" dirty="0" smtClean="0"/>
                        <a:t>’</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t>Compare/ contrast</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t>‘A Poison Tree’</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393">
                <a:tc>
                  <a:txBody>
                    <a:bodyPr/>
                    <a:lstStyle/>
                    <a:p>
                      <a:r>
                        <a:rPr lang="en-GB" dirty="0" smtClean="0"/>
                        <a:t>STRUCTURE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In contrast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Iambic tetrameter ‘I</a:t>
                      </a:r>
                      <a:r>
                        <a:rPr lang="en-GB" sz="1400" baseline="0" dirty="0" smtClean="0"/>
                        <a:t> told my wrath my wrath did end’</a:t>
                      </a:r>
                      <a:endParaRPr lang="en-GB" sz="1400" dirty="0" smtClean="0"/>
                    </a:p>
                    <a:p>
                      <a:r>
                        <a:rPr lang="en-GB" sz="1400" dirty="0" smtClean="0"/>
                        <a:t>Trochaic </a:t>
                      </a:r>
                      <a:r>
                        <a:rPr lang="en-GB" sz="1400" dirty="0" err="1" smtClean="0"/>
                        <a:t>trimeter</a:t>
                      </a:r>
                      <a:r>
                        <a:rPr lang="en-GB" sz="1400" dirty="0" smtClean="0"/>
                        <a:t> – ‘I was angry with my friend (</a:t>
                      </a:r>
                      <a:r>
                        <a:rPr lang="en-GB" sz="1400" dirty="0" err="1" smtClean="0"/>
                        <a:t>catalexis</a:t>
                      </a:r>
                      <a:r>
                        <a:rPr lang="en-GB" sz="1400" dirty="0" smtClean="0"/>
                        <a:t>) meter at odds-reflect</a:t>
                      </a:r>
                      <a:r>
                        <a:rPr lang="en-GB" sz="1400" baseline="0" dirty="0" smtClean="0"/>
                        <a:t> between foes/conflict Romanticism had with contemporary world/conflict between people and state – French revolution?</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393">
                <a:tc>
                  <a:txBody>
                    <a:bodyPr/>
                    <a:lstStyle/>
                    <a:p>
                      <a:r>
                        <a:rPr lang="en-GB" dirty="0" smtClean="0"/>
                        <a:t>MEANING</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Tension builds between a mother and child from the moment of birth through to adolescence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whereas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Tension builds</a:t>
                      </a:r>
                      <a:r>
                        <a:rPr lang="en-GB" sz="1600" baseline="0" dirty="0" smtClean="0"/>
                        <a:t> between what we believe to be two peers when anger is not expressed and left to fester.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1035">
                <a:tc>
                  <a:txBody>
                    <a:bodyPr/>
                    <a:lstStyle/>
                    <a:p>
                      <a:r>
                        <a:rPr lang="en-GB" dirty="0" smtClean="0"/>
                        <a:t>IMAGERY &amp; TECHNIQUES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Likewise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Metaphor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393">
                <a:tc>
                  <a:txBody>
                    <a:bodyPr/>
                    <a:lstStyle/>
                    <a:p>
                      <a:r>
                        <a:rPr lang="en-GB" dirty="0" smtClean="0"/>
                        <a:t>LANGUAGE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393">
                <a:tc>
                  <a:txBody>
                    <a:bodyPr/>
                    <a:lstStyle/>
                    <a:p>
                      <a:r>
                        <a:rPr lang="en-GB" dirty="0" smtClean="0"/>
                        <a:t>EMOTIVE TONE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Alternatively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40109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a:t>
            </a:r>
            <a:endParaRPr lang="en-GB" dirty="0"/>
          </a:p>
        </p:txBody>
      </p:sp>
      <p:sp>
        <p:nvSpPr>
          <p:cNvPr id="3" name="Content Placeholder 2"/>
          <p:cNvSpPr>
            <a:spLocks noGrp="1"/>
          </p:cNvSpPr>
          <p:nvPr>
            <p:ph idx="1"/>
          </p:nvPr>
        </p:nvSpPr>
        <p:spPr/>
        <p:txBody>
          <a:bodyPr/>
          <a:lstStyle/>
          <a:p>
            <a:r>
              <a:rPr lang="en-GB" dirty="0" smtClean="0"/>
              <a:t>‘What Were They Like?’ – The Vietnam War</a:t>
            </a:r>
          </a:p>
          <a:p>
            <a:r>
              <a:rPr lang="en-GB" dirty="0" smtClean="0"/>
              <a:t>‘Exposure’ – World War One</a:t>
            </a:r>
          </a:p>
          <a:p>
            <a:r>
              <a:rPr lang="en-GB" dirty="0" smtClean="0"/>
              <a:t>‘The Charge of the Light Brigade’ – The Crimean War</a:t>
            </a:r>
          </a:p>
          <a:p>
            <a:r>
              <a:rPr lang="en-GB" dirty="0" smtClean="0"/>
              <a:t>‘The Man He Killed’ – ‘The Boer War’</a:t>
            </a:r>
          </a:p>
          <a:p>
            <a:r>
              <a:rPr lang="en-GB" dirty="0" smtClean="0"/>
              <a:t>Extract From ‘The Prelude’ – the Romantic movement, Wordsworth’s difficult childhood</a:t>
            </a:r>
            <a:endParaRPr lang="en-GB" dirty="0"/>
          </a:p>
        </p:txBody>
      </p:sp>
    </p:spTree>
    <p:extLst>
      <p:ext uri="{BB962C8B-B14F-4D97-AF65-F5344CB8AC3E}">
        <p14:creationId xmlns:p14="http://schemas.microsoft.com/office/powerpoint/2010/main" val="386689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Section A – ‘Macbeth’</a:t>
            </a:r>
            <a:endParaRPr lang="en-GB" dirty="0"/>
          </a:p>
        </p:txBody>
      </p:sp>
      <p:sp>
        <p:nvSpPr>
          <p:cNvPr id="8" name="Content Placeholder 7"/>
          <p:cNvSpPr>
            <a:spLocks noGrp="1"/>
          </p:cNvSpPr>
          <p:nvPr>
            <p:ph idx="1"/>
          </p:nvPr>
        </p:nvSpPr>
        <p:spPr/>
        <p:txBody>
          <a:bodyPr/>
          <a:lstStyle/>
          <a:p>
            <a:endParaRPr lang="en-GB"/>
          </a:p>
        </p:txBody>
      </p:sp>
      <p:pic>
        <p:nvPicPr>
          <p:cNvPr id="9" name="Picture 8"/>
          <p:cNvPicPr>
            <a:picLocks noChangeAspect="1"/>
          </p:cNvPicPr>
          <p:nvPr/>
        </p:nvPicPr>
        <p:blipFill>
          <a:blip r:embed="rId2"/>
          <a:stretch>
            <a:fillRect/>
          </a:stretch>
        </p:blipFill>
        <p:spPr>
          <a:xfrm>
            <a:off x="457200" y="1458118"/>
            <a:ext cx="8555460" cy="4810125"/>
          </a:xfrm>
          <a:prstGeom prst="rect">
            <a:avLst/>
          </a:prstGeom>
        </p:spPr>
      </p:pic>
    </p:spTree>
    <p:extLst>
      <p:ext uri="{BB962C8B-B14F-4D97-AF65-F5344CB8AC3E}">
        <p14:creationId xmlns:p14="http://schemas.microsoft.com/office/powerpoint/2010/main" val="5051710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Literature – Poetry content</a:t>
            </a:r>
            <a:endParaRPr lang="en-GB" dirty="0">
              <a:latin typeface="+mn-lt"/>
            </a:endParaRPr>
          </a:p>
        </p:txBody>
      </p:sp>
      <p:sp>
        <p:nvSpPr>
          <p:cNvPr id="3" name="Content Placeholder 2"/>
          <p:cNvSpPr>
            <a:spLocks noGrp="1"/>
          </p:cNvSpPr>
          <p:nvPr>
            <p:ph idx="1"/>
          </p:nvPr>
        </p:nvSpPr>
        <p:spPr>
          <a:solidFill>
            <a:schemeClr val="bg2"/>
          </a:solidFill>
        </p:spPr>
        <p:txBody>
          <a:bodyPr/>
          <a:lstStyle/>
          <a:p>
            <a:r>
              <a:rPr lang="en-GB" dirty="0" smtClean="0">
                <a:latin typeface="+mj-lt"/>
              </a:rPr>
              <a:t>You don’t have to know all 15 by heart – re-read them all but try to learn between 3-5 well!</a:t>
            </a:r>
          </a:p>
          <a:p>
            <a:r>
              <a:rPr lang="en-GB" b="1" dirty="0" smtClean="0">
                <a:latin typeface="+mj-lt"/>
              </a:rPr>
              <a:t>WAR</a:t>
            </a:r>
            <a:r>
              <a:rPr lang="en-GB" dirty="0" smtClean="0">
                <a:latin typeface="+mj-lt"/>
              </a:rPr>
              <a:t> – ‘Charge of the Light Brigade’</a:t>
            </a:r>
          </a:p>
          <a:p>
            <a:r>
              <a:rPr lang="en-GB" b="1" dirty="0" smtClean="0">
                <a:latin typeface="+mj-lt"/>
              </a:rPr>
              <a:t>SOCIAL</a:t>
            </a:r>
            <a:r>
              <a:rPr lang="en-GB" dirty="0" smtClean="0">
                <a:latin typeface="+mj-lt"/>
              </a:rPr>
              <a:t> – ‘The Class Game’</a:t>
            </a:r>
          </a:p>
          <a:p>
            <a:r>
              <a:rPr lang="en-GB" b="1" dirty="0" smtClean="0">
                <a:latin typeface="+mj-lt"/>
              </a:rPr>
              <a:t>POLITICAL</a:t>
            </a:r>
            <a:r>
              <a:rPr lang="en-GB" dirty="0" smtClean="0">
                <a:latin typeface="+mj-lt"/>
              </a:rPr>
              <a:t> – ‘Belfast Confetti’</a:t>
            </a:r>
          </a:p>
          <a:p>
            <a:r>
              <a:rPr lang="en-GB" b="1" dirty="0" smtClean="0">
                <a:latin typeface="+mj-lt"/>
              </a:rPr>
              <a:t>MORAL</a:t>
            </a:r>
            <a:r>
              <a:rPr lang="en-GB" dirty="0" smtClean="0">
                <a:latin typeface="+mj-lt"/>
              </a:rPr>
              <a:t> – ‘War Photographer’</a:t>
            </a:r>
          </a:p>
          <a:p>
            <a:endParaRPr lang="en-GB" dirty="0">
              <a:latin typeface="+mj-lt"/>
            </a:endParaRPr>
          </a:p>
          <a:p>
            <a:r>
              <a:rPr lang="en-GB" dirty="0" smtClean="0">
                <a:latin typeface="+mj-lt"/>
              </a:rPr>
              <a:t>Learn your techniques!</a:t>
            </a:r>
            <a:endParaRPr lang="en-GB" dirty="0">
              <a:latin typeface="+mj-lt"/>
            </a:endParaRPr>
          </a:p>
        </p:txBody>
      </p:sp>
    </p:spTree>
    <p:extLst>
      <p:ext uri="{BB962C8B-B14F-4D97-AF65-F5344CB8AC3E}">
        <p14:creationId xmlns:p14="http://schemas.microsoft.com/office/powerpoint/2010/main" val="5561261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Success criteria for 4+</a:t>
            </a:r>
            <a:endParaRPr lang="en-GB" dirty="0"/>
          </a:p>
        </p:txBody>
      </p:sp>
      <p:sp>
        <p:nvSpPr>
          <p:cNvPr id="4" name="Content Placeholder 3"/>
          <p:cNvSpPr>
            <a:spLocks noGrp="1"/>
          </p:cNvSpPr>
          <p:nvPr>
            <p:ph idx="1"/>
          </p:nvPr>
        </p:nvSpPr>
        <p:spPr>
          <a:solidFill>
            <a:schemeClr val="bg2"/>
          </a:solidFill>
        </p:spPr>
        <p:txBody>
          <a:bodyPr/>
          <a:lstStyle/>
          <a:p>
            <a:r>
              <a:rPr lang="en-GB" dirty="0" smtClean="0"/>
              <a:t>Plan</a:t>
            </a:r>
          </a:p>
          <a:p>
            <a:r>
              <a:rPr lang="en-GB" dirty="0" smtClean="0"/>
              <a:t>Must write about 2 poems to get above a grade 3</a:t>
            </a:r>
          </a:p>
          <a:p>
            <a:r>
              <a:rPr lang="en-GB" dirty="0" smtClean="0"/>
              <a:t>Have to show an understanding of structure and the effects of structural choices</a:t>
            </a:r>
          </a:p>
          <a:p>
            <a:r>
              <a:rPr lang="en-GB" dirty="0" smtClean="0"/>
              <a:t>Must analyse language – single word analysis</a:t>
            </a:r>
          </a:p>
          <a:p>
            <a:r>
              <a:rPr lang="en-GB" dirty="0" smtClean="0"/>
              <a:t>Must show a sound understanding of poetic terminology</a:t>
            </a:r>
          </a:p>
          <a:p>
            <a:r>
              <a:rPr lang="en-GB" b="1" u="sng" dirty="0" smtClean="0"/>
              <a:t>RANGE</a:t>
            </a:r>
            <a:r>
              <a:rPr lang="en-GB" dirty="0" smtClean="0"/>
              <a:t> of comparisons</a:t>
            </a:r>
          </a:p>
          <a:p>
            <a:r>
              <a:rPr lang="en-GB" dirty="0" smtClean="0"/>
              <a:t>Must show an awareness of context </a:t>
            </a:r>
          </a:p>
          <a:p>
            <a:endParaRPr lang="en-GB" dirty="0"/>
          </a:p>
        </p:txBody>
      </p:sp>
    </p:spTree>
    <p:extLst>
      <p:ext uri="{BB962C8B-B14F-4D97-AF65-F5344CB8AC3E}">
        <p14:creationId xmlns:p14="http://schemas.microsoft.com/office/powerpoint/2010/main" val="41918913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Section </a:t>
            </a:r>
            <a:r>
              <a:rPr lang="en-GB" dirty="0" err="1" smtClean="0"/>
              <a:t>B.ii</a:t>
            </a:r>
            <a:r>
              <a:rPr lang="en-GB" dirty="0" smtClean="0"/>
              <a:t> = unseen poetry</a:t>
            </a:r>
            <a:endParaRPr lang="en-GB" dirty="0"/>
          </a:p>
        </p:txBody>
      </p:sp>
      <p:sp>
        <p:nvSpPr>
          <p:cNvPr id="4" name="Content Placeholder 3"/>
          <p:cNvSpPr>
            <a:spLocks noGrp="1"/>
          </p:cNvSpPr>
          <p:nvPr>
            <p:ph idx="1"/>
          </p:nvPr>
        </p:nvSpPr>
        <p:spPr>
          <a:solidFill>
            <a:schemeClr val="bg2"/>
          </a:solidFill>
        </p:spPr>
        <p:txBody>
          <a:bodyPr/>
          <a:lstStyle/>
          <a:p>
            <a:r>
              <a:rPr lang="en-GB" dirty="0" smtClean="0"/>
              <a:t>45 minutes</a:t>
            </a:r>
          </a:p>
          <a:p>
            <a:r>
              <a:rPr lang="en-GB" dirty="0" smtClean="0"/>
              <a:t>Same process but slightly longer</a:t>
            </a:r>
          </a:p>
          <a:p>
            <a:r>
              <a:rPr lang="en-GB" dirty="0" smtClean="0"/>
              <a:t>Same marks scheme BUT no need to have an awareness of context.</a:t>
            </a:r>
          </a:p>
          <a:p>
            <a:r>
              <a:rPr lang="en-GB" dirty="0" smtClean="0"/>
              <a:t>Must plan first</a:t>
            </a:r>
          </a:p>
          <a:p>
            <a:endParaRPr lang="en-GB" dirty="0"/>
          </a:p>
          <a:p>
            <a:r>
              <a:rPr lang="en-GB" dirty="0" smtClean="0"/>
              <a:t>NO NEED FOR CONTEXT</a:t>
            </a:r>
            <a:endParaRPr lang="en-GB" dirty="0"/>
          </a:p>
        </p:txBody>
      </p:sp>
    </p:spTree>
    <p:extLst>
      <p:ext uri="{BB962C8B-B14F-4D97-AF65-F5344CB8AC3E}">
        <p14:creationId xmlns:p14="http://schemas.microsoft.com/office/powerpoint/2010/main" val="29865496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16423" y="125295"/>
          <a:ext cx="3160177" cy="6525877"/>
        </p:xfrm>
        <a:graphic>
          <a:graphicData uri="http://schemas.openxmlformats.org/drawingml/2006/table">
            <a:tbl>
              <a:tblPr firstRow="1" firstCol="1" bandRow="1">
                <a:tableStyleId>{5C22544A-7EE6-4342-B048-85BDC9FD1C3A}</a:tableStyleId>
              </a:tblPr>
              <a:tblGrid>
                <a:gridCol w="3160177"/>
              </a:tblGrid>
              <a:tr h="6525877">
                <a:tc>
                  <a:txBody>
                    <a:bodyPr/>
                    <a:lstStyle/>
                    <a:p>
                      <a:pPr>
                        <a:lnSpc>
                          <a:spcPct val="107000"/>
                        </a:lnSpc>
                        <a:spcAft>
                          <a:spcPts val="0"/>
                        </a:spcAft>
                      </a:pPr>
                      <a:r>
                        <a:rPr lang="en-GB" sz="1600" dirty="0" smtClean="0">
                          <a:solidFill>
                            <a:schemeClr val="tx1"/>
                          </a:solidFill>
                          <a:effectLst/>
                          <a:latin typeface="+mn-lt"/>
                        </a:rPr>
                        <a:t>Alliteration </a:t>
                      </a:r>
                      <a:r>
                        <a:rPr lang="en-GB" sz="1600" dirty="0">
                          <a:solidFill>
                            <a:schemeClr val="tx1"/>
                          </a:solidFill>
                          <a:effectLst/>
                          <a:latin typeface="+mn-lt"/>
                        </a:rPr>
                        <a:t>Enjambment</a:t>
                      </a:r>
                    </a:p>
                    <a:p>
                      <a:pPr>
                        <a:lnSpc>
                          <a:spcPct val="107000"/>
                        </a:lnSpc>
                        <a:spcAft>
                          <a:spcPts val="0"/>
                        </a:spcAft>
                      </a:pPr>
                      <a:r>
                        <a:rPr lang="en-GB" sz="1600" dirty="0">
                          <a:solidFill>
                            <a:schemeClr val="tx1"/>
                          </a:solidFill>
                          <a:effectLst/>
                          <a:latin typeface="+mn-lt"/>
                        </a:rPr>
                        <a:t>Ode</a:t>
                      </a:r>
                    </a:p>
                    <a:p>
                      <a:pPr>
                        <a:lnSpc>
                          <a:spcPct val="107000"/>
                        </a:lnSpc>
                        <a:spcAft>
                          <a:spcPts val="0"/>
                        </a:spcAft>
                      </a:pPr>
                      <a:r>
                        <a:rPr lang="en-GB" sz="1600" dirty="0">
                          <a:solidFill>
                            <a:schemeClr val="tx1"/>
                          </a:solidFill>
                          <a:effectLst/>
                          <a:latin typeface="+mn-lt"/>
                        </a:rPr>
                        <a:t>Allusion</a:t>
                      </a:r>
                    </a:p>
                    <a:p>
                      <a:pPr>
                        <a:lnSpc>
                          <a:spcPct val="107000"/>
                        </a:lnSpc>
                        <a:spcAft>
                          <a:spcPts val="0"/>
                        </a:spcAft>
                      </a:pPr>
                      <a:r>
                        <a:rPr lang="en-GB" sz="1600" dirty="0">
                          <a:solidFill>
                            <a:schemeClr val="tx1"/>
                          </a:solidFill>
                          <a:effectLst/>
                          <a:latin typeface="+mn-lt"/>
                        </a:rPr>
                        <a:t>Parody</a:t>
                      </a:r>
                    </a:p>
                    <a:p>
                      <a:pPr>
                        <a:lnSpc>
                          <a:spcPct val="107000"/>
                        </a:lnSpc>
                        <a:spcAft>
                          <a:spcPts val="0"/>
                        </a:spcAft>
                      </a:pPr>
                      <a:r>
                        <a:rPr lang="en-GB" sz="1600" dirty="0">
                          <a:solidFill>
                            <a:schemeClr val="tx1"/>
                          </a:solidFill>
                          <a:effectLst/>
                          <a:latin typeface="+mn-lt"/>
                        </a:rPr>
                        <a:t>Full rhyme</a:t>
                      </a:r>
                    </a:p>
                    <a:p>
                      <a:pPr>
                        <a:lnSpc>
                          <a:spcPct val="107000"/>
                        </a:lnSpc>
                        <a:spcAft>
                          <a:spcPts val="0"/>
                        </a:spcAft>
                      </a:pPr>
                      <a:r>
                        <a:rPr lang="en-GB" sz="1600" dirty="0">
                          <a:solidFill>
                            <a:schemeClr val="tx1"/>
                          </a:solidFill>
                          <a:effectLst/>
                          <a:latin typeface="+mn-lt"/>
                        </a:rPr>
                        <a:t>Assonance</a:t>
                      </a:r>
                    </a:p>
                    <a:p>
                      <a:pPr>
                        <a:lnSpc>
                          <a:spcPct val="107000"/>
                        </a:lnSpc>
                        <a:spcAft>
                          <a:spcPts val="0"/>
                        </a:spcAft>
                      </a:pPr>
                      <a:r>
                        <a:rPr lang="en-GB" sz="1600" dirty="0">
                          <a:solidFill>
                            <a:schemeClr val="tx1"/>
                          </a:solidFill>
                          <a:effectLst/>
                          <a:latin typeface="+mn-lt"/>
                        </a:rPr>
                        <a:t>Consonance</a:t>
                      </a:r>
                    </a:p>
                    <a:p>
                      <a:pPr>
                        <a:lnSpc>
                          <a:spcPct val="107000"/>
                        </a:lnSpc>
                        <a:spcAft>
                          <a:spcPts val="0"/>
                        </a:spcAft>
                      </a:pPr>
                      <a:r>
                        <a:rPr lang="en-GB" sz="1600" dirty="0">
                          <a:solidFill>
                            <a:schemeClr val="tx1"/>
                          </a:solidFill>
                          <a:effectLst/>
                          <a:latin typeface="+mn-lt"/>
                        </a:rPr>
                        <a:t>Caesura</a:t>
                      </a:r>
                    </a:p>
                    <a:p>
                      <a:pPr>
                        <a:lnSpc>
                          <a:spcPct val="107000"/>
                        </a:lnSpc>
                        <a:spcAft>
                          <a:spcPts val="0"/>
                        </a:spcAft>
                      </a:pPr>
                      <a:r>
                        <a:rPr lang="en-GB" sz="1600" dirty="0">
                          <a:solidFill>
                            <a:schemeClr val="tx1"/>
                          </a:solidFill>
                          <a:effectLst/>
                          <a:latin typeface="+mn-lt"/>
                        </a:rPr>
                        <a:t>Narrative</a:t>
                      </a:r>
                    </a:p>
                    <a:p>
                      <a:pPr>
                        <a:lnSpc>
                          <a:spcPct val="107000"/>
                        </a:lnSpc>
                        <a:spcAft>
                          <a:spcPts val="0"/>
                        </a:spcAft>
                      </a:pPr>
                      <a:r>
                        <a:rPr lang="en-GB" sz="1600" dirty="0">
                          <a:solidFill>
                            <a:schemeClr val="tx1"/>
                          </a:solidFill>
                          <a:effectLst/>
                          <a:latin typeface="+mn-lt"/>
                        </a:rPr>
                        <a:t>Euphemism</a:t>
                      </a:r>
                    </a:p>
                    <a:p>
                      <a:pPr>
                        <a:lnSpc>
                          <a:spcPct val="107000"/>
                        </a:lnSpc>
                        <a:spcAft>
                          <a:spcPts val="0"/>
                        </a:spcAft>
                      </a:pPr>
                      <a:r>
                        <a:rPr lang="en-GB" sz="1600" dirty="0">
                          <a:solidFill>
                            <a:schemeClr val="tx1"/>
                          </a:solidFill>
                          <a:effectLst/>
                          <a:latin typeface="+mn-lt"/>
                        </a:rPr>
                        <a:t>End stopped line</a:t>
                      </a:r>
                    </a:p>
                    <a:p>
                      <a:pPr>
                        <a:lnSpc>
                          <a:spcPct val="107000"/>
                        </a:lnSpc>
                        <a:spcAft>
                          <a:spcPts val="0"/>
                        </a:spcAft>
                      </a:pPr>
                      <a:r>
                        <a:rPr lang="en-GB" sz="1600" dirty="0">
                          <a:solidFill>
                            <a:schemeClr val="tx1"/>
                          </a:solidFill>
                          <a:effectLst/>
                          <a:latin typeface="+mn-lt"/>
                        </a:rPr>
                        <a:t>Free verse</a:t>
                      </a:r>
                    </a:p>
                    <a:p>
                      <a:pPr>
                        <a:lnSpc>
                          <a:spcPct val="107000"/>
                        </a:lnSpc>
                        <a:spcAft>
                          <a:spcPts val="0"/>
                        </a:spcAft>
                      </a:pPr>
                      <a:r>
                        <a:rPr lang="en-GB" sz="1600" dirty="0">
                          <a:solidFill>
                            <a:schemeClr val="tx1"/>
                          </a:solidFill>
                          <a:effectLst/>
                          <a:latin typeface="+mn-lt"/>
                        </a:rPr>
                        <a:t>Imagery</a:t>
                      </a:r>
                    </a:p>
                    <a:p>
                      <a:pPr>
                        <a:lnSpc>
                          <a:spcPct val="107000"/>
                        </a:lnSpc>
                        <a:spcAft>
                          <a:spcPts val="0"/>
                        </a:spcAft>
                      </a:pPr>
                      <a:r>
                        <a:rPr lang="en-GB" sz="1600" dirty="0">
                          <a:solidFill>
                            <a:schemeClr val="tx1"/>
                          </a:solidFill>
                          <a:effectLst/>
                          <a:latin typeface="+mn-lt"/>
                        </a:rPr>
                        <a:t>Irony</a:t>
                      </a:r>
                    </a:p>
                    <a:p>
                      <a:pPr>
                        <a:lnSpc>
                          <a:spcPct val="107000"/>
                        </a:lnSpc>
                        <a:spcAft>
                          <a:spcPts val="0"/>
                        </a:spcAft>
                      </a:pPr>
                      <a:r>
                        <a:rPr lang="en-GB" sz="1600" dirty="0">
                          <a:solidFill>
                            <a:schemeClr val="tx1"/>
                          </a:solidFill>
                          <a:effectLst/>
                          <a:latin typeface="+mn-lt"/>
                        </a:rPr>
                        <a:t>Heroic couplet</a:t>
                      </a:r>
                    </a:p>
                    <a:p>
                      <a:pPr>
                        <a:lnSpc>
                          <a:spcPct val="107000"/>
                        </a:lnSpc>
                        <a:spcAft>
                          <a:spcPts val="0"/>
                        </a:spcAft>
                      </a:pPr>
                      <a:r>
                        <a:rPr lang="en-GB" sz="1600" dirty="0">
                          <a:solidFill>
                            <a:schemeClr val="tx1"/>
                          </a:solidFill>
                          <a:effectLst/>
                          <a:latin typeface="+mn-lt"/>
                        </a:rPr>
                        <a:t>Elegy</a:t>
                      </a:r>
                    </a:p>
                    <a:p>
                      <a:pPr>
                        <a:lnSpc>
                          <a:spcPct val="107000"/>
                        </a:lnSpc>
                        <a:spcAft>
                          <a:spcPts val="0"/>
                        </a:spcAft>
                      </a:pPr>
                      <a:r>
                        <a:rPr lang="en-GB" sz="1600" dirty="0">
                          <a:solidFill>
                            <a:schemeClr val="tx1"/>
                          </a:solidFill>
                          <a:effectLst/>
                          <a:latin typeface="+mn-lt"/>
                        </a:rPr>
                        <a:t>Juxtaposition</a:t>
                      </a:r>
                    </a:p>
                    <a:p>
                      <a:pPr>
                        <a:lnSpc>
                          <a:spcPct val="107000"/>
                        </a:lnSpc>
                        <a:spcAft>
                          <a:spcPts val="0"/>
                        </a:spcAft>
                      </a:pPr>
                      <a:r>
                        <a:rPr lang="en-GB" sz="1600" dirty="0">
                          <a:solidFill>
                            <a:schemeClr val="tx1"/>
                          </a:solidFill>
                          <a:effectLst/>
                          <a:latin typeface="+mn-lt"/>
                        </a:rPr>
                        <a:t>Metaphor</a:t>
                      </a:r>
                    </a:p>
                    <a:p>
                      <a:pPr>
                        <a:lnSpc>
                          <a:spcPct val="107000"/>
                        </a:lnSpc>
                        <a:spcAft>
                          <a:spcPts val="0"/>
                        </a:spcAft>
                      </a:pPr>
                      <a:r>
                        <a:rPr lang="en-GB" sz="1600" dirty="0">
                          <a:solidFill>
                            <a:schemeClr val="tx1"/>
                          </a:solidFill>
                          <a:effectLst/>
                          <a:latin typeface="+mn-lt"/>
                        </a:rPr>
                        <a:t>Iambic pentameter</a:t>
                      </a:r>
                    </a:p>
                    <a:p>
                      <a:pPr>
                        <a:lnSpc>
                          <a:spcPct val="107000"/>
                        </a:lnSpc>
                        <a:spcAft>
                          <a:spcPts val="0"/>
                        </a:spcAft>
                      </a:pPr>
                      <a:r>
                        <a:rPr lang="en-GB" sz="1600" dirty="0">
                          <a:solidFill>
                            <a:schemeClr val="tx1"/>
                          </a:solidFill>
                          <a:effectLst/>
                          <a:latin typeface="+mn-lt"/>
                        </a:rPr>
                        <a:t>Epic</a:t>
                      </a:r>
                    </a:p>
                    <a:p>
                      <a:pPr>
                        <a:lnSpc>
                          <a:spcPct val="107000"/>
                        </a:lnSpc>
                        <a:spcAft>
                          <a:spcPts val="0"/>
                        </a:spcAft>
                      </a:pPr>
                      <a:r>
                        <a:rPr lang="en-GB" sz="1600" dirty="0">
                          <a:solidFill>
                            <a:schemeClr val="tx1"/>
                          </a:solidFill>
                          <a:effectLst/>
                          <a:latin typeface="+mn-lt"/>
                        </a:rPr>
                        <a:t>Extended metaphor</a:t>
                      </a:r>
                    </a:p>
                    <a:p>
                      <a:pPr>
                        <a:lnSpc>
                          <a:spcPct val="107000"/>
                        </a:lnSpc>
                        <a:spcAft>
                          <a:spcPts val="0"/>
                        </a:spcAft>
                      </a:pPr>
                      <a:r>
                        <a:rPr lang="en-GB" sz="1600" dirty="0">
                          <a:solidFill>
                            <a:schemeClr val="tx1"/>
                          </a:solidFill>
                          <a:effectLst/>
                          <a:latin typeface="+mn-lt"/>
                        </a:rPr>
                        <a:t>Onomatopoeia </a:t>
                      </a:r>
                    </a:p>
                    <a:p>
                      <a:pPr>
                        <a:lnSpc>
                          <a:spcPct val="107000"/>
                        </a:lnSpc>
                        <a:spcAft>
                          <a:spcPts val="0"/>
                        </a:spcAft>
                      </a:pPr>
                      <a:r>
                        <a:rPr lang="en-GB" sz="1600" dirty="0">
                          <a:solidFill>
                            <a:schemeClr val="tx1"/>
                          </a:solidFill>
                          <a:effectLst/>
                          <a:latin typeface="+mn-lt"/>
                        </a:rPr>
                        <a:t>Internal rhyme</a:t>
                      </a:r>
                    </a:p>
                    <a:p>
                      <a:pPr>
                        <a:lnSpc>
                          <a:spcPct val="107000"/>
                        </a:lnSpc>
                        <a:spcAft>
                          <a:spcPts val="0"/>
                        </a:spcAft>
                      </a:pPr>
                      <a:r>
                        <a:rPr lang="en-GB" sz="1600" dirty="0" smtClean="0">
                          <a:solidFill>
                            <a:schemeClr val="tx1"/>
                          </a:solidFill>
                          <a:effectLst/>
                          <a:latin typeface="+mn-lt"/>
                        </a:rPr>
                        <a:t>Ballad</a:t>
                      </a:r>
                      <a:endParaRPr lang="en-GB" sz="1600" dirty="0">
                        <a:solidFill>
                          <a:schemeClr val="tx1"/>
                        </a:solidFill>
                        <a:effectLst/>
                        <a:latin typeface="+mn-lt"/>
                      </a:endParaRPr>
                    </a:p>
                  </a:txBody>
                  <a:tcPr marL="27347" marR="27347" marT="0" marB="0">
                    <a:solidFill>
                      <a:schemeClr val="bg2"/>
                    </a:solidFill>
                  </a:tcPr>
                </a:tc>
              </a:tr>
            </a:tbl>
          </a:graphicData>
        </a:graphic>
      </p:graphicFrame>
      <p:sp>
        <p:nvSpPr>
          <p:cNvPr id="5" name="Text Box 2"/>
          <p:cNvSpPr txBox="1">
            <a:spLocks noChangeArrowheads="1"/>
          </p:cNvSpPr>
          <p:nvPr/>
        </p:nvSpPr>
        <p:spPr bwMode="auto">
          <a:xfrm>
            <a:off x="7043060" y="102281"/>
            <a:ext cx="1994127" cy="6027291"/>
          </a:xfrm>
          <a:prstGeom prst="rect">
            <a:avLst/>
          </a:prstGeom>
          <a:solidFill>
            <a:schemeClr val="accent6">
              <a:lumMod val="40000"/>
              <a:lumOff val="60000"/>
            </a:schemeClr>
          </a:solidFill>
          <a:ln w="9525">
            <a:solidFill>
              <a:schemeClr val="tx1"/>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200" dirty="0">
                <a:effectLst/>
                <a:ea typeface="Calibri" panose="020F0502020204030204" pitchFamily="34" charset="0"/>
                <a:cs typeface="Times New Roman" panose="02020603050405020304" pitchFamily="18" charset="0"/>
              </a:rPr>
              <a:t>In your exam you will have to be able to comment on the </a:t>
            </a:r>
            <a:r>
              <a:rPr lang="en-GB" sz="1200" b="1" u="sng" dirty="0">
                <a:effectLst/>
                <a:ea typeface="Calibri" panose="020F0502020204030204" pitchFamily="34" charset="0"/>
                <a:cs typeface="Times New Roman" panose="02020603050405020304" pitchFamily="18" charset="0"/>
              </a:rPr>
              <a:t>STRUCTURE</a:t>
            </a:r>
            <a:r>
              <a:rPr lang="en-GB" sz="1200" dirty="0">
                <a:effectLst/>
                <a:ea typeface="Calibri" panose="020F0502020204030204" pitchFamily="34" charset="0"/>
                <a:cs typeface="Times New Roman" panose="02020603050405020304" pitchFamily="18" charset="0"/>
              </a:rPr>
              <a:t> and </a:t>
            </a:r>
            <a:r>
              <a:rPr lang="en-GB" sz="1200" b="1" u="sng" dirty="0">
                <a:effectLst/>
                <a:ea typeface="Calibri" panose="020F0502020204030204" pitchFamily="34" charset="0"/>
                <a:cs typeface="Times New Roman" panose="02020603050405020304" pitchFamily="18" charset="0"/>
              </a:rPr>
              <a:t>FORM</a:t>
            </a:r>
            <a:r>
              <a:rPr lang="en-GB" sz="1200" dirty="0">
                <a:effectLst/>
                <a:ea typeface="Calibri" panose="020F0502020204030204" pitchFamily="34" charset="0"/>
                <a:cs typeface="Times New Roman" panose="02020603050405020304" pitchFamily="18" charset="0"/>
              </a:rPr>
              <a:t> of a poem, choices of language and the poet’s use of </a:t>
            </a:r>
            <a:r>
              <a:rPr lang="en-GB" sz="1200" b="1" u="sng" dirty="0">
                <a:effectLst/>
                <a:ea typeface="Calibri" panose="020F0502020204030204" pitchFamily="34" charset="0"/>
                <a:cs typeface="Times New Roman" panose="02020603050405020304" pitchFamily="18" charset="0"/>
              </a:rPr>
              <a:t>TECHNIQUE</a:t>
            </a:r>
            <a:r>
              <a:rPr lang="en-GB" sz="1200" dirty="0">
                <a:effectLst/>
                <a:ea typeface="Calibri" panose="020F0502020204030204" pitchFamily="34" charset="0"/>
                <a:cs typeface="Times New Roman" panose="02020603050405020304" pitchFamily="18" charset="0"/>
              </a:rPr>
              <a:t> for effect.</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ea typeface="Calibri" panose="020F0502020204030204" pitchFamily="34" charset="0"/>
                <a:cs typeface="Times New Roman" panose="02020603050405020304" pitchFamily="18" charset="0"/>
              </a:rPr>
              <a:t>Using the list of poetic terms to the left, create a ‘poet tree’ like the one at the back of the room.</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b="1" u="sng" dirty="0">
                <a:effectLst/>
                <a:ea typeface="Calibri" panose="020F0502020204030204" pitchFamily="34" charset="0"/>
                <a:cs typeface="Times New Roman" panose="02020603050405020304" pitchFamily="18" charset="0"/>
              </a:rPr>
              <a:t>Each term must:</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Be spelt correctly</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Have a definition (use displays, poetry placemats and dictionaries to help)</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Must be colour coded correctly GREEN = techniques</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ORANGE= form (type of poem)</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YELLOW =  structural feature</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ea typeface="Calibri" panose="020F0502020204030204" pitchFamily="34" charset="0"/>
                <a:cs typeface="Times New Roman" panose="02020603050405020304" pitchFamily="18" charset="0"/>
              </a:rPr>
              <a:t>This needs to be finished for prep. It must be neatly presented. You will be tested on some/all of these terms most lessons!</a:t>
            </a:r>
            <a:endParaRPr lang="en-GB" sz="1600" dirty="0">
              <a:effectLst/>
              <a:ea typeface="Calibri" panose="020F0502020204030204" pitchFamily="34" charset="0"/>
              <a:cs typeface="Times New Roman" panose="02020603050405020304" pitchFamily="18" charset="0"/>
            </a:endParaRPr>
          </a:p>
        </p:txBody>
      </p:sp>
      <p:graphicFrame>
        <p:nvGraphicFramePr>
          <p:cNvPr id="7" name="Content Placeholder 3"/>
          <p:cNvGraphicFramePr>
            <a:graphicFrameLocks/>
          </p:cNvGraphicFramePr>
          <p:nvPr>
            <p:extLst/>
          </p:nvPr>
        </p:nvGraphicFramePr>
        <p:xfrm>
          <a:off x="3523653" y="102281"/>
          <a:ext cx="3388778" cy="6548892"/>
        </p:xfrm>
        <a:graphic>
          <a:graphicData uri="http://schemas.openxmlformats.org/drawingml/2006/table">
            <a:tbl>
              <a:tblPr firstRow="1" firstCol="1" bandRow="1">
                <a:tableStyleId>{5C22544A-7EE6-4342-B048-85BDC9FD1C3A}</a:tableStyleId>
              </a:tblPr>
              <a:tblGrid>
                <a:gridCol w="3388778"/>
              </a:tblGrid>
              <a:tr h="6548892">
                <a:tc>
                  <a:txBody>
                    <a:bodyPr/>
                    <a:lstStyle/>
                    <a:p>
                      <a:pPr>
                        <a:lnSpc>
                          <a:spcPct val="107000"/>
                        </a:lnSpc>
                        <a:spcAft>
                          <a:spcPts val="0"/>
                        </a:spcAft>
                      </a:pPr>
                      <a:r>
                        <a:rPr lang="en-GB" sz="1600" dirty="0" smtClean="0">
                          <a:solidFill>
                            <a:schemeClr val="tx1"/>
                          </a:solidFill>
                          <a:effectLst/>
                          <a:latin typeface="+mn-lt"/>
                        </a:rPr>
                        <a:t>Oxymoron</a:t>
                      </a:r>
                      <a:endParaRPr lang="en-GB" sz="1600" dirty="0">
                        <a:solidFill>
                          <a:schemeClr val="tx1"/>
                        </a:solidFill>
                        <a:effectLst/>
                        <a:latin typeface="+mn-lt"/>
                      </a:endParaRPr>
                    </a:p>
                    <a:p>
                      <a:pPr>
                        <a:lnSpc>
                          <a:spcPct val="107000"/>
                        </a:lnSpc>
                        <a:spcAft>
                          <a:spcPts val="0"/>
                        </a:spcAft>
                      </a:pPr>
                      <a:r>
                        <a:rPr lang="en-GB" sz="1600" dirty="0">
                          <a:solidFill>
                            <a:schemeClr val="tx1"/>
                          </a:solidFill>
                          <a:effectLst/>
                          <a:latin typeface="+mn-lt"/>
                        </a:rPr>
                        <a:t>Paradox</a:t>
                      </a:r>
                    </a:p>
                    <a:p>
                      <a:pPr>
                        <a:lnSpc>
                          <a:spcPct val="107000"/>
                        </a:lnSpc>
                        <a:spcAft>
                          <a:spcPts val="0"/>
                        </a:spcAft>
                      </a:pPr>
                      <a:r>
                        <a:rPr lang="en-GB" sz="1600" dirty="0">
                          <a:solidFill>
                            <a:schemeClr val="tx1"/>
                          </a:solidFill>
                          <a:effectLst/>
                          <a:latin typeface="+mn-lt"/>
                        </a:rPr>
                        <a:t>Repetition</a:t>
                      </a:r>
                    </a:p>
                    <a:p>
                      <a:pPr>
                        <a:lnSpc>
                          <a:spcPct val="107000"/>
                        </a:lnSpc>
                        <a:spcAft>
                          <a:spcPts val="0"/>
                        </a:spcAft>
                      </a:pPr>
                      <a:r>
                        <a:rPr lang="en-GB" sz="1600" dirty="0">
                          <a:solidFill>
                            <a:schemeClr val="tx1"/>
                          </a:solidFill>
                          <a:effectLst/>
                          <a:latin typeface="+mn-lt"/>
                        </a:rPr>
                        <a:t>Dramatic monologue</a:t>
                      </a:r>
                    </a:p>
                    <a:p>
                      <a:pPr>
                        <a:lnSpc>
                          <a:spcPct val="107000"/>
                        </a:lnSpc>
                        <a:spcAft>
                          <a:spcPts val="0"/>
                        </a:spcAft>
                      </a:pPr>
                      <a:r>
                        <a:rPr lang="en-GB" sz="1600" dirty="0">
                          <a:solidFill>
                            <a:schemeClr val="tx1"/>
                          </a:solidFill>
                          <a:effectLst/>
                          <a:latin typeface="+mn-lt"/>
                        </a:rPr>
                        <a:t>Personification</a:t>
                      </a:r>
                    </a:p>
                    <a:p>
                      <a:pPr>
                        <a:lnSpc>
                          <a:spcPct val="107000"/>
                        </a:lnSpc>
                        <a:spcAft>
                          <a:spcPts val="0"/>
                        </a:spcAft>
                      </a:pPr>
                      <a:r>
                        <a:rPr lang="en-GB" sz="1600" dirty="0">
                          <a:solidFill>
                            <a:schemeClr val="tx1"/>
                          </a:solidFill>
                          <a:effectLst/>
                          <a:latin typeface="+mn-lt"/>
                        </a:rPr>
                        <a:t>Refrain</a:t>
                      </a:r>
                    </a:p>
                    <a:p>
                      <a:pPr>
                        <a:lnSpc>
                          <a:spcPct val="107000"/>
                        </a:lnSpc>
                        <a:spcAft>
                          <a:spcPts val="0"/>
                        </a:spcAft>
                      </a:pPr>
                      <a:r>
                        <a:rPr lang="en-GB" sz="1600" dirty="0">
                          <a:solidFill>
                            <a:schemeClr val="tx1"/>
                          </a:solidFill>
                          <a:effectLst/>
                          <a:latin typeface="+mn-lt"/>
                        </a:rPr>
                        <a:t>Sonnet</a:t>
                      </a:r>
                    </a:p>
                    <a:p>
                      <a:pPr>
                        <a:lnSpc>
                          <a:spcPct val="107000"/>
                        </a:lnSpc>
                        <a:spcAft>
                          <a:spcPts val="0"/>
                        </a:spcAft>
                      </a:pPr>
                      <a:r>
                        <a:rPr lang="en-GB" sz="1600" dirty="0">
                          <a:solidFill>
                            <a:schemeClr val="tx1"/>
                          </a:solidFill>
                          <a:effectLst/>
                          <a:latin typeface="+mn-lt"/>
                        </a:rPr>
                        <a:t>Simile</a:t>
                      </a:r>
                    </a:p>
                    <a:p>
                      <a:pPr>
                        <a:lnSpc>
                          <a:spcPct val="107000"/>
                        </a:lnSpc>
                        <a:spcAft>
                          <a:spcPts val="0"/>
                        </a:spcAft>
                      </a:pPr>
                      <a:r>
                        <a:rPr lang="en-GB" sz="1600" dirty="0">
                          <a:solidFill>
                            <a:schemeClr val="tx1"/>
                          </a:solidFill>
                          <a:effectLst/>
                          <a:latin typeface="+mn-lt"/>
                        </a:rPr>
                        <a:t>Symbol</a:t>
                      </a:r>
                    </a:p>
                    <a:p>
                      <a:pPr>
                        <a:lnSpc>
                          <a:spcPct val="107000"/>
                        </a:lnSpc>
                        <a:spcAft>
                          <a:spcPts val="0"/>
                        </a:spcAft>
                      </a:pPr>
                      <a:r>
                        <a:rPr lang="en-GB" sz="1600" dirty="0" err="1">
                          <a:solidFill>
                            <a:schemeClr val="tx1"/>
                          </a:solidFill>
                          <a:effectLst/>
                          <a:latin typeface="+mn-lt"/>
                        </a:rPr>
                        <a:t>Tercet</a:t>
                      </a:r>
                      <a:endParaRPr lang="en-GB" sz="1600" dirty="0">
                        <a:solidFill>
                          <a:schemeClr val="tx1"/>
                        </a:solidFill>
                        <a:effectLst/>
                        <a:latin typeface="+mn-lt"/>
                      </a:endParaRPr>
                    </a:p>
                    <a:p>
                      <a:pPr>
                        <a:lnSpc>
                          <a:spcPct val="107000"/>
                        </a:lnSpc>
                        <a:spcAft>
                          <a:spcPts val="0"/>
                        </a:spcAft>
                      </a:pPr>
                      <a:r>
                        <a:rPr lang="en-GB" sz="1600" dirty="0">
                          <a:solidFill>
                            <a:schemeClr val="tx1"/>
                          </a:solidFill>
                          <a:effectLst/>
                          <a:latin typeface="+mn-lt"/>
                        </a:rPr>
                        <a:t>Quatrain</a:t>
                      </a:r>
                    </a:p>
                    <a:p>
                      <a:pPr>
                        <a:lnSpc>
                          <a:spcPct val="107000"/>
                        </a:lnSpc>
                        <a:spcAft>
                          <a:spcPts val="0"/>
                        </a:spcAft>
                      </a:pPr>
                      <a:r>
                        <a:rPr lang="en-GB" sz="1600" dirty="0">
                          <a:solidFill>
                            <a:schemeClr val="tx1"/>
                          </a:solidFill>
                          <a:effectLst/>
                          <a:latin typeface="+mn-lt"/>
                        </a:rPr>
                        <a:t>Lexical field</a:t>
                      </a:r>
                    </a:p>
                    <a:p>
                      <a:pPr>
                        <a:lnSpc>
                          <a:spcPct val="107000"/>
                        </a:lnSpc>
                        <a:spcAft>
                          <a:spcPts val="0"/>
                        </a:spcAft>
                      </a:pPr>
                      <a:r>
                        <a:rPr lang="en-GB" sz="1600" dirty="0">
                          <a:solidFill>
                            <a:schemeClr val="tx1"/>
                          </a:solidFill>
                          <a:effectLst/>
                          <a:latin typeface="+mn-lt"/>
                        </a:rPr>
                        <a:t>Pathetic fallacy</a:t>
                      </a:r>
                    </a:p>
                    <a:p>
                      <a:pPr>
                        <a:lnSpc>
                          <a:spcPct val="107000"/>
                        </a:lnSpc>
                        <a:spcAft>
                          <a:spcPts val="0"/>
                        </a:spcAft>
                      </a:pPr>
                      <a:r>
                        <a:rPr lang="en-GB" sz="1600" dirty="0">
                          <a:solidFill>
                            <a:schemeClr val="tx1"/>
                          </a:solidFill>
                          <a:effectLst/>
                          <a:latin typeface="+mn-lt"/>
                        </a:rPr>
                        <a:t>Trochee/</a:t>
                      </a:r>
                      <a:r>
                        <a:rPr lang="en-GB" sz="1600" dirty="0" err="1">
                          <a:solidFill>
                            <a:schemeClr val="tx1"/>
                          </a:solidFill>
                          <a:effectLst/>
                          <a:latin typeface="+mn-lt"/>
                        </a:rPr>
                        <a:t>troaich</a:t>
                      </a:r>
                      <a:endParaRPr lang="en-GB" sz="1600" dirty="0">
                        <a:solidFill>
                          <a:schemeClr val="tx1"/>
                        </a:solidFill>
                        <a:effectLst/>
                        <a:latin typeface="+mn-lt"/>
                      </a:endParaRPr>
                    </a:p>
                    <a:p>
                      <a:pPr>
                        <a:lnSpc>
                          <a:spcPct val="107000"/>
                        </a:lnSpc>
                        <a:spcAft>
                          <a:spcPts val="0"/>
                        </a:spcAft>
                      </a:pPr>
                      <a:r>
                        <a:rPr lang="en-GB" sz="1600" dirty="0">
                          <a:solidFill>
                            <a:schemeClr val="tx1"/>
                          </a:solidFill>
                          <a:effectLst/>
                          <a:latin typeface="+mn-lt"/>
                        </a:rPr>
                        <a:t>Sibilance</a:t>
                      </a:r>
                    </a:p>
                    <a:p>
                      <a:pPr>
                        <a:lnSpc>
                          <a:spcPct val="107000"/>
                        </a:lnSpc>
                        <a:spcAft>
                          <a:spcPts val="0"/>
                        </a:spcAft>
                      </a:pPr>
                      <a:r>
                        <a:rPr lang="en-GB" sz="1600" dirty="0">
                          <a:solidFill>
                            <a:schemeClr val="tx1"/>
                          </a:solidFill>
                          <a:effectLst/>
                          <a:latin typeface="+mn-lt"/>
                        </a:rPr>
                        <a:t>Spondee/spondaic</a:t>
                      </a:r>
                    </a:p>
                    <a:p>
                      <a:pPr>
                        <a:lnSpc>
                          <a:spcPct val="107000"/>
                        </a:lnSpc>
                        <a:spcAft>
                          <a:spcPts val="0"/>
                        </a:spcAft>
                      </a:pPr>
                      <a:r>
                        <a:rPr lang="en-GB" sz="1600" dirty="0" err="1">
                          <a:solidFill>
                            <a:schemeClr val="tx1"/>
                          </a:solidFill>
                          <a:effectLst/>
                          <a:latin typeface="+mn-lt"/>
                        </a:rPr>
                        <a:t>Catalexis</a:t>
                      </a:r>
                      <a:endParaRPr lang="en-GB" sz="1600" dirty="0">
                        <a:solidFill>
                          <a:schemeClr val="tx1"/>
                        </a:solidFill>
                        <a:effectLst/>
                        <a:latin typeface="+mn-lt"/>
                      </a:endParaRPr>
                    </a:p>
                    <a:p>
                      <a:pPr>
                        <a:lnSpc>
                          <a:spcPct val="107000"/>
                        </a:lnSpc>
                        <a:spcAft>
                          <a:spcPts val="0"/>
                        </a:spcAft>
                      </a:pPr>
                      <a:r>
                        <a:rPr lang="en-GB" sz="1600" dirty="0">
                          <a:solidFill>
                            <a:schemeClr val="tx1"/>
                          </a:solidFill>
                          <a:effectLst/>
                          <a:latin typeface="+mn-lt"/>
                        </a:rPr>
                        <a:t>Stanza</a:t>
                      </a:r>
                    </a:p>
                    <a:p>
                      <a:pPr>
                        <a:lnSpc>
                          <a:spcPct val="107000"/>
                        </a:lnSpc>
                        <a:spcAft>
                          <a:spcPts val="0"/>
                        </a:spcAft>
                      </a:pPr>
                      <a:r>
                        <a:rPr lang="en-GB" sz="1600" dirty="0">
                          <a:solidFill>
                            <a:schemeClr val="tx1"/>
                          </a:solidFill>
                          <a:effectLst/>
                          <a:latin typeface="+mn-lt"/>
                        </a:rPr>
                        <a:t>Blank verse</a:t>
                      </a:r>
                    </a:p>
                    <a:p>
                      <a:pPr>
                        <a:lnSpc>
                          <a:spcPct val="107000"/>
                        </a:lnSpc>
                        <a:spcAft>
                          <a:spcPts val="0"/>
                        </a:spcAft>
                      </a:pPr>
                      <a:r>
                        <a:rPr lang="en-GB" sz="1600" dirty="0">
                          <a:solidFill>
                            <a:schemeClr val="tx1"/>
                          </a:solidFill>
                          <a:effectLst/>
                          <a:latin typeface="+mn-lt"/>
                        </a:rPr>
                        <a:t>Hyperbole</a:t>
                      </a:r>
                    </a:p>
                    <a:p>
                      <a:pPr>
                        <a:lnSpc>
                          <a:spcPct val="107000"/>
                        </a:lnSpc>
                        <a:spcAft>
                          <a:spcPts val="0"/>
                        </a:spcAft>
                      </a:pPr>
                      <a:r>
                        <a:rPr lang="en-GB" sz="1600" dirty="0">
                          <a:solidFill>
                            <a:schemeClr val="tx1"/>
                          </a:solidFill>
                          <a:effectLst/>
                          <a:latin typeface="+mn-lt"/>
                        </a:rPr>
                        <a:t>Tone</a:t>
                      </a:r>
                    </a:p>
                    <a:p>
                      <a:pPr>
                        <a:lnSpc>
                          <a:spcPct val="107000"/>
                        </a:lnSpc>
                        <a:spcAft>
                          <a:spcPts val="0"/>
                        </a:spcAft>
                      </a:pPr>
                      <a:r>
                        <a:rPr lang="en-GB" sz="1600" dirty="0">
                          <a:solidFill>
                            <a:schemeClr val="tx1"/>
                          </a:solidFill>
                          <a:effectLst/>
                          <a:latin typeface="+mn-lt"/>
                        </a:rPr>
                        <a:t>Rhyme</a:t>
                      </a:r>
                    </a:p>
                    <a:p>
                      <a:pPr>
                        <a:lnSpc>
                          <a:spcPct val="107000"/>
                        </a:lnSpc>
                        <a:spcAft>
                          <a:spcPts val="0"/>
                        </a:spcAft>
                      </a:pPr>
                      <a:r>
                        <a:rPr lang="en-GB" sz="1600" dirty="0">
                          <a:solidFill>
                            <a:schemeClr val="tx1"/>
                          </a:solidFill>
                          <a:effectLst/>
                          <a:latin typeface="+mn-lt"/>
                        </a:rPr>
                        <a:t>Rhythm</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27347" marR="27347" marT="0" marB="0">
                    <a:solidFill>
                      <a:schemeClr val="bg2"/>
                    </a:solidFill>
                  </a:tcPr>
                </a:tc>
              </a:tr>
            </a:tbl>
          </a:graphicData>
        </a:graphic>
      </p:graphicFrame>
    </p:spTree>
    <p:extLst>
      <p:ext uri="{BB962C8B-B14F-4D97-AF65-F5344CB8AC3E}">
        <p14:creationId xmlns:p14="http://schemas.microsoft.com/office/powerpoint/2010/main" val="22758645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23" y="1717743"/>
            <a:ext cx="2571750" cy="769441"/>
          </a:xfrm>
        </p:spPr>
        <p:txBody>
          <a:bodyPr>
            <a:noAutofit/>
          </a:bodyPr>
          <a:lstStyle/>
          <a:p>
            <a:pPr algn="ctr"/>
            <a:r>
              <a:rPr lang="en-GB" sz="1600" b="1" dirty="0" smtClean="0">
                <a:latin typeface="Comic Sans MS" panose="030F0702030302020204" pitchFamily="66" charset="0"/>
              </a:rPr>
              <a:t>Alfred Tennyson –’ Charge of the Light Brigade.’</a:t>
            </a:r>
            <a:endParaRPr lang="en-GB" sz="1600" b="1" dirty="0">
              <a:latin typeface="Comic Sans MS" panose="030F0702030302020204" pitchFamily="66" charset="0"/>
            </a:endParaRPr>
          </a:p>
        </p:txBody>
      </p:sp>
      <p:pic>
        <p:nvPicPr>
          <p:cNvPr id="3074" name="Picture 2" descr="http://ethicsalarms.files.wordpress.com/2013/12/chargeofthelightbrigadecavalrych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959" y="2482822"/>
            <a:ext cx="2238807" cy="13386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5364" y="75934"/>
            <a:ext cx="3154665" cy="3231654"/>
          </a:xfrm>
          <a:prstGeom prst="rect">
            <a:avLst/>
          </a:prstGeom>
          <a:ln>
            <a:solidFill>
              <a:schemeClr val="tx1"/>
            </a:solidFill>
          </a:ln>
        </p:spPr>
        <p:txBody>
          <a:bodyPr wrap="square">
            <a:spAutoFit/>
          </a:bodyPr>
          <a:lstStyle/>
          <a:p>
            <a:r>
              <a:rPr lang="en-GB" sz="1200" b="1" u="sng" kern="1400" dirty="0" smtClean="0">
                <a:ln>
                  <a:noFill/>
                </a:ln>
                <a:solidFill>
                  <a:srgbClr val="333333"/>
                </a:solidFill>
                <a:effectLst/>
                <a:latin typeface="Comic Sans MS" panose="030F0702030302020204" pitchFamily="66" charset="0"/>
              </a:rPr>
              <a:t>CONTEXT</a:t>
            </a:r>
          </a:p>
          <a:p>
            <a:endParaRPr lang="en-GB" sz="1200" b="1" u="sng" kern="1400" dirty="0" smtClean="0">
              <a:ln>
                <a:noFill/>
              </a:ln>
              <a:solidFill>
                <a:srgbClr val="333333"/>
              </a:solidFill>
              <a:effectLst/>
              <a:latin typeface="Comic Sans MS" panose="030F0702030302020204" pitchFamily="66" charset="0"/>
            </a:endParaRPr>
          </a:p>
          <a:p>
            <a:pPr marL="87313" indent="-87313">
              <a:buFont typeface="Arial" panose="020B0604020202020204" pitchFamily="34" charset="0"/>
              <a:buChar char="•"/>
            </a:pPr>
            <a:r>
              <a:rPr lang="en-GB" sz="1200" kern="1400" dirty="0" smtClean="0">
                <a:ln>
                  <a:noFill/>
                </a:ln>
                <a:solidFill>
                  <a:srgbClr val="333333"/>
                </a:solidFill>
                <a:effectLst/>
                <a:latin typeface="Comic Sans MS" panose="030F0702030302020204" pitchFamily="66" charset="0"/>
              </a:rPr>
              <a:t>The Crimean War fought between Britain &amp; Russia from 1853-1856.</a:t>
            </a:r>
          </a:p>
          <a:p>
            <a:pPr marL="87313" indent="-87313">
              <a:buFont typeface="Arial" panose="020B0604020202020204" pitchFamily="34" charset="0"/>
              <a:buChar char="•"/>
            </a:pPr>
            <a:r>
              <a:rPr lang="en-GB" sz="1200" kern="1400" dirty="0" smtClean="0">
                <a:ln>
                  <a:noFill/>
                </a:ln>
                <a:solidFill>
                  <a:srgbClr val="333333"/>
                </a:solidFill>
                <a:effectLst/>
                <a:latin typeface="Comic Sans MS" panose="030F0702030302020204" pitchFamily="66" charset="0"/>
              </a:rPr>
              <a:t>The most significant moment in the Crimea =</a:t>
            </a:r>
            <a:r>
              <a:rPr lang="en-GB" sz="1200" b="1" kern="1400" dirty="0" smtClean="0">
                <a:ln>
                  <a:noFill/>
                </a:ln>
                <a:solidFill>
                  <a:srgbClr val="333333"/>
                </a:solidFill>
                <a:effectLst/>
                <a:latin typeface="Comic Sans MS" panose="030F0702030302020204" pitchFamily="66" charset="0"/>
              </a:rPr>
              <a:t>Battle of Balaclava</a:t>
            </a:r>
            <a:r>
              <a:rPr lang="en-GB" sz="1200" kern="1400" dirty="0" smtClean="0">
                <a:ln>
                  <a:noFill/>
                </a:ln>
                <a:solidFill>
                  <a:srgbClr val="333333"/>
                </a:solidFill>
                <a:effectLst/>
                <a:latin typeface="Comic Sans MS" panose="030F0702030302020204" pitchFamily="66" charset="0"/>
              </a:rPr>
              <a:t>. </a:t>
            </a:r>
          </a:p>
          <a:p>
            <a:pPr marL="87313" indent="-87313">
              <a:buFont typeface="Arial" panose="020B0604020202020204" pitchFamily="34" charset="0"/>
              <a:buChar char="•"/>
            </a:pPr>
            <a:r>
              <a:rPr lang="en-GB" sz="1200" kern="1400" dirty="0" smtClean="0">
                <a:ln>
                  <a:noFill/>
                </a:ln>
                <a:solidFill>
                  <a:srgbClr val="333333"/>
                </a:solidFill>
                <a:effectLst/>
                <a:latin typeface="Comic Sans MS" panose="030F0702030302020204" pitchFamily="66" charset="0"/>
              </a:rPr>
              <a:t>Order given to the British army's cavalry (the Light Brigade) was misunderstood &amp; 600 cavalrymen charged down a narrow valley straight into fire of Russian cannons. &amp; more than 120 were wounded. </a:t>
            </a:r>
          </a:p>
          <a:p>
            <a:pPr marL="87313" indent="-87313">
              <a:buFont typeface="Arial" panose="020B0604020202020204" pitchFamily="34" charset="0"/>
              <a:buChar char="•"/>
            </a:pPr>
            <a:r>
              <a:rPr lang="en-GB" sz="1200" kern="1400" dirty="0" smtClean="0">
                <a:ln>
                  <a:noFill/>
                </a:ln>
                <a:solidFill>
                  <a:srgbClr val="333333"/>
                </a:solidFill>
                <a:effectLst/>
                <a:latin typeface="Comic Sans MS" panose="030F0702030302020204" pitchFamily="66" charset="0"/>
              </a:rPr>
              <a:t>At home news of the disaster was a sensation &amp; a nation that had until then embraced British military exploits began to question the politicians and generals who led them.</a:t>
            </a:r>
            <a:r>
              <a:rPr lang="en-GB" sz="1200" kern="1400" dirty="0" smtClean="0">
                <a:ln>
                  <a:noFill/>
                </a:ln>
                <a:solidFill>
                  <a:srgbClr val="000000"/>
                </a:solidFill>
                <a:effectLst/>
                <a:latin typeface="Calibri" panose="020F0502020204030204" pitchFamily="34" charset="0"/>
              </a:rPr>
              <a:t> </a:t>
            </a:r>
            <a:endParaRPr lang="en-GB" sz="1200" kern="1400" dirty="0">
              <a:ln>
                <a:noFill/>
              </a:ln>
              <a:solidFill>
                <a:srgbClr val="000000"/>
              </a:solidFill>
              <a:effectLst/>
              <a:latin typeface="Calibri" panose="020F0502020204030204" pitchFamily="34" charset="0"/>
            </a:endParaRPr>
          </a:p>
        </p:txBody>
      </p:sp>
      <p:sp>
        <p:nvSpPr>
          <p:cNvPr id="4" name="TextBox 3"/>
          <p:cNvSpPr txBox="1"/>
          <p:nvPr/>
        </p:nvSpPr>
        <p:spPr>
          <a:xfrm>
            <a:off x="3399195" y="85603"/>
            <a:ext cx="2405278" cy="338554"/>
          </a:xfrm>
          <a:prstGeom prst="rect">
            <a:avLst/>
          </a:prstGeom>
          <a:noFill/>
          <a:ln>
            <a:solidFill>
              <a:schemeClr val="tx1"/>
            </a:solidFill>
          </a:ln>
        </p:spPr>
        <p:txBody>
          <a:bodyPr wrap="square" rtlCol="0">
            <a:spAutoFit/>
          </a:bodyPr>
          <a:lstStyle/>
          <a:p>
            <a:r>
              <a:rPr lang="en-GB" sz="1600" b="1" dirty="0" smtClean="0">
                <a:latin typeface="Comic Sans MS" panose="030F0702030302020204" pitchFamily="66" charset="0"/>
              </a:rPr>
              <a:t>FORM - NARRATIVE</a:t>
            </a:r>
            <a:endParaRPr lang="en-GB" sz="1600" b="1" dirty="0">
              <a:latin typeface="Comic Sans MS" panose="030F0702030302020204" pitchFamily="66" charset="0"/>
            </a:endParaRPr>
          </a:p>
        </p:txBody>
      </p:sp>
      <p:sp>
        <p:nvSpPr>
          <p:cNvPr id="5" name="Rectangle 4"/>
          <p:cNvSpPr/>
          <p:nvPr/>
        </p:nvSpPr>
        <p:spPr>
          <a:xfrm>
            <a:off x="145363" y="3397914"/>
            <a:ext cx="3154666" cy="3416320"/>
          </a:xfrm>
          <a:prstGeom prst="rect">
            <a:avLst/>
          </a:prstGeom>
          <a:ln>
            <a:solidFill>
              <a:schemeClr val="tx1"/>
            </a:solidFill>
          </a:ln>
        </p:spPr>
        <p:txBody>
          <a:bodyPr wrap="square">
            <a:spAutoFit/>
          </a:bodyPr>
          <a:lstStyle/>
          <a:p>
            <a:pPr>
              <a:defRPr/>
            </a:pPr>
            <a:r>
              <a:rPr lang="en-GB" sz="1200" b="1" u="sng" dirty="0" smtClean="0">
                <a:solidFill>
                  <a:schemeClr val="dk1"/>
                </a:solidFill>
                <a:latin typeface="Comic Sans MS" panose="030F0702030302020204" pitchFamily="66" charset="0"/>
              </a:rPr>
              <a:t>STRUCTURE</a:t>
            </a:r>
          </a:p>
          <a:p>
            <a:pPr>
              <a:defRPr/>
            </a:pPr>
            <a:endParaRPr lang="en-GB" sz="1200" b="1" u="sng"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200" b="1" dirty="0" smtClean="0">
                <a:solidFill>
                  <a:schemeClr val="dk1"/>
                </a:solidFill>
                <a:latin typeface="Comic Sans MS" panose="030F0702030302020204" pitchFamily="66" charset="0"/>
              </a:rPr>
              <a:t>3rd person</a:t>
            </a:r>
          </a:p>
          <a:p>
            <a:pPr marL="171450" indent="-171450">
              <a:buFont typeface="Arial" panose="020B0604020202020204" pitchFamily="34" charset="0"/>
              <a:buChar char="•"/>
              <a:defRPr/>
            </a:pPr>
            <a:r>
              <a:rPr lang="en-GB" sz="1200" dirty="0" smtClean="0">
                <a:solidFill>
                  <a:schemeClr val="dk1"/>
                </a:solidFill>
                <a:latin typeface="Comic Sans MS" panose="030F0702030302020204" pitchFamily="66" charset="0"/>
              </a:rPr>
              <a:t>A </a:t>
            </a:r>
            <a:r>
              <a:rPr lang="en-GB" sz="1200" dirty="0">
                <a:solidFill>
                  <a:schemeClr val="dk1"/>
                </a:solidFill>
                <a:latin typeface="Comic Sans MS" panose="030F0702030302020204" pitchFamily="66" charset="0"/>
              </a:rPr>
              <a:t>strong, regular, </a:t>
            </a:r>
            <a:r>
              <a:rPr lang="en-GB" sz="1200" b="1" dirty="0">
                <a:solidFill>
                  <a:schemeClr val="dk1"/>
                </a:solidFill>
                <a:latin typeface="Comic Sans MS" panose="030F0702030302020204" pitchFamily="66" charset="0"/>
              </a:rPr>
              <a:t>relentless rhythm </a:t>
            </a:r>
            <a:r>
              <a:rPr lang="en-GB" sz="1200" dirty="0">
                <a:solidFill>
                  <a:schemeClr val="dk1"/>
                </a:solidFill>
                <a:latin typeface="Comic Sans MS" panose="030F0702030302020204" pitchFamily="66" charset="0"/>
              </a:rPr>
              <a:t>which creates a fast pace, imitating the cavalry charging forward with energy and </a:t>
            </a:r>
            <a:r>
              <a:rPr lang="en-GB" sz="1200" dirty="0" smtClean="0">
                <a:solidFill>
                  <a:schemeClr val="dk1"/>
                </a:solidFill>
                <a:latin typeface="Comic Sans MS" panose="030F0702030302020204" pitchFamily="66" charset="0"/>
              </a:rPr>
              <a:t>gusto.</a:t>
            </a:r>
          </a:p>
          <a:p>
            <a:pPr marL="171450" indent="-171450">
              <a:buFont typeface="Arial" panose="020B0604020202020204" pitchFamily="34" charset="0"/>
              <a:buChar char="•"/>
              <a:defRPr/>
            </a:pPr>
            <a:r>
              <a:rPr lang="en-GB" sz="1200" b="1" dirty="0" smtClean="0">
                <a:solidFill>
                  <a:schemeClr val="dk1"/>
                </a:solidFill>
                <a:latin typeface="Comic Sans MS" panose="030F0702030302020204" pitchFamily="66" charset="0"/>
              </a:rPr>
              <a:t>Chronological</a:t>
            </a:r>
            <a:r>
              <a:rPr lang="en-GB" sz="1200" dirty="0" smtClean="0">
                <a:solidFill>
                  <a:schemeClr val="dk1"/>
                </a:solidFill>
                <a:latin typeface="Comic Sans MS" panose="030F0702030302020204" pitchFamily="66" charset="0"/>
              </a:rPr>
              <a:t> </a:t>
            </a:r>
            <a:r>
              <a:rPr lang="en-GB" sz="1200" dirty="0">
                <a:solidFill>
                  <a:schemeClr val="dk1"/>
                </a:solidFill>
                <a:latin typeface="Comic Sans MS" panose="030F0702030302020204" pitchFamily="66" charset="0"/>
              </a:rPr>
              <a:t>order. </a:t>
            </a:r>
            <a:endParaRPr lang="en-GB" sz="12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200" dirty="0" smtClean="0">
                <a:solidFill>
                  <a:schemeClr val="dk1"/>
                </a:solidFill>
                <a:latin typeface="Comic Sans MS" panose="030F0702030302020204" pitchFamily="66" charset="0"/>
              </a:rPr>
              <a:t>Some </a:t>
            </a:r>
            <a:r>
              <a:rPr lang="en-GB" sz="1200" dirty="0">
                <a:solidFill>
                  <a:schemeClr val="dk1"/>
                </a:solidFill>
                <a:latin typeface="Comic Sans MS" panose="030F0702030302020204" pitchFamily="66" charset="0"/>
              </a:rPr>
              <a:t>lines are repeated which keeps the focus on the British troops throughout the battle. </a:t>
            </a:r>
            <a:r>
              <a:rPr lang="en-GB" sz="1200" b="1" dirty="0">
                <a:solidFill>
                  <a:schemeClr val="dk1"/>
                </a:solidFill>
                <a:latin typeface="Comic Sans MS" panose="030F0702030302020204" pitchFamily="66" charset="0"/>
              </a:rPr>
              <a:t>Repetition </a:t>
            </a:r>
            <a:r>
              <a:rPr lang="en-GB" sz="1200" dirty="0">
                <a:solidFill>
                  <a:schemeClr val="dk1"/>
                </a:solidFill>
                <a:latin typeface="Comic Sans MS" panose="030F0702030302020204" pitchFamily="66" charset="0"/>
              </a:rPr>
              <a:t>creates a sense of impending doom. </a:t>
            </a:r>
            <a:endParaRPr lang="en-GB" sz="12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200" dirty="0" smtClean="0">
                <a:solidFill>
                  <a:schemeClr val="dk1"/>
                </a:solidFill>
                <a:latin typeface="Comic Sans MS" panose="030F0702030302020204" pitchFamily="66" charset="0"/>
              </a:rPr>
              <a:t>The </a:t>
            </a:r>
            <a:r>
              <a:rPr lang="en-GB" sz="1200" dirty="0">
                <a:solidFill>
                  <a:schemeClr val="dk1"/>
                </a:solidFill>
                <a:latin typeface="Comic Sans MS" panose="030F0702030302020204" pitchFamily="66" charset="0"/>
              </a:rPr>
              <a:t>first three stanzas end with the same line giving a sense of foreboding. </a:t>
            </a:r>
            <a:endParaRPr lang="en-GB" sz="12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200" b="1" dirty="0" smtClean="0">
                <a:solidFill>
                  <a:schemeClr val="dk1"/>
                </a:solidFill>
                <a:latin typeface="Comic Sans MS" panose="030F0702030302020204" pitchFamily="66" charset="0"/>
              </a:rPr>
              <a:t>Anaphora</a:t>
            </a:r>
            <a:r>
              <a:rPr lang="en-GB" sz="1200" dirty="0" smtClean="0">
                <a:solidFill>
                  <a:schemeClr val="dk1"/>
                </a:solidFill>
                <a:latin typeface="Comic Sans MS" panose="030F0702030302020204" pitchFamily="66" charset="0"/>
              </a:rPr>
              <a:t> – ‘Canon’ reinforces their dismal situation – trapped.</a:t>
            </a:r>
          </a:p>
          <a:p>
            <a:pPr marL="171450" indent="-171450">
              <a:buFont typeface="Arial" panose="020B0604020202020204" pitchFamily="34" charset="0"/>
              <a:buChar char="•"/>
              <a:defRPr/>
            </a:pPr>
            <a:r>
              <a:rPr lang="en-GB" sz="1200" b="1" dirty="0" smtClean="0">
                <a:solidFill>
                  <a:schemeClr val="dk1"/>
                </a:solidFill>
                <a:latin typeface="Comic Sans MS" panose="030F0702030302020204" pitchFamily="66" charset="0"/>
              </a:rPr>
              <a:t>Irregular rhyme </a:t>
            </a:r>
            <a:r>
              <a:rPr lang="en-GB" sz="1200" dirty="0" smtClean="0">
                <a:solidFill>
                  <a:schemeClr val="dk1"/>
                </a:solidFill>
                <a:latin typeface="Comic Sans MS" panose="030F0702030302020204" pitchFamily="66" charset="0"/>
              </a:rPr>
              <a:t>scheme echoes the chaos of battle</a:t>
            </a:r>
            <a:endParaRPr lang="en-GB" sz="1200" dirty="0">
              <a:solidFill>
                <a:schemeClr val="dk1"/>
              </a:solidFill>
              <a:latin typeface="Comic Sans MS" panose="030F0702030302020204" pitchFamily="66" charset="0"/>
            </a:endParaRPr>
          </a:p>
        </p:txBody>
      </p:sp>
      <p:sp>
        <p:nvSpPr>
          <p:cNvPr id="6" name="TextBox 5"/>
          <p:cNvSpPr txBox="1"/>
          <p:nvPr/>
        </p:nvSpPr>
        <p:spPr>
          <a:xfrm>
            <a:off x="3481864" y="494624"/>
            <a:ext cx="1990030" cy="1200329"/>
          </a:xfrm>
          <a:prstGeom prst="rect">
            <a:avLst/>
          </a:prstGeom>
          <a:noFill/>
          <a:ln>
            <a:solidFill>
              <a:schemeClr val="tx1"/>
            </a:solidFill>
          </a:ln>
        </p:spPr>
        <p:txBody>
          <a:bodyPr wrap="square" rtlCol="0">
            <a:spAutoFit/>
          </a:bodyPr>
          <a:lstStyle/>
          <a:p>
            <a:r>
              <a:rPr lang="en-GB" sz="1200" b="1" u="sng" dirty="0" smtClean="0">
                <a:latin typeface="Comic Sans MS" panose="030F0702030302020204" pitchFamily="66" charset="0"/>
              </a:rPr>
              <a:t>THEMES</a:t>
            </a:r>
          </a:p>
          <a:p>
            <a:pPr marL="285750" indent="-285750">
              <a:buFont typeface="Arial" panose="020B0604020202020204" pitchFamily="34" charset="0"/>
              <a:buChar char="•"/>
            </a:pPr>
            <a:r>
              <a:rPr lang="en-GB" sz="1200" dirty="0" smtClean="0">
                <a:latin typeface="Comic Sans MS" panose="030F0702030302020204" pitchFamily="66" charset="0"/>
              </a:rPr>
              <a:t>Obedience</a:t>
            </a:r>
          </a:p>
          <a:p>
            <a:pPr marL="285750" indent="-285750">
              <a:buFont typeface="Arial" panose="020B0604020202020204" pitchFamily="34" charset="0"/>
              <a:buChar char="•"/>
            </a:pPr>
            <a:r>
              <a:rPr lang="en-GB" sz="1200" dirty="0" smtClean="0">
                <a:latin typeface="Comic Sans MS" panose="030F0702030302020204" pitchFamily="66" charset="0"/>
              </a:rPr>
              <a:t>Patriotism</a:t>
            </a:r>
          </a:p>
          <a:p>
            <a:pPr marL="285750" indent="-285750">
              <a:buFont typeface="Arial" panose="020B0604020202020204" pitchFamily="34" charset="0"/>
              <a:buChar char="•"/>
            </a:pPr>
            <a:r>
              <a:rPr lang="en-GB" sz="1200" dirty="0" smtClean="0">
                <a:latin typeface="Comic Sans MS" panose="030F0702030302020204" pitchFamily="66" charset="0"/>
              </a:rPr>
              <a:t>Sacrifice</a:t>
            </a:r>
          </a:p>
          <a:p>
            <a:pPr marL="285750" indent="-285750">
              <a:buFont typeface="Arial" panose="020B0604020202020204" pitchFamily="34" charset="0"/>
              <a:buChar char="•"/>
            </a:pPr>
            <a:r>
              <a:rPr lang="en-GB" sz="1200" dirty="0" smtClean="0">
                <a:latin typeface="Comic Sans MS" panose="030F0702030302020204" pitchFamily="66" charset="0"/>
              </a:rPr>
              <a:t>Heroism</a:t>
            </a:r>
          </a:p>
          <a:p>
            <a:pPr marL="285750" indent="-285750">
              <a:buFont typeface="Arial" panose="020B0604020202020204" pitchFamily="34" charset="0"/>
              <a:buChar char="•"/>
            </a:pPr>
            <a:r>
              <a:rPr lang="en-GB" sz="1200" dirty="0" smtClean="0">
                <a:latin typeface="Comic Sans MS" panose="030F0702030302020204" pitchFamily="66" charset="0"/>
              </a:rPr>
              <a:t>Romance of war</a:t>
            </a:r>
            <a:endParaRPr lang="en-GB" sz="1200" dirty="0">
              <a:latin typeface="Comic Sans MS" panose="030F0702030302020204" pitchFamily="66" charset="0"/>
            </a:endParaRPr>
          </a:p>
        </p:txBody>
      </p:sp>
      <p:sp>
        <p:nvSpPr>
          <p:cNvPr id="8" name="Rectangle 7"/>
          <p:cNvSpPr/>
          <p:nvPr/>
        </p:nvSpPr>
        <p:spPr>
          <a:xfrm>
            <a:off x="5903639" y="75934"/>
            <a:ext cx="3077075" cy="3046988"/>
          </a:xfrm>
          <a:prstGeom prst="rect">
            <a:avLst/>
          </a:prstGeom>
          <a:ln>
            <a:solidFill>
              <a:schemeClr val="tx1"/>
            </a:solidFill>
          </a:ln>
        </p:spPr>
        <p:txBody>
          <a:bodyPr wrap="square">
            <a:spAutoFit/>
          </a:bodyPr>
          <a:lstStyle/>
          <a:p>
            <a:r>
              <a:rPr lang="en-US" sz="1200" b="1" u="sng" dirty="0" smtClean="0">
                <a:latin typeface="Comic Sans MS" panose="030F0702030302020204" pitchFamily="66" charset="0"/>
              </a:rPr>
              <a:t>EMOTIVE TONE</a:t>
            </a:r>
          </a:p>
          <a:p>
            <a:endParaRPr lang="en-US" sz="1200" dirty="0">
              <a:latin typeface="Comic Sans MS" panose="030F0702030302020204" pitchFamily="66" charset="0"/>
            </a:endParaRPr>
          </a:p>
          <a:p>
            <a:pPr marL="171450" indent="-171450">
              <a:buFont typeface="Arial" panose="020B0604020202020204" pitchFamily="34" charset="0"/>
              <a:buChar char="•"/>
            </a:pPr>
            <a:r>
              <a:rPr lang="en-US" sz="1200" dirty="0" smtClean="0">
                <a:latin typeface="Comic Sans MS" panose="030F0702030302020204" pitchFamily="66" charset="0"/>
              </a:rPr>
              <a:t>Tennyson </a:t>
            </a:r>
            <a:r>
              <a:rPr lang="en-US" sz="1200" b="1" dirty="0" smtClean="0">
                <a:latin typeface="Comic Sans MS" panose="030F0702030302020204" pitchFamily="66" charset="0"/>
              </a:rPr>
              <a:t>admires </a:t>
            </a:r>
            <a:r>
              <a:rPr lang="en-US" sz="1200" dirty="0" smtClean="0">
                <a:latin typeface="Comic Sans MS" panose="030F0702030302020204" pitchFamily="66" charset="0"/>
              </a:rPr>
              <a:t>the bravery of the Light Brigade. They took orders and sacrificed their lives and the poet believes that this sacrifice should be acknowledged. </a:t>
            </a:r>
          </a:p>
          <a:p>
            <a:pPr marL="171450" indent="-171450">
              <a:buFont typeface="Arial" panose="020B0604020202020204" pitchFamily="34" charset="0"/>
              <a:buChar char="•"/>
            </a:pPr>
            <a:r>
              <a:rPr lang="en-US" sz="1200" dirty="0" smtClean="0">
                <a:latin typeface="Comic Sans MS" panose="030F0702030302020204" pitchFamily="66" charset="0"/>
              </a:rPr>
              <a:t>Tennyson is also in </a:t>
            </a:r>
            <a:r>
              <a:rPr lang="en-US" sz="1200" b="1" dirty="0" smtClean="0">
                <a:latin typeface="Comic Sans MS" panose="030F0702030302020204" pitchFamily="66" charset="0"/>
              </a:rPr>
              <a:t>disbelief and shock </a:t>
            </a:r>
            <a:r>
              <a:rPr lang="en-US" sz="1200" dirty="0" smtClean="0">
                <a:latin typeface="Comic Sans MS" panose="030F0702030302020204" pitchFamily="66" charset="0"/>
              </a:rPr>
              <a:t>at the stupidity of the order but this doesn’t take away from his respect for the soldiers. </a:t>
            </a:r>
          </a:p>
          <a:p>
            <a:pPr marL="171450" indent="-171450">
              <a:buFont typeface="Arial" panose="020B0604020202020204" pitchFamily="34" charset="0"/>
              <a:buChar char="•"/>
            </a:pPr>
            <a:r>
              <a:rPr lang="en-US" sz="1200" b="1" dirty="0" smtClean="0">
                <a:latin typeface="Comic Sans MS" panose="030F0702030302020204" pitchFamily="66" charset="0"/>
              </a:rPr>
              <a:t>Horror</a:t>
            </a:r>
            <a:r>
              <a:rPr lang="en-US" sz="1200" dirty="0" smtClean="0">
                <a:latin typeface="Comic Sans MS" panose="030F0702030302020204" pitchFamily="66" charset="0"/>
              </a:rPr>
              <a:t> – there is a suggestion that the poet is horrified by the violence of the battle</a:t>
            </a:r>
          </a:p>
          <a:p>
            <a:pPr marL="171450" indent="-171450">
              <a:buFont typeface="Arial" panose="020B0604020202020204" pitchFamily="34" charset="0"/>
              <a:buChar char="•"/>
            </a:pPr>
            <a:r>
              <a:rPr lang="en-US" sz="1200" dirty="0" smtClean="0">
                <a:latin typeface="Comic Sans MS" panose="030F0702030302020204" pitchFamily="66" charset="0"/>
              </a:rPr>
              <a:t>People in awe of the ‘600’  - ‘all the world </a:t>
            </a:r>
            <a:r>
              <a:rPr lang="en-US" sz="1200" dirty="0" err="1" smtClean="0">
                <a:latin typeface="Comic Sans MS" panose="030F0702030302020204" pitchFamily="66" charset="0"/>
              </a:rPr>
              <a:t>wonder’d</a:t>
            </a:r>
            <a:r>
              <a:rPr lang="en-US" sz="1200" dirty="0" smtClean="0">
                <a:latin typeface="Comic Sans MS" panose="030F0702030302020204" pitchFamily="66" charset="0"/>
              </a:rPr>
              <a:t>’</a:t>
            </a:r>
            <a:endParaRPr lang="en-GB" sz="1200" dirty="0">
              <a:latin typeface="Comic Sans MS" panose="030F0702030302020204" pitchFamily="66" charset="0"/>
            </a:endParaRPr>
          </a:p>
        </p:txBody>
      </p:sp>
      <p:sp>
        <p:nvSpPr>
          <p:cNvPr id="9" name="Rectangle 8"/>
          <p:cNvSpPr/>
          <p:nvPr/>
        </p:nvSpPr>
        <p:spPr>
          <a:xfrm>
            <a:off x="3384688" y="5507448"/>
            <a:ext cx="5623536" cy="1277273"/>
          </a:xfrm>
          <a:prstGeom prst="rect">
            <a:avLst/>
          </a:prstGeom>
          <a:ln>
            <a:solidFill>
              <a:schemeClr val="tx1"/>
            </a:solidFill>
          </a:ln>
        </p:spPr>
        <p:txBody>
          <a:bodyPr wrap="square">
            <a:spAutoFit/>
          </a:bodyPr>
          <a:lstStyle/>
          <a:p>
            <a:pPr>
              <a:defRPr/>
            </a:pPr>
            <a:r>
              <a:rPr lang="en-GB" sz="1100" b="1" u="sng" dirty="0" smtClean="0">
                <a:solidFill>
                  <a:schemeClr val="dk1"/>
                </a:solidFill>
                <a:latin typeface="Comic Sans MS" panose="030F0702030302020204" pitchFamily="66" charset="0"/>
              </a:rPr>
              <a:t>IMAGERY/TECHNIQUES</a:t>
            </a:r>
            <a:endParaRPr lang="en-GB" sz="11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100" b="1" dirty="0" smtClean="0">
                <a:solidFill>
                  <a:schemeClr val="dk1"/>
                </a:solidFill>
                <a:latin typeface="Comic Sans MS" panose="030F0702030302020204" pitchFamily="66" charset="0"/>
              </a:rPr>
              <a:t>Allusion</a:t>
            </a:r>
            <a:r>
              <a:rPr lang="en-GB" sz="1100" dirty="0" smtClean="0">
                <a:solidFill>
                  <a:schemeClr val="dk1"/>
                </a:solidFill>
                <a:latin typeface="Comic Sans MS" panose="030F0702030302020204" pitchFamily="66" charset="0"/>
              </a:rPr>
              <a:t> – ‘Valley of the shadow of Death’ – biblical reference (Psalm 23) shows the significance of the event, God is on the side of the brave?</a:t>
            </a:r>
          </a:p>
          <a:p>
            <a:pPr marL="171450" indent="-171450">
              <a:buFont typeface="Arial" panose="020B0604020202020204" pitchFamily="34" charset="0"/>
              <a:buChar char="•"/>
              <a:defRPr/>
            </a:pPr>
            <a:r>
              <a:rPr lang="en-GB" sz="1100" b="1" dirty="0" smtClean="0">
                <a:solidFill>
                  <a:schemeClr val="dk1"/>
                </a:solidFill>
                <a:latin typeface="Comic Sans MS" panose="030F0702030302020204" pitchFamily="66" charset="0"/>
              </a:rPr>
              <a:t>Alliteration</a:t>
            </a:r>
            <a:r>
              <a:rPr lang="en-GB" sz="1100" dirty="0" smtClean="0">
                <a:solidFill>
                  <a:schemeClr val="dk1"/>
                </a:solidFill>
                <a:latin typeface="Comic Sans MS" panose="030F0702030302020204" pitchFamily="66" charset="0"/>
              </a:rPr>
              <a:t> </a:t>
            </a:r>
            <a:r>
              <a:rPr lang="en-GB" sz="1100" dirty="0">
                <a:solidFill>
                  <a:schemeClr val="dk1"/>
                </a:solidFill>
                <a:latin typeface="Comic Sans MS" panose="030F0702030302020204" pitchFamily="66" charset="0"/>
              </a:rPr>
              <a:t>‘shot and shell’ creates the sound of ammunition </a:t>
            </a:r>
            <a:r>
              <a:rPr lang="en-GB" sz="1100" dirty="0" smtClean="0">
                <a:solidFill>
                  <a:schemeClr val="dk1"/>
                </a:solidFill>
                <a:latin typeface="Comic Sans MS" panose="030F0702030302020204" pitchFamily="66" charset="0"/>
              </a:rPr>
              <a:t>firing</a:t>
            </a:r>
          </a:p>
          <a:p>
            <a:pPr marL="171450" indent="-171450">
              <a:buFont typeface="Arial" panose="020B0604020202020204" pitchFamily="34" charset="0"/>
              <a:buChar char="•"/>
              <a:defRPr/>
            </a:pPr>
            <a:r>
              <a:rPr lang="en-GB" sz="1100" dirty="0" smtClean="0">
                <a:solidFill>
                  <a:schemeClr val="dk1"/>
                </a:solidFill>
                <a:latin typeface="Comic Sans MS" panose="030F0702030302020204" pitchFamily="66" charset="0"/>
              </a:rPr>
              <a:t> </a:t>
            </a:r>
            <a:r>
              <a:rPr lang="en-GB" sz="1100" b="1" dirty="0">
                <a:solidFill>
                  <a:schemeClr val="dk1"/>
                </a:solidFill>
                <a:latin typeface="Comic Sans MS" panose="030F0702030302020204" pitchFamily="66" charset="0"/>
              </a:rPr>
              <a:t>Onomatopoeia</a:t>
            </a:r>
            <a:r>
              <a:rPr lang="en-GB" sz="1100" dirty="0">
                <a:solidFill>
                  <a:schemeClr val="dk1"/>
                </a:solidFill>
                <a:latin typeface="Comic Sans MS" panose="030F0702030302020204" pitchFamily="66" charset="0"/>
              </a:rPr>
              <a:t> – sounds from the battlefield. </a:t>
            </a:r>
            <a:endParaRPr lang="en-GB" sz="11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100" b="1" dirty="0" smtClean="0">
                <a:solidFill>
                  <a:schemeClr val="dk1"/>
                </a:solidFill>
                <a:latin typeface="Comic Sans MS" panose="030F0702030302020204" pitchFamily="66" charset="0"/>
              </a:rPr>
              <a:t>Metaphors </a:t>
            </a:r>
            <a:r>
              <a:rPr lang="en-GB" sz="1100" dirty="0">
                <a:solidFill>
                  <a:schemeClr val="dk1"/>
                </a:solidFill>
                <a:latin typeface="Comic Sans MS" panose="030F0702030302020204" pitchFamily="66" charset="0"/>
              </a:rPr>
              <a:t>– ‘jaws of death’ gives the reader the idea that death is a creature which the soldiers can’t control or escape from</a:t>
            </a:r>
            <a:r>
              <a:rPr lang="en-GB" sz="1100" dirty="0" smtClean="0">
                <a:solidFill>
                  <a:schemeClr val="dk1"/>
                </a:solidFill>
                <a:latin typeface="Comic Sans MS" panose="030F0702030302020204" pitchFamily="66" charset="0"/>
              </a:rPr>
              <a:t>.</a:t>
            </a:r>
            <a:endParaRPr lang="en-GB" sz="1100" dirty="0">
              <a:solidFill>
                <a:schemeClr val="dk1"/>
              </a:solidFill>
              <a:latin typeface="Comic Sans MS" panose="030F0702030302020204" pitchFamily="66" charset="0"/>
            </a:endParaRPr>
          </a:p>
        </p:txBody>
      </p:sp>
      <p:sp>
        <p:nvSpPr>
          <p:cNvPr id="12" name="Rectangle 11"/>
          <p:cNvSpPr/>
          <p:nvPr/>
        </p:nvSpPr>
        <p:spPr>
          <a:xfrm>
            <a:off x="5903640" y="3307588"/>
            <a:ext cx="3078510" cy="2123658"/>
          </a:xfrm>
          <a:prstGeom prst="rect">
            <a:avLst/>
          </a:prstGeom>
          <a:ln>
            <a:solidFill>
              <a:schemeClr val="tx1"/>
            </a:solidFill>
          </a:ln>
        </p:spPr>
        <p:txBody>
          <a:bodyPr wrap="square">
            <a:spAutoFit/>
          </a:bodyPr>
          <a:lstStyle/>
          <a:p>
            <a:pPr>
              <a:defRPr/>
            </a:pPr>
            <a:r>
              <a:rPr lang="en-GB" sz="1200" b="1" u="sng" dirty="0" smtClean="0">
                <a:solidFill>
                  <a:schemeClr val="dk1"/>
                </a:solidFill>
                <a:latin typeface="Comic Sans MS" panose="030F0702030302020204" pitchFamily="66" charset="0"/>
              </a:rPr>
              <a:t>LANGUAGE</a:t>
            </a:r>
          </a:p>
          <a:p>
            <a:pPr>
              <a:defRPr/>
            </a:pPr>
            <a:endParaRPr lang="en-GB" sz="12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200" b="1" u="sng" dirty="0" smtClean="0">
                <a:solidFill>
                  <a:schemeClr val="dk1"/>
                </a:solidFill>
                <a:latin typeface="Comic Sans MS" panose="030F0702030302020204" pitchFamily="66" charset="0"/>
              </a:rPr>
              <a:t>‘</a:t>
            </a:r>
            <a:r>
              <a:rPr lang="en-GB" sz="1200" b="1" u="sng" dirty="0" err="1">
                <a:solidFill>
                  <a:schemeClr val="dk1"/>
                </a:solidFill>
                <a:latin typeface="Comic Sans MS" panose="030F0702030302020204" pitchFamily="66" charset="0"/>
              </a:rPr>
              <a:t>wonder’d</a:t>
            </a:r>
            <a:r>
              <a:rPr lang="en-GB" sz="1200" b="1" u="sng" dirty="0">
                <a:solidFill>
                  <a:schemeClr val="dk1"/>
                </a:solidFill>
                <a:latin typeface="Comic Sans MS" panose="030F0702030302020204" pitchFamily="66" charset="0"/>
              </a:rPr>
              <a:t>’ </a:t>
            </a:r>
            <a:r>
              <a:rPr lang="en-GB" sz="1200" dirty="0">
                <a:solidFill>
                  <a:schemeClr val="dk1"/>
                </a:solidFill>
                <a:latin typeface="Comic Sans MS" panose="030F0702030302020204" pitchFamily="66" charset="0"/>
              </a:rPr>
              <a:t>the repetition of this word throughout the poem emphasises people’s amazement at their </a:t>
            </a:r>
            <a:r>
              <a:rPr lang="en-GB" sz="1200" dirty="0" smtClean="0">
                <a:solidFill>
                  <a:schemeClr val="dk1"/>
                </a:solidFill>
                <a:latin typeface="Comic Sans MS" panose="030F0702030302020204" pitchFamily="66" charset="0"/>
              </a:rPr>
              <a:t>bravery.</a:t>
            </a:r>
          </a:p>
          <a:p>
            <a:pPr marL="171450" indent="-171450">
              <a:buFont typeface="Arial" panose="020B0604020202020204" pitchFamily="34" charset="0"/>
              <a:buChar char="•"/>
              <a:defRPr/>
            </a:pPr>
            <a:r>
              <a:rPr lang="en-GB" sz="1200" dirty="0" smtClean="0">
                <a:solidFill>
                  <a:schemeClr val="dk1"/>
                </a:solidFill>
                <a:latin typeface="Comic Sans MS" panose="030F0702030302020204" pitchFamily="66" charset="0"/>
              </a:rPr>
              <a:t>The </a:t>
            </a:r>
            <a:r>
              <a:rPr lang="en-GB" sz="1200" dirty="0">
                <a:solidFill>
                  <a:schemeClr val="dk1"/>
                </a:solidFill>
                <a:latin typeface="Comic Sans MS" panose="030F0702030302020204" pitchFamily="66" charset="0"/>
              </a:rPr>
              <a:t>repetition of </a:t>
            </a:r>
            <a:r>
              <a:rPr lang="en-GB" sz="1200" b="1" u="sng" dirty="0">
                <a:solidFill>
                  <a:schemeClr val="dk1"/>
                </a:solidFill>
                <a:latin typeface="Comic Sans MS" panose="030F0702030302020204" pitchFamily="66" charset="0"/>
              </a:rPr>
              <a:t>‘</a:t>
            </a:r>
            <a:r>
              <a:rPr lang="en-GB" sz="1200" b="1" u="sng" dirty="0" err="1">
                <a:solidFill>
                  <a:schemeClr val="dk1"/>
                </a:solidFill>
                <a:latin typeface="Comic Sans MS" panose="030F0702030302020204" pitchFamily="66" charset="0"/>
              </a:rPr>
              <a:t>flash’d</a:t>
            </a:r>
            <a:r>
              <a:rPr lang="en-GB" sz="1200" b="1" u="sng" dirty="0">
                <a:solidFill>
                  <a:schemeClr val="dk1"/>
                </a:solidFill>
                <a:latin typeface="Comic Sans MS" panose="030F0702030302020204" pitchFamily="66" charset="0"/>
              </a:rPr>
              <a:t>’ </a:t>
            </a:r>
            <a:r>
              <a:rPr lang="en-GB" sz="1200" dirty="0">
                <a:solidFill>
                  <a:schemeClr val="dk1"/>
                </a:solidFill>
                <a:latin typeface="Comic Sans MS" panose="030F0702030302020204" pitchFamily="66" charset="0"/>
              </a:rPr>
              <a:t>and the rhyme create a powerful image of them using their swords. </a:t>
            </a:r>
            <a:endParaRPr lang="en-GB" sz="12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200" b="1" u="sng" dirty="0" smtClean="0">
                <a:solidFill>
                  <a:schemeClr val="dk1"/>
                </a:solidFill>
                <a:latin typeface="Comic Sans MS" panose="030F0702030302020204" pitchFamily="66" charset="0"/>
              </a:rPr>
              <a:t>‘Blundered’ </a:t>
            </a:r>
            <a:r>
              <a:rPr lang="en-GB" sz="1200" dirty="0" smtClean="0">
                <a:solidFill>
                  <a:schemeClr val="dk1"/>
                </a:solidFill>
                <a:latin typeface="Comic Sans MS" panose="030F0702030302020204" pitchFamily="66" charset="0"/>
              </a:rPr>
              <a:t>hints that the mistake was careless and could’ve been avoided</a:t>
            </a:r>
            <a:endParaRPr lang="en-GB" sz="1200" dirty="0">
              <a:solidFill>
                <a:schemeClr val="dk1"/>
              </a:solidFill>
              <a:latin typeface="Comic Sans MS" panose="030F0702030302020204" pitchFamily="66" charset="0"/>
            </a:endParaRPr>
          </a:p>
        </p:txBody>
      </p:sp>
      <p:sp>
        <p:nvSpPr>
          <p:cNvPr id="13" name="TextBox 12"/>
          <p:cNvSpPr txBox="1"/>
          <p:nvPr/>
        </p:nvSpPr>
        <p:spPr>
          <a:xfrm>
            <a:off x="3384687" y="3865035"/>
            <a:ext cx="2419785" cy="1615827"/>
          </a:xfrm>
          <a:prstGeom prst="rect">
            <a:avLst/>
          </a:prstGeom>
          <a:noFill/>
          <a:ln>
            <a:solidFill>
              <a:schemeClr val="tx1"/>
            </a:solidFill>
          </a:ln>
        </p:spPr>
        <p:txBody>
          <a:bodyPr wrap="square" rtlCol="0">
            <a:spAutoFit/>
          </a:bodyPr>
          <a:lstStyle/>
          <a:p>
            <a:r>
              <a:rPr lang="en-GB" sz="1100" b="1" u="sng" dirty="0" smtClean="0">
                <a:latin typeface="Comic Sans MS" panose="030F0702030302020204" pitchFamily="66" charset="0"/>
              </a:rPr>
              <a:t>MEANING</a:t>
            </a:r>
          </a:p>
          <a:p>
            <a:pPr marL="87313" indent="-87313">
              <a:buFont typeface="Arial" panose="020B0604020202020204" pitchFamily="34" charset="0"/>
              <a:buChar char="•"/>
            </a:pPr>
            <a:r>
              <a:rPr lang="en-GB" sz="1100" dirty="0" smtClean="0">
                <a:latin typeface="Comic Sans MS" panose="030F0702030302020204" pitchFamily="66" charset="0"/>
              </a:rPr>
              <a:t>At times ambiguous – celebrating glory of war or questioning those in </a:t>
            </a:r>
            <a:r>
              <a:rPr lang="en-GB" sz="1100" dirty="0" err="1" smtClean="0">
                <a:latin typeface="Comic Sans MS" panose="030F0702030302020204" pitchFamily="66" charset="0"/>
              </a:rPr>
              <a:t>chage</a:t>
            </a:r>
            <a:r>
              <a:rPr lang="en-GB" sz="1100" dirty="0" smtClean="0">
                <a:latin typeface="Comic Sans MS" panose="030F0702030302020204" pitchFamily="66" charset="0"/>
              </a:rPr>
              <a:t>?</a:t>
            </a:r>
          </a:p>
          <a:p>
            <a:pPr marL="87313" indent="-87313">
              <a:buFont typeface="Arial" panose="020B0604020202020204" pitchFamily="34" charset="0"/>
              <a:buChar char="•"/>
            </a:pPr>
            <a:r>
              <a:rPr lang="en-GB" sz="1100" dirty="0" smtClean="0">
                <a:latin typeface="Comic Sans MS" panose="030F0702030302020204" pitchFamily="66" charset="0"/>
              </a:rPr>
              <a:t> The poem seems to be more concerned with creating national heroes for a nation than mourning the dead soldiers or arguing against the war.</a:t>
            </a:r>
            <a:endParaRPr lang="en-GB" sz="1100" dirty="0">
              <a:latin typeface="Comic Sans MS" panose="030F0702030302020204" pitchFamily="66" charset="0"/>
            </a:endParaRPr>
          </a:p>
        </p:txBody>
      </p:sp>
    </p:spTree>
    <p:extLst>
      <p:ext uri="{BB962C8B-B14F-4D97-AF65-F5344CB8AC3E}">
        <p14:creationId xmlns:p14="http://schemas.microsoft.com/office/powerpoint/2010/main" val="1964080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0324" y="4152224"/>
            <a:ext cx="1708543" cy="493777"/>
          </a:xfrm>
        </p:spPr>
        <p:txBody>
          <a:bodyPr>
            <a:noAutofit/>
          </a:bodyPr>
          <a:lstStyle/>
          <a:p>
            <a:pPr algn="ctr"/>
            <a:r>
              <a:rPr lang="en-GB" sz="1400" b="1" dirty="0" smtClean="0">
                <a:latin typeface="Comic Sans MS" panose="030F0702030302020204" pitchFamily="66" charset="0"/>
              </a:rPr>
              <a:t>William Blake – A Poison Tree</a:t>
            </a:r>
            <a:r>
              <a:rPr lang="en-GB" sz="1600" b="1" dirty="0" smtClean="0">
                <a:latin typeface="Comic Sans MS" panose="030F0702030302020204" pitchFamily="66" charset="0"/>
              </a:rPr>
              <a:t/>
            </a:r>
            <a:br>
              <a:rPr lang="en-GB" sz="1600" b="1" dirty="0" smtClean="0">
                <a:latin typeface="Comic Sans MS" panose="030F0702030302020204" pitchFamily="66" charset="0"/>
              </a:rPr>
            </a:br>
            <a:endParaRPr lang="en-GB" sz="1600" b="1" dirty="0">
              <a:latin typeface="Comic Sans MS" panose="030F0702030302020204" pitchFamily="66" charset="0"/>
            </a:endParaRPr>
          </a:p>
        </p:txBody>
      </p:sp>
      <p:sp>
        <p:nvSpPr>
          <p:cNvPr id="3" name="Rectangle 2"/>
          <p:cNvSpPr/>
          <p:nvPr/>
        </p:nvSpPr>
        <p:spPr>
          <a:xfrm>
            <a:off x="118872" y="4735"/>
            <a:ext cx="3370768" cy="5343771"/>
          </a:xfrm>
          <a:prstGeom prst="rect">
            <a:avLst/>
          </a:prstGeom>
          <a:ln>
            <a:solidFill>
              <a:schemeClr val="tx1"/>
            </a:solidFill>
          </a:ln>
        </p:spPr>
        <p:txBody>
          <a:bodyPr wrap="square">
            <a:spAutoFit/>
          </a:bodyPr>
          <a:lstStyle/>
          <a:p>
            <a:r>
              <a:rPr lang="en-GB" sz="975" b="1" u="sng" kern="1400" dirty="0" smtClean="0">
                <a:ln>
                  <a:noFill/>
                </a:ln>
                <a:solidFill>
                  <a:srgbClr val="333333"/>
                </a:solidFill>
                <a:effectLst/>
                <a:latin typeface="Comic Sans MS" panose="030F0702030302020204" pitchFamily="66" charset="0"/>
              </a:rPr>
              <a:t>CONTEXT</a:t>
            </a:r>
          </a:p>
          <a:p>
            <a:endParaRPr lang="en-GB" sz="975" b="1" u="sng" kern="1400" dirty="0" smtClean="0">
              <a:ln>
                <a:noFill/>
              </a:ln>
              <a:solidFill>
                <a:srgbClr val="333333"/>
              </a:solidFill>
              <a:effectLst/>
              <a:latin typeface="Comic Sans MS" panose="030F0702030302020204" pitchFamily="66" charset="0"/>
            </a:endParaRPr>
          </a:p>
          <a:p>
            <a:pPr marL="171450" indent="-171450">
              <a:buFont typeface="Arial" panose="020B0604020202020204" pitchFamily="34" charset="0"/>
              <a:buChar char="•"/>
            </a:pPr>
            <a:r>
              <a:rPr lang="en-US" sz="975" dirty="0" smtClean="0">
                <a:latin typeface="Comic Sans MS" panose="030F0702030302020204" pitchFamily="66" charset="0"/>
              </a:rPr>
              <a:t>Blake </a:t>
            </a:r>
            <a:r>
              <a:rPr lang="en-US" sz="975" dirty="0">
                <a:latin typeface="Comic Sans MS" panose="030F0702030302020204" pitchFamily="66" charset="0"/>
              </a:rPr>
              <a:t>was originally an engraver. </a:t>
            </a:r>
            <a:endParaRPr lang="en-US" sz="975" dirty="0" smtClean="0">
              <a:latin typeface="Comic Sans MS" panose="030F0702030302020204" pitchFamily="66" charset="0"/>
            </a:endParaRPr>
          </a:p>
          <a:p>
            <a:pPr marL="171450" indent="-171450">
              <a:buFont typeface="Arial" panose="020B0604020202020204" pitchFamily="34" charset="0"/>
              <a:buChar char="•"/>
            </a:pPr>
            <a:r>
              <a:rPr lang="en-US" sz="975" dirty="0" smtClean="0">
                <a:latin typeface="Comic Sans MS" panose="030F0702030302020204" pitchFamily="66" charset="0"/>
              </a:rPr>
              <a:t>In </a:t>
            </a:r>
            <a:r>
              <a:rPr lang="en-US" sz="975" dirty="0">
                <a:latin typeface="Comic Sans MS" panose="030F0702030302020204" pitchFamily="66" charset="0"/>
              </a:rPr>
              <a:t>1789 </a:t>
            </a:r>
            <a:r>
              <a:rPr lang="en-US" sz="975" dirty="0" smtClean="0">
                <a:latin typeface="Comic Sans MS" panose="030F0702030302020204" pitchFamily="66" charset="0"/>
              </a:rPr>
              <a:t>he published </a:t>
            </a:r>
            <a:r>
              <a:rPr lang="en-US" sz="975" u="sng" dirty="0">
                <a:latin typeface="Comic Sans MS" panose="030F0702030302020204" pitchFamily="66" charset="0"/>
              </a:rPr>
              <a:t>Songs of Innocence and Experience </a:t>
            </a:r>
            <a:r>
              <a:rPr lang="en-US" sz="975" dirty="0" smtClean="0">
                <a:latin typeface="Comic Sans MS" panose="030F0702030302020204" pitchFamily="66" charset="0"/>
              </a:rPr>
              <a:t>showing </a:t>
            </a:r>
            <a:r>
              <a:rPr lang="en-US" sz="975" dirty="0">
                <a:latin typeface="Comic Sans MS" panose="030F0702030302020204" pitchFamily="66" charset="0"/>
              </a:rPr>
              <a:t>the </a:t>
            </a:r>
            <a:r>
              <a:rPr lang="en-US" sz="975" dirty="0" smtClean="0">
                <a:latin typeface="Comic Sans MS" panose="030F0702030302020204" pitchFamily="66" charset="0"/>
              </a:rPr>
              <a:t>two contrary states </a:t>
            </a:r>
            <a:r>
              <a:rPr lang="en-US" sz="975" dirty="0">
                <a:latin typeface="Comic Sans MS" panose="030F0702030302020204" pitchFamily="66" charset="0"/>
              </a:rPr>
              <a:t>of the </a:t>
            </a:r>
            <a:r>
              <a:rPr lang="en-US" sz="975" dirty="0" smtClean="0">
                <a:latin typeface="Comic Sans MS" panose="030F0702030302020204" pitchFamily="66" charset="0"/>
              </a:rPr>
              <a:t>human soul</a:t>
            </a:r>
            <a:r>
              <a:rPr lang="en-US" sz="975" dirty="0">
                <a:latin typeface="Comic Sans MS" panose="030F0702030302020204" pitchFamily="66" charset="0"/>
              </a:rPr>
              <a:t>.</a:t>
            </a:r>
          </a:p>
          <a:p>
            <a:pPr marL="171450" indent="-171450">
              <a:buFont typeface="Arial" panose="020B0604020202020204" pitchFamily="34" charset="0"/>
              <a:buChar char="•"/>
            </a:pPr>
            <a:r>
              <a:rPr lang="en-US" sz="975" dirty="0" smtClean="0">
                <a:latin typeface="Comic Sans MS" panose="030F0702030302020204" pitchFamily="66" charset="0"/>
              </a:rPr>
              <a:t>Songs of Innocence poems = hopeful, positive</a:t>
            </a:r>
          </a:p>
          <a:p>
            <a:pPr marL="171450" indent="-171450">
              <a:buFont typeface="Arial" panose="020B0604020202020204" pitchFamily="34" charset="0"/>
              <a:buChar char="•"/>
            </a:pPr>
            <a:r>
              <a:rPr lang="en-US" sz="975" dirty="0" smtClean="0">
                <a:latin typeface="Comic Sans MS" panose="030F0702030302020204" pitchFamily="66" charset="0"/>
              </a:rPr>
              <a:t>Songs of Experience (incl. A Poison Tree) = negative, pessimistic; </a:t>
            </a:r>
            <a:r>
              <a:rPr lang="en-GB" sz="975" dirty="0" smtClean="0">
                <a:latin typeface="Comic Sans MS" panose="030F0702030302020204" pitchFamily="66" charset="0"/>
              </a:rPr>
              <a:t>presents </a:t>
            </a:r>
            <a:r>
              <a:rPr lang="en-GB" sz="975" dirty="0">
                <a:latin typeface="Comic Sans MS" panose="030F0702030302020204" pitchFamily="66" charset="0"/>
              </a:rPr>
              <a:t>the world as harmful, cynical and exploitative, especially of young children. Blake once claimed that his ideal reader was a child. </a:t>
            </a:r>
            <a:endParaRPr lang="en-US" sz="975" dirty="0">
              <a:latin typeface="Comic Sans MS" panose="030F0702030302020204" pitchFamily="66" charset="0"/>
            </a:endParaRPr>
          </a:p>
          <a:p>
            <a:pPr marL="171450" indent="-171450">
              <a:buFont typeface="Arial" panose="020B0604020202020204" pitchFamily="34" charset="0"/>
              <a:buChar char="•"/>
            </a:pPr>
            <a:r>
              <a:rPr lang="en-US" sz="975" dirty="0">
                <a:latin typeface="Comic Sans MS" panose="030F0702030302020204" pitchFamily="66" charset="0"/>
              </a:rPr>
              <a:t>Blake was a </a:t>
            </a:r>
            <a:r>
              <a:rPr lang="en-US" sz="975" dirty="0" smtClean="0">
                <a:latin typeface="Comic Sans MS" panose="030F0702030302020204" pitchFamily="66" charset="0"/>
              </a:rPr>
              <a:t>follower of </a:t>
            </a:r>
            <a:r>
              <a:rPr lang="en-GB" sz="975" dirty="0" smtClean="0">
                <a:latin typeface="Comic Sans MS" panose="030F0702030302020204" pitchFamily="66" charset="0"/>
              </a:rPr>
              <a:t>Swedenborg, a </a:t>
            </a:r>
            <a:r>
              <a:rPr lang="en-GB" sz="975" dirty="0">
                <a:latin typeface="Comic Sans MS" panose="030F0702030302020204" pitchFamily="66" charset="0"/>
              </a:rPr>
              <a:t>Swedish mystic, philosopher, theologian, and </a:t>
            </a:r>
            <a:r>
              <a:rPr lang="en-GB" sz="975" dirty="0" smtClean="0">
                <a:latin typeface="Comic Sans MS" panose="030F0702030302020204" pitchFamily="66" charset="0"/>
              </a:rPr>
              <a:t>scientist who said </a:t>
            </a:r>
            <a:r>
              <a:rPr lang="en-GB" sz="975" dirty="0">
                <a:latin typeface="Comic Sans MS" panose="030F0702030302020204" pitchFamily="66" charset="0"/>
              </a:rPr>
              <a:t>that the spiritual world and the natural world were joined—that the tangible objects of the natural world were actually physical instances of spiritual realities. </a:t>
            </a:r>
            <a:endParaRPr lang="en-GB" sz="975" dirty="0" smtClean="0">
              <a:latin typeface="Comic Sans MS" panose="030F0702030302020204" pitchFamily="66" charset="0"/>
            </a:endParaRPr>
          </a:p>
          <a:p>
            <a:pPr marL="171450" indent="-171450">
              <a:buFont typeface="Arial" panose="020B0604020202020204" pitchFamily="34" charset="0"/>
              <a:buChar char="•"/>
            </a:pPr>
            <a:r>
              <a:rPr lang="en-GB" sz="975" dirty="0" smtClean="0">
                <a:latin typeface="Comic Sans MS" panose="030F0702030302020204" pitchFamily="66" charset="0"/>
              </a:rPr>
              <a:t>He thought human </a:t>
            </a:r>
            <a:r>
              <a:rPr lang="en-GB" sz="975" dirty="0">
                <a:latin typeface="Comic Sans MS" panose="030F0702030302020204" pitchFamily="66" charset="0"/>
              </a:rPr>
              <a:t>beings </a:t>
            </a:r>
            <a:r>
              <a:rPr lang="en-GB" sz="975" dirty="0" smtClean="0">
                <a:latin typeface="Comic Sans MS" panose="030F0702030302020204" pitchFamily="66" charset="0"/>
              </a:rPr>
              <a:t>could </a:t>
            </a:r>
            <a:r>
              <a:rPr lang="en-GB" sz="975" dirty="0">
                <a:latin typeface="Comic Sans MS" panose="030F0702030302020204" pitchFamily="66" charset="0"/>
              </a:rPr>
              <a:t>communicate with </a:t>
            </a:r>
            <a:r>
              <a:rPr lang="en-GB" sz="975" dirty="0" smtClean="0">
                <a:latin typeface="Comic Sans MS" panose="030F0702030302020204" pitchFamily="66" charset="0"/>
              </a:rPr>
              <a:t>spirits &amp; Blake spoke to the </a:t>
            </a:r>
            <a:r>
              <a:rPr lang="en-GB" sz="975" dirty="0">
                <a:latin typeface="Comic Sans MS" panose="030F0702030302020204" pitchFamily="66" charset="0"/>
              </a:rPr>
              <a:t>spirit of his younger brother Robert </a:t>
            </a:r>
            <a:r>
              <a:rPr lang="en-GB" sz="975" dirty="0" smtClean="0">
                <a:latin typeface="Comic Sans MS" panose="030F0702030302020204" pitchFamily="66" charset="0"/>
              </a:rPr>
              <a:t>after </a:t>
            </a:r>
            <a:r>
              <a:rPr lang="en-GB" sz="975" dirty="0">
                <a:latin typeface="Comic Sans MS" panose="030F0702030302020204" pitchFamily="66" charset="0"/>
              </a:rPr>
              <a:t>Robert's death.</a:t>
            </a:r>
          </a:p>
          <a:p>
            <a:pPr marL="171450" indent="-171450">
              <a:buFont typeface="Arial" panose="020B0604020202020204" pitchFamily="34" charset="0"/>
              <a:buChar char="•"/>
            </a:pPr>
            <a:r>
              <a:rPr lang="en-GB" sz="975" dirty="0">
                <a:latin typeface="Comic Sans MS" panose="030F0702030302020204" pitchFamily="66" charset="0"/>
              </a:rPr>
              <a:t>Swedenborg taught that God is the source of love and </a:t>
            </a:r>
            <a:r>
              <a:rPr lang="en-GB" sz="975" dirty="0" smtClean="0">
                <a:latin typeface="Comic Sans MS" panose="030F0702030302020204" pitchFamily="66" charset="0"/>
              </a:rPr>
              <a:t>wisdom. The Christian church leads </a:t>
            </a:r>
            <a:r>
              <a:rPr lang="en-GB" sz="975" dirty="0">
                <a:latin typeface="Comic Sans MS" panose="030F0702030302020204" pitchFamily="66" charset="0"/>
              </a:rPr>
              <a:t>humankind away from God. That loss of touch with God </a:t>
            </a:r>
            <a:r>
              <a:rPr lang="en-GB" sz="975" dirty="0" smtClean="0">
                <a:latin typeface="Comic Sans MS" panose="030F0702030302020204" pitchFamily="66" charset="0"/>
              </a:rPr>
              <a:t>is the </a:t>
            </a:r>
            <a:r>
              <a:rPr lang="en-GB" sz="975" dirty="0">
                <a:latin typeface="Comic Sans MS" panose="030F0702030302020204" pitchFamily="66" charset="0"/>
              </a:rPr>
              <a:t>Fall.</a:t>
            </a:r>
          </a:p>
          <a:p>
            <a:pPr marL="171450" indent="-171450">
              <a:buFont typeface="Arial" panose="020B0604020202020204" pitchFamily="34" charset="0"/>
              <a:buChar char="•"/>
            </a:pPr>
            <a:r>
              <a:rPr lang="en-GB" sz="975" dirty="0" smtClean="0">
                <a:latin typeface="Comic Sans MS" panose="030F0702030302020204" pitchFamily="66" charset="0"/>
              </a:rPr>
              <a:t>Blake’s </a:t>
            </a:r>
            <a:r>
              <a:rPr lang="en-GB" sz="975" dirty="0">
                <a:latin typeface="Comic Sans MS" panose="030F0702030302020204" pitchFamily="66" charset="0"/>
              </a:rPr>
              <a:t>work often protested against social injustices and the negative effects of the Industrial Revolution. </a:t>
            </a:r>
            <a:endParaRPr lang="en-GB" sz="975" dirty="0" smtClean="0">
              <a:latin typeface="Comic Sans MS" panose="030F0702030302020204" pitchFamily="66" charset="0"/>
            </a:endParaRPr>
          </a:p>
          <a:p>
            <a:pPr marL="171450" indent="-171450">
              <a:buFont typeface="Arial" panose="020B0604020202020204" pitchFamily="34" charset="0"/>
              <a:buChar char="•"/>
            </a:pPr>
            <a:r>
              <a:rPr lang="en-GB" sz="975" dirty="0" smtClean="0">
                <a:latin typeface="Comic Sans MS" panose="030F0702030302020204" pitchFamily="66" charset="0"/>
              </a:rPr>
              <a:t>Big fan of </a:t>
            </a:r>
            <a:r>
              <a:rPr lang="en-GB" sz="975" b="1" dirty="0" smtClean="0">
                <a:latin typeface="Comic Sans MS" panose="030F0702030302020204" pitchFamily="66" charset="0"/>
              </a:rPr>
              <a:t>The French Revolution (1789)</a:t>
            </a:r>
            <a:r>
              <a:rPr lang="en-GB" sz="975" dirty="0" smtClean="0">
                <a:latin typeface="Comic Sans MS" panose="030F0702030302020204" pitchFamily="66" charset="0"/>
              </a:rPr>
              <a:t>, saw this as energy bursting from oppression but had to write symbolically to avoid being accused of sedition.</a:t>
            </a:r>
          </a:p>
          <a:p>
            <a:pPr marL="171450" indent="-171450">
              <a:buFont typeface="Arial" panose="020B0604020202020204" pitchFamily="34" charset="0"/>
              <a:buChar char="•"/>
            </a:pPr>
            <a:r>
              <a:rPr lang="en-GB" sz="975" b="1" dirty="0">
                <a:latin typeface="Comic Sans MS" panose="030F0702030302020204" pitchFamily="66" charset="0"/>
              </a:rPr>
              <a:t>1790s: In his poetry, Blake </a:t>
            </a:r>
            <a:r>
              <a:rPr lang="en-GB" sz="975" b="1" dirty="0" smtClean="0">
                <a:latin typeface="Comic Sans MS" panose="030F0702030302020204" pitchFamily="66" charset="0"/>
              </a:rPr>
              <a:t>opposes </a:t>
            </a:r>
            <a:r>
              <a:rPr lang="en-GB" sz="975" b="1" dirty="0">
                <a:latin typeface="Comic Sans MS" panose="030F0702030302020204" pitchFamily="66" charset="0"/>
              </a:rPr>
              <a:t>the emotional </a:t>
            </a:r>
            <a:r>
              <a:rPr lang="en-GB" sz="975" b="1" dirty="0" smtClean="0">
                <a:latin typeface="Comic Sans MS" panose="030F0702030302020204" pitchFamily="66" charset="0"/>
              </a:rPr>
              <a:t>repression </a:t>
            </a:r>
            <a:r>
              <a:rPr lang="en-GB" sz="975" b="1" dirty="0">
                <a:latin typeface="Comic Sans MS" panose="030F0702030302020204" pitchFamily="66" charset="0"/>
              </a:rPr>
              <a:t>advocated by the morality of his time and posits that it has harmful spiritual, social, and individual </a:t>
            </a:r>
            <a:r>
              <a:rPr lang="en-GB" sz="975" b="1" dirty="0" smtClean="0">
                <a:latin typeface="Comic Sans MS" panose="030F0702030302020204" pitchFamily="66" charset="0"/>
              </a:rPr>
              <a:t>effects</a:t>
            </a:r>
            <a:endParaRPr lang="en-GB" sz="975" b="1" u="sng" kern="1400" dirty="0" smtClean="0">
              <a:ln>
                <a:noFill/>
              </a:ln>
              <a:solidFill>
                <a:srgbClr val="333333"/>
              </a:solidFill>
              <a:effectLst/>
              <a:latin typeface="Comic Sans MS" panose="030F0702030302020204" pitchFamily="66" charset="0"/>
            </a:endParaRPr>
          </a:p>
        </p:txBody>
      </p:sp>
      <p:sp>
        <p:nvSpPr>
          <p:cNvPr id="4" name="TextBox 3"/>
          <p:cNvSpPr txBox="1"/>
          <p:nvPr/>
        </p:nvSpPr>
        <p:spPr>
          <a:xfrm>
            <a:off x="3891570" y="81972"/>
            <a:ext cx="2405278" cy="738664"/>
          </a:xfrm>
          <a:prstGeom prst="rect">
            <a:avLst/>
          </a:prstGeom>
          <a:noFill/>
          <a:ln>
            <a:solidFill>
              <a:schemeClr val="tx1"/>
            </a:solidFill>
          </a:ln>
        </p:spPr>
        <p:txBody>
          <a:bodyPr wrap="square" rtlCol="0">
            <a:spAutoFit/>
          </a:bodyPr>
          <a:lstStyle/>
          <a:p>
            <a:pPr algn="ctr"/>
            <a:r>
              <a:rPr lang="en-GB" sz="1400" b="1" dirty="0" smtClean="0">
                <a:latin typeface="Comic Sans MS" panose="030F0702030302020204" pitchFamily="66" charset="0"/>
              </a:rPr>
              <a:t>FORM – Quatrains (4 verses, 4 lines = simplest poetic form</a:t>
            </a:r>
          </a:p>
        </p:txBody>
      </p:sp>
      <p:sp>
        <p:nvSpPr>
          <p:cNvPr id="5" name="Rectangle 4"/>
          <p:cNvSpPr/>
          <p:nvPr/>
        </p:nvSpPr>
        <p:spPr>
          <a:xfrm>
            <a:off x="45720" y="5422079"/>
            <a:ext cx="6457666" cy="1308050"/>
          </a:xfrm>
          <a:prstGeom prst="rect">
            <a:avLst/>
          </a:prstGeom>
          <a:ln>
            <a:solidFill>
              <a:schemeClr val="tx1"/>
            </a:solidFill>
          </a:ln>
        </p:spPr>
        <p:txBody>
          <a:bodyPr wrap="square">
            <a:spAutoFit/>
          </a:bodyPr>
          <a:lstStyle/>
          <a:p>
            <a:pPr>
              <a:defRPr/>
            </a:pPr>
            <a:r>
              <a:rPr lang="en-GB" sz="1000" b="1" u="sng" dirty="0" smtClean="0">
                <a:solidFill>
                  <a:schemeClr val="dk1"/>
                </a:solidFill>
                <a:latin typeface="Comic Sans MS" panose="030F0702030302020204" pitchFamily="66" charset="0"/>
              </a:rPr>
              <a:t>Structure</a:t>
            </a:r>
          </a:p>
          <a:p>
            <a:r>
              <a:rPr lang="en-GB" sz="1000" dirty="0">
                <a:latin typeface="Comic Sans MS" panose="030F0702030302020204" pitchFamily="66" charset="0"/>
              </a:rPr>
              <a:t>The stanzas are rhymed </a:t>
            </a:r>
            <a:r>
              <a:rPr lang="en-GB" sz="1000" dirty="0">
                <a:latin typeface="Comic Sans MS" panose="030F0702030302020204" pitchFamily="66" charset="0"/>
                <a:hlinkClick r:id="rId2" tooltip="closed couplets"/>
              </a:rPr>
              <a:t>closed couplets</a:t>
            </a:r>
            <a:r>
              <a:rPr lang="en-GB" sz="1000" dirty="0">
                <a:latin typeface="Comic Sans MS" panose="030F0702030302020204" pitchFamily="66" charset="0"/>
              </a:rPr>
              <a:t>. </a:t>
            </a:r>
            <a:r>
              <a:rPr lang="en-GB" sz="1000" dirty="0" smtClean="0">
                <a:latin typeface="Comic Sans MS" panose="030F0702030302020204" pitchFamily="66" charset="0"/>
              </a:rPr>
              <a:t>Each </a:t>
            </a:r>
            <a:r>
              <a:rPr lang="en-GB" sz="1000" dirty="0">
                <a:latin typeface="Comic Sans MS" panose="030F0702030302020204" pitchFamily="66" charset="0"/>
              </a:rPr>
              <a:t>stanza after the opening one begins with ‘And', as do many of the lines. The </a:t>
            </a:r>
            <a:r>
              <a:rPr lang="en-GB" sz="1000" dirty="0">
                <a:latin typeface="Comic Sans MS" panose="030F0702030302020204" pitchFamily="66" charset="0"/>
                <a:hlinkClick r:id="rId3" tooltip="trochaic"/>
              </a:rPr>
              <a:t>trochaic</a:t>
            </a:r>
            <a:r>
              <a:rPr lang="en-GB" sz="1000" dirty="0">
                <a:latin typeface="Comic Sans MS" panose="030F0702030302020204" pitchFamily="66" charset="0"/>
              </a:rPr>
              <a:t> metre of stanzas two, three and four emphasises this word, thus increasing the obsessive drive of the poem. </a:t>
            </a:r>
            <a:r>
              <a:rPr lang="en-GB" sz="1000" dirty="0" smtClean="0">
                <a:latin typeface="Comic Sans MS" panose="030F0702030302020204" pitchFamily="66" charset="0"/>
              </a:rPr>
              <a:t>When </a:t>
            </a:r>
            <a:r>
              <a:rPr lang="en-GB" sz="1000" dirty="0">
                <a:latin typeface="Comic Sans MS" panose="030F0702030302020204" pitchFamily="66" charset="0"/>
              </a:rPr>
              <a:t>the </a:t>
            </a:r>
            <a:r>
              <a:rPr lang="en-GB" sz="1000" dirty="0">
                <a:latin typeface="Comic Sans MS" panose="030F0702030302020204" pitchFamily="66" charset="0"/>
                <a:hlinkClick r:id="rId4"/>
              </a:rPr>
              <a:t>metre</a:t>
            </a:r>
            <a:r>
              <a:rPr lang="en-GB" sz="1000" dirty="0">
                <a:latin typeface="Comic Sans MS" panose="030F0702030302020204" pitchFamily="66" charset="0"/>
              </a:rPr>
              <a:t> alters to </a:t>
            </a:r>
            <a:r>
              <a:rPr lang="en-GB" sz="1000" dirty="0">
                <a:latin typeface="Comic Sans MS" panose="030F0702030302020204" pitchFamily="66" charset="0"/>
                <a:hlinkClick r:id="rId5" tooltip="iambic"/>
              </a:rPr>
              <a:t>iambic</a:t>
            </a:r>
            <a:r>
              <a:rPr lang="en-GB" sz="1000" dirty="0">
                <a:latin typeface="Comic Sans MS" panose="030F0702030302020204" pitchFamily="66" charset="0"/>
              </a:rPr>
              <a:t>, in l.2, 4 and the final line, there is a sense of the forward momentum decelerating, as the situation is summed up. The regularity of the </a:t>
            </a:r>
            <a:r>
              <a:rPr lang="en-GB" sz="1000" dirty="0">
                <a:latin typeface="Comic Sans MS" panose="030F0702030302020204" pitchFamily="66" charset="0"/>
                <a:hlinkClick r:id="rId6" tooltip="tetrameter"/>
              </a:rPr>
              <a:t>tetrameter</a:t>
            </a:r>
            <a:r>
              <a:rPr lang="en-GB" sz="1000" dirty="0">
                <a:latin typeface="Comic Sans MS" panose="030F0702030302020204" pitchFamily="66" charset="0"/>
              </a:rPr>
              <a:t> is only broken once with the omitted syllable in l.7 before ‘smiles', which has the effect of ‘wrong footing' the reader, just as the smiles themselves are </a:t>
            </a:r>
            <a:r>
              <a:rPr lang="en-GB" sz="900" dirty="0">
                <a:latin typeface="Comic Sans MS" panose="030F0702030302020204" pitchFamily="66" charset="0"/>
              </a:rPr>
              <a:t>designed to trip up the speaker's enemy. The </a:t>
            </a:r>
            <a:r>
              <a:rPr lang="en-GB" sz="900" dirty="0">
                <a:latin typeface="Comic Sans MS" panose="030F0702030302020204" pitchFamily="66" charset="0"/>
                <a:hlinkClick r:id="rId7" tooltip="sibilants"/>
              </a:rPr>
              <a:t>sibilants</a:t>
            </a:r>
            <a:r>
              <a:rPr lang="en-GB" sz="900" dirty="0">
                <a:latin typeface="Comic Sans MS" panose="030F0702030302020204" pitchFamily="66" charset="0"/>
              </a:rPr>
              <a:t> of the second stanza also indicates the presence of lurking evil</a:t>
            </a:r>
            <a:r>
              <a:rPr lang="en-GB" sz="900" dirty="0" smtClean="0">
                <a:latin typeface="Comic Sans MS" panose="030F0702030302020204" pitchFamily="66" charset="0"/>
              </a:rPr>
              <a:t>.</a:t>
            </a:r>
            <a:endParaRPr lang="en-GB" sz="900" b="1" u="sng" dirty="0" smtClean="0">
              <a:solidFill>
                <a:schemeClr val="dk1"/>
              </a:solidFill>
              <a:latin typeface="Comic Sans MS" panose="030F0702030302020204" pitchFamily="66" charset="0"/>
            </a:endParaRPr>
          </a:p>
        </p:txBody>
      </p:sp>
      <p:sp>
        <p:nvSpPr>
          <p:cNvPr id="6" name="TextBox 5"/>
          <p:cNvSpPr txBox="1"/>
          <p:nvPr/>
        </p:nvSpPr>
        <p:spPr>
          <a:xfrm>
            <a:off x="3551646" y="864372"/>
            <a:ext cx="2915164" cy="861774"/>
          </a:xfrm>
          <a:prstGeom prst="rect">
            <a:avLst/>
          </a:prstGeom>
          <a:noFill/>
          <a:ln>
            <a:solidFill>
              <a:schemeClr val="tx1"/>
            </a:solidFill>
          </a:ln>
        </p:spPr>
        <p:txBody>
          <a:bodyPr wrap="square" rtlCol="0">
            <a:spAutoFit/>
          </a:bodyPr>
          <a:lstStyle/>
          <a:p>
            <a:r>
              <a:rPr lang="en-GB" sz="1000" b="1" u="sng" dirty="0" smtClean="0">
                <a:latin typeface="Comic Sans MS" panose="030F0702030302020204" pitchFamily="66" charset="0"/>
              </a:rPr>
              <a:t>THEMES</a:t>
            </a:r>
          </a:p>
          <a:p>
            <a:r>
              <a:rPr lang="en-US" sz="1000" dirty="0" smtClean="0">
                <a:latin typeface="Comic Sans MS" panose="030F0702030302020204" pitchFamily="66" charset="0"/>
              </a:rPr>
              <a:t>Anger</a:t>
            </a:r>
            <a:r>
              <a:rPr lang="en-US" sz="1000" dirty="0">
                <a:latin typeface="Comic Sans MS" panose="030F0702030302020204" pitchFamily="66" charset="0"/>
              </a:rPr>
              <a:t>, revenge, </a:t>
            </a:r>
            <a:r>
              <a:rPr lang="en-US" sz="1000" dirty="0" smtClean="0">
                <a:latin typeface="Comic Sans MS" panose="030F0702030302020204" pitchFamily="66" charset="0"/>
              </a:rPr>
              <a:t>death</a:t>
            </a:r>
          </a:p>
          <a:p>
            <a:r>
              <a:rPr lang="en-US" sz="1000" b="1" dirty="0" smtClean="0">
                <a:solidFill>
                  <a:srgbClr val="FF0000"/>
                </a:solidFill>
                <a:latin typeface="Comic Sans MS" panose="030F0702030302020204" pitchFamily="66" charset="0"/>
              </a:rPr>
              <a:t>Correspondence</a:t>
            </a:r>
            <a:r>
              <a:rPr lang="en-US" sz="1000" dirty="0" smtClean="0">
                <a:latin typeface="Comic Sans MS" panose="030F0702030302020204" pitchFamily="66" charset="0"/>
              </a:rPr>
              <a:t> – spiritual world v. real world</a:t>
            </a:r>
          </a:p>
          <a:p>
            <a:r>
              <a:rPr lang="en-US" sz="1000" b="1" dirty="0" smtClean="0">
                <a:solidFill>
                  <a:srgbClr val="7030A0"/>
                </a:solidFill>
                <a:latin typeface="Comic Sans MS" panose="030F0702030302020204" pitchFamily="66" charset="0"/>
              </a:rPr>
              <a:t>Contraries</a:t>
            </a:r>
            <a:r>
              <a:rPr lang="en-US" sz="1000" dirty="0" smtClean="0">
                <a:latin typeface="Comic Sans MS" panose="030F0702030302020204" pitchFamily="66" charset="0"/>
              </a:rPr>
              <a:t> – friend v foe, reason suppressing anger/ energy leads to hypocrisy</a:t>
            </a:r>
            <a:endParaRPr lang="en-US" sz="1000" dirty="0">
              <a:latin typeface="Comic Sans MS" panose="030F0702030302020204" pitchFamily="66" charset="0"/>
            </a:endParaRPr>
          </a:p>
        </p:txBody>
      </p:sp>
      <p:sp>
        <p:nvSpPr>
          <p:cNvPr id="9" name="Rectangle 8"/>
          <p:cNvSpPr/>
          <p:nvPr/>
        </p:nvSpPr>
        <p:spPr>
          <a:xfrm>
            <a:off x="6528816" y="4786679"/>
            <a:ext cx="2514064" cy="1938992"/>
          </a:xfrm>
          <a:prstGeom prst="rect">
            <a:avLst/>
          </a:prstGeom>
          <a:ln>
            <a:solidFill>
              <a:schemeClr val="tx1"/>
            </a:solidFill>
          </a:ln>
        </p:spPr>
        <p:txBody>
          <a:bodyPr wrap="square">
            <a:spAutoFit/>
          </a:bodyPr>
          <a:lstStyle/>
          <a:p>
            <a:pPr>
              <a:defRPr/>
            </a:pPr>
            <a:r>
              <a:rPr lang="en-GB" sz="1000" b="1" u="sng" dirty="0" smtClean="0">
                <a:solidFill>
                  <a:schemeClr val="dk1"/>
                </a:solidFill>
                <a:latin typeface="Comic Sans MS" panose="030F0702030302020204" pitchFamily="66" charset="0"/>
              </a:rPr>
              <a:t>IMAGERY/TECHNIQUES</a:t>
            </a:r>
          </a:p>
          <a:p>
            <a:pPr>
              <a:defRPr/>
            </a:pPr>
            <a:endParaRPr lang="en-GB" sz="1000" b="1" u="sng" dirty="0">
              <a:solidFill>
                <a:schemeClr val="dk1"/>
              </a:solidFill>
              <a:latin typeface="Comic Sans MS" panose="030F0702030302020204" pitchFamily="66" charset="0"/>
            </a:endParaRPr>
          </a:p>
          <a:p>
            <a:pPr>
              <a:defRPr/>
            </a:pPr>
            <a:r>
              <a:rPr lang="en-GB" sz="1000" b="1" u="sng" dirty="0" smtClean="0">
                <a:solidFill>
                  <a:schemeClr val="dk1"/>
                </a:solidFill>
                <a:latin typeface="Comic Sans MS" panose="030F0702030302020204" pitchFamily="66" charset="0"/>
              </a:rPr>
              <a:t>Metaphor: tree/ apple</a:t>
            </a:r>
            <a:r>
              <a:rPr lang="en-GB" sz="1000" dirty="0" smtClean="0">
                <a:solidFill>
                  <a:schemeClr val="dk1"/>
                </a:solidFill>
                <a:latin typeface="Comic Sans MS" panose="030F0702030302020204" pitchFamily="66" charset="0"/>
              </a:rPr>
              <a:t> the growing</a:t>
            </a:r>
            <a:r>
              <a:rPr lang="en-GB" sz="1000" dirty="0" smtClean="0">
                <a:solidFill>
                  <a:srgbClr val="FF0000"/>
                </a:solidFill>
                <a:latin typeface="Comic Sans MS" panose="030F0702030302020204" pitchFamily="66" charset="0"/>
              </a:rPr>
              <a:t> tree </a:t>
            </a:r>
            <a:r>
              <a:rPr lang="en-GB" sz="1000" dirty="0" smtClean="0">
                <a:solidFill>
                  <a:schemeClr val="dk1"/>
                </a:solidFill>
                <a:latin typeface="Comic Sans MS" panose="030F0702030302020204" pitchFamily="66" charset="0"/>
              </a:rPr>
              <a:t>represents </a:t>
            </a:r>
            <a:r>
              <a:rPr lang="en-GB" sz="1000" dirty="0" smtClean="0">
                <a:solidFill>
                  <a:srgbClr val="FF0000"/>
                </a:solidFill>
                <a:latin typeface="Comic Sans MS" panose="030F0702030302020204" pitchFamily="66" charset="0"/>
              </a:rPr>
              <a:t>anger</a:t>
            </a:r>
            <a:r>
              <a:rPr lang="en-GB" sz="1000" dirty="0" smtClean="0">
                <a:solidFill>
                  <a:schemeClr val="dk1"/>
                </a:solidFill>
                <a:latin typeface="Comic Sans MS" panose="030F0702030302020204" pitchFamily="66" charset="0"/>
              </a:rPr>
              <a:t>. It bears a poisoned </a:t>
            </a:r>
            <a:r>
              <a:rPr lang="en-GB" sz="1000" dirty="0" smtClean="0">
                <a:solidFill>
                  <a:srgbClr val="FF0000"/>
                </a:solidFill>
                <a:latin typeface="Comic Sans MS" panose="030F0702030302020204" pitchFamily="66" charset="0"/>
              </a:rPr>
              <a:t>apple</a:t>
            </a:r>
            <a:r>
              <a:rPr lang="en-GB" sz="1000" dirty="0" smtClean="0">
                <a:solidFill>
                  <a:schemeClr val="dk1"/>
                </a:solidFill>
                <a:latin typeface="Comic Sans MS" panose="030F0702030302020204" pitchFamily="66" charset="0"/>
              </a:rPr>
              <a:t> – </a:t>
            </a:r>
            <a:r>
              <a:rPr lang="en-GB" sz="1000" dirty="0" smtClean="0">
                <a:solidFill>
                  <a:srgbClr val="FF0000"/>
                </a:solidFill>
                <a:latin typeface="Comic Sans MS" panose="030F0702030302020204" pitchFamily="66" charset="0"/>
              </a:rPr>
              <a:t>allusion</a:t>
            </a:r>
            <a:r>
              <a:rPr lang="en-GB" sz="1000" dirty="0" smtClean="0">
                <a:solidFill>
                  <a:schemeClr val="dk1"/>
                </a:solidFill>
                <a:latin typeface="Comic Sans MS" panose="030F0702030302020204" pitchFamily="66" charset="0"/>
              </a:rPr>
              <a:t> to the </a:t>
            </a:r>
            <a:r>
              <a:rPr lang="en-GB" sz="1000" dirty="0" smtClean="0">
                <a:solidFill>
                  <a:srgbClr val="7030A0"/>
                </a:solidFill>
                <a:latin typeface="Comic Sans MS" panose="030F0702030302020204" pitchFamily="66" charset="0"/>
              </a:rPr>
              <a:t>Garden of Eden. </a:t>
            </a:r>
            <a:r>
              <a:rPr lang="en-GB" sz="1000" dirty="0" smtClean="0">
                <a:latin typeface="Comic Sans MS" panose="030F0702030302020204" pitchFamily="66" charset="0"/>
              </a:rPr>
              <a:t>By the end of the poem the apple is REAL – the enemy eats it and dies.</a:t>
            </a:r>
            <a:r>
              <a:rPr lang="en-GB" sz="1000" dirty="0" smtClean="0">
                <a:solidFill>
                  <a:srgbClr val="FF0000"/>
                </a:solidFill>
                <a:latin typeface="Comic Sans MS" panose="030F0702030302020204" pitchFamily="66" charset="0"/>
              </a:rPr>
              <a:t>(Correspondence </a:t>
            </a:r>
            <a:r>
              <a:rPr lang="en-GB" sz="1000" dirty="0" smtClean="0">
                <a:latin typeface="Comic Sans MS" panose="030F0702030302020204" pitchFamily="66" charset="0"/>
              </a:rPr>
              <a:t>– spiritual world becomes the real/natural world through the human’s feelings)</a:t>
            </a:r>
          </a:p>
          <a:p>
            <a:pPr>
              <a:defRPr/>
            </a:pPr>
            <a:r>
              <a:rPr lang="en-GB" sz="1000" dirty="0" smtClean="0">
                <a:latin typeface="Comic Sans MS" panose="030F0702030302020204" pitchFamily="66" charset="0"/>
              </a:rPr>
              <a:t>Garden of </a:t>
            </a:r>
            <a:r>
              <a:rPr lang="en-GB" sz="1000" dirty="0">
                <a:latin typeface="Comic Sans MS" panose="030F0702030302020204" pitchFamily="66" charset="0"/>
              </a:rPr>
              <a:t>E</a:t>
            </a:r>
            <a:r>
              <a:rPr lang="en-GB" sz="1000" dirty="0" smtClean="0">
                <a:latin typeface="Comic Sans MS" panose="030F0702030302020204" pitchFamily="66" charset="0"/>
              </a:rPr>
              <a:t>den = deadly place (inversion)</a:t>
            </a:r>
          </a:p>
        </p:txBody>
      </p:sp>
      <p:sp>
        <p:nvSpPr>
          <p:cNvPr id="12" name="Rectangle 11"/>
          <p:cNvSpPr/>
          <p:nvPr/>
        </p:nvSpPr>
        <p:spPr>
          <a:xfrm>
            <a:off x="6528816" y="87906"/>
            <a:ext cx="2440912" cy="4570482"/>
          </a:xfrm>
          <a:prstGeom prst="rect">
            <a:avLst/>
          </a:prstGeom>
          <a:ln>
            <a:solidFill>
              <a:schemeClr val="tx1"/>
            </a:solidFill>
          </a:ln>
        </p:spPr>
        <p:txBody>
          <a:bodyPr wrap="square">
            <a:spAutoFit/>
          </a:bodyPr>
          <a:lstStyle/>
          <a:p>
            <a:pPr>
              <a:defRPr/>
            </a:pPr>
            <a:r>
              <a:rPr lang="en-GB" sz="1050" b="1" u="sng" dirty="0" smtClean="0">
                <a:solidFill>
                  <a:schemeClr val="dk1"/>
                </a:solidFill>
                <a:latin typeface="Comic Sans MS" panose="030F0702030302020204" pitchFamily="66" charset="0"/>
              </a:rPr>
              <a:t>LANGUAGE &amp; EMOTIVE TONE</a:t>
            </a:r>
          </a:p>
          <a:p>
            <a:endParaRPr lang="en-GB" sz="1050" dirty="0" smtClean="0"/>
          </a:p>
          <a:p>
            <a:r>
              <a:rPr lang="en-GB" sz="1000" dirty="0" smtClean="0">
                <a:latin typeface="Comic Sans MS" panose="030F0702030302020204" pitchFamily="66" charset="0"/>
              </a:rPr>
              <a:t>Short, simple words &amp; sentences suggest strong, obsessive feelings. </a:t>
            </a:r>
          </a:p>
          <a:p>
            <a:r>
              <a:rPr lang="en-GB" sz="1000" dirty="0" smtClean="0">
                <a:latin typeface="Comic Sans MS" panose="030F0702030302020204" pitchFamily="66" charset="0"/>
              </a:rPr>
              <a:t>The </a:t>
            </a:r>
            <a:r>
              <a:rPr lang="en-GB" sz="1000" dirty="0">
                <a:latin typeface="Comic Sans MS" panose="030F0702030302020204" pitchFamily="66" charset="0"/>
              </a:rPr>
              <a:t>first stanza </a:t>
            </a:r>
            <a:r>
              <a:rPr lang="en-GB" sz="1000" dirty="0" smtClean="0">
                <a:latin typeface="Comic Sans MS" panose="030F0702030302020204" pitchFamily="66" charset="0"/>
              </a:rPr>
              <a:t>shows simple opposites </a:t>
            </a:r>
            <a:r>
              <a:rPr lang="en-GB" sz="1000" dirty="0">
                <a:latin typeface="Comic Sans MS" panose="030F0702030302020204" pitchFamily="66" charset="0"/>
              </a:rPr>
              <a:t>‘friend' ‘</a:t>
            </a:r>
            <a:r>
              <a:rPr lang="en-GB" sz="1000" dirty="0" smtClean="0">
                <a:latin typeface="Comic Sans MS" panose="030F0702030302020204" pitchFamily="66" charset="0"/>
              </a:rPr>
              <a:t>foe‘ (both ‘f’)</a:t>
            </a:r>
          </a:p>
          <a:p>
            <a:r>
              <a:rPr lang="en-GB" sz="1000" dirty="0" smtClean="0">
                <a:latin typeface="Comic Sans MS" panose="030F0702030302020204" pitchFamily="66" charset="0"/>
              </a:rPr>
              <a:t>Introduces strong emotions: </a:t>
            </a:r>
            <a:r>
              <a:rPr lang="en-GB" sz="1000" dirty="0">
                <a:latin typeface="Comic Sans MS" panose="030F0702030302020204" pitchFamily="66" charset="0"/>
              </a:rPr>
              <a:t>‘angry' and ‘wrath'. </a:t>
            </a:r>
            <a:endParaRPr lang="en-GB" sz="1000" dirty="0" smtClean="0">
              <a:latin typeface="Comic Sans MS" panose="030F0702030302020204" pitchFamily="66" charset="0"/>
            </a:endParaRPr>
          </a:p>
          <a:p>
            <a:endParaRPr lang="en-GB" sz="1000" dirty="0">
              <a:latin typeface="Comic Sans MS" panose="030F0702030302020204" pitchFamily="66" charset="0"/>
            </a:endParaRPr>
          </a:p>
          <a:p>
            <a:r>
              <a:rPr lang="en-GB" sz="1000" dirty="0" smtClean="0">
                <a:latin typeface="Comic Sans MS" panose="030F0702030302020204" pitchFamily="66" charset="0"/>
              </a:rPr>
              <a:t>Each </a:t>
            </a:r>
            <a:r>
              <a:rPr lang="en-GB" sz="1000" dirty="0">
                <a:latin typeface="Comic Sans MS" panose="030F0702030302020204" pitchFamily="66" charset="0"/>
              </a:rPr>
              <a:t>line begins with ‘I', suggesting also the speaker's obsession with himself. </a:t>
            </a:r>
            <a:r>
              <a:rPr lang="en-GB" sz="1000" dirty="0" smtClean="0">
                <a:latin typeface="Comic Sans MS" panose="030F0702030302020204" pitchFamily="66" charset="0"/>
              </a:rPr>
              <a:t>‘</a:t>
            </a:r>
            <a:r>
              <a:rPr lang="en-GB" sz="1000" dirty="0">
                <a:latin typeface="Comic Sans MS" panose="030F0702030302020204" pitchFamily="66" charset="0"/>
              </a:rPr>
              <a:t>I' ‘my' and ‘mine'. </a:t>
            </a:r>
            <a:endParaRPr lang="en-GB" sz="1000" dirty="0" smtClean="0">
              <a:latin typeface="Comic Sans MS" panose="030F0702030302020204" pitchFamily="66" charset="0"/>
            </a:endParaRPr>
          </a:p>
          <a:p>
            <a:r>
              <a:rPr lang="en-GB" sz="1000" dirty="0" smtClean="0">
                <a:latin typeface="Comic Sans MS" panose="030F0702030302020204" pitchFamily="66" charset="0"/>
              </a:rPr>
              <a:t>The </a:t>
            </a:r>
            <a:r>
              <a:rPr lang="en-GB" sz="1000" dirty="0">
                <a:latin typeface="Comic Sans MS" panose="030F0702030302020204" pitchFamily="66" charset="0"/>
              </a:rPr>
              <a:t>foe is given no name; what is important is his relationship to the speaker</a:t>
            </a:r>
            <a:r>
              <a:rPr lang="en-GB" sz="1000" dirty="0" smtClean="0">
                <a:latin typeface="Comic Sans MS" panose="030F0702030302020204" pitchFamily="66" charset="0"/>
              </a:rPr>
              <a:t>.</a:t>
            </a:r>
          </a:p>
          <a:p>
            <a:endParaRPr lang="en-GB" sz="1000" dirty="0">
              <a:latin typeface="Comic Sans MS" panose="030F0702030302020204" pitchFamily="66" charset="0"/>
            </a:endParaRPr>
          </a:p>
          <a:p>
            <a:r>
              <a:rPr lang="en-GB" sz="1000" dirty="0">
                <a:latin typeface="Comic Sans MS" panose="030F0702030302020204" pitchFamily="66" charset="0"/>
              </a:rPr>
              <a:t>The negativity of the speaker is implied in stanza two. His only true emotions are </a:t>
            </a:r>
            <a:r>
              <a:rPr lang="en-GB" sz="1000" dirty="0" smtClean="0">
                <a:latin typeface="Comic Sans MS" panose="030F0702030302020204" pitchFamily="66" charset="0"/>
              </a:rPr>
              <a:t>‘fears’ </a:t>
            </a:r>
            <a:r>
              <a:rPr lang="en-GB" sz="1000" dirty="0">
                <a:latin typeface="Comic Sans MS" panose="030F0702030302020204" pitchFamily="66" charset="0"/>
              </a:rPr>
              <a:t>and </a:t>
            </a:r>
            <a:r>
              <a:rPr lang="en-GB" sz="1000" dirty="0" smtClean="0">
                <a:latin typeface="Comic Sans MS" panose="030F0702030302020204" pitchFamily="66" charset="0"/>
              </a:rPr>
              <a:t>‘tears’. </a:t>
            </a:r>
          </a:p>
          <a:p>
            <a:r>
              <a:rPr lang="en-GB" sz="1000" dirty="0" smtClean="0">
                <a:latin typeface="Comic Sans MS" panose="030F0702030302020204" pitchFamily="66" charset="0"/>
              </a:rPr>
              <a:t>All </a:t>
            </a:r>
            <a:r>
              <a:rPr lang="en-GB" sz="1000" dirty="0">
                <a:latin typeface="Comic Sans MS" panose="030F0702030302020204" pitchFamily="66" charset="0"/>
              </a:rPr>
              <a:t>that is positive is false – the sun of </a:t>
            </a:r>
            <a:r>
              <a:rPr lang="en-GB" sz="1000" dirty="0" smtClean="0">
                <a:latin typeface="Comic Sans MS" panose="030F0702030302020204" pitchFamily="66" charset="0"/>
              </a:rPr>
              <a:t>‘smiles’, </a:t>
            </a:r>
            <a:r>
              <a:rPr lang="en-GB" sz="1000" dirty="0">
                <a:latin typeface="Comic Sans MS" panose="030F0702030302020204" pitchFamily="66" charset="0"/>
              </a:rPr>
              <a:t>and the softness of </a:t>
            </a:r>
            <a:r>
              <a:rPr lang="en-GB" sz="1000" dirty="0" smtClean="0">
                <a:latin typeface="Comic Sans MS" panose="030F0702030302020204" pitchFamily="66" charset="0"/>
              </a:rPr>
              <a:t>‘deceit’.</a:t>
            </a:r>
            <a:r>
              <a:rPr lang="en-GB" sz="1000" dirty="0">
                <a:latin typeface="Comic Sans MS" panose="030F0702030302020204" pitchFamily="66" charset="0"/>
              </a:rPr>
              <a:t/>
            </a:r>
            <a:br>
              <a:rPr lang="en-GB" sz="1000" dirty="0">
                <a:latin typeface="Comic Sans MS" panose="030F0702030302020204" pitchFamily="66" charset="0"/>
              </a:rPr>
            </a:br>
            <a:r>
              <a:rPr lang="en-GB" sz="1000" dirty="0">
                <a:latin typeface="Comic Sans MS" panose="030F0702030302020204" pitchFamily="66" charset="0"/>
              </a:rPr>
              <a:t>Concealment is achieved through the language, as we do not see what is growing until the apple appears. It suggests that the nature of what is being nurtured is only apparent when it is fully developed, even to the one who nurtures it</a:t>
            </a:r>
            <a:r>
              <a:rPr lang="en-GB" sz="1000" dirty="0" smtClean="0">
                <a:latin typeface="Comic Sans MS" panose="030F0702030302020204" pitchFamily="66" charset="0"/>
              </a:rPr>
              <a:t>.</a:t>
            </a:r>
            <a:endParaRPr lang="en-GB" sz="1000" dirty="0" smtClean="0">
              <a:solidFill>
                <a:schemeClr val="dk1"/>
              </a:solidFill>
              <a:latin typeface="Comic Sans MS" panose="030F0702030302020204" pitchFamily="66" charset="0"/>
            </a:endParaRPr>
          </a:p>
        </p:txBody>
      </p:sp>
      <p:sp>
        <p:nvSpPr>
          <p:cNvPr id="13" name="TextBox 12"/>
          <p:cNvSpPr txBox="1"/>
          <p:nvPr/>
        </p:nvSpPr>
        <p:spPr>
          <a:xfrm>
            <a:off x="3551646" y="1769882"/>
            <a:ext cx="2915164" cy="2092881"/>
          </a:xfrm>
          <a:prstGeom prst="rect">
            <a:avLst/>
          </a:prstGeom>
          <a:noFill/>
          <a:ln>
            <a:solidFill>
              <a:schemeClr val="tx1"/>
            </a:solidFill>
          </a:ln>
        </p:spPr>
        <p:txBody>
          <a:bodyPr wrap="square" rtlCol="0">
            <a:spAutoFit/>
          </a:bodyPr>
          <a:lstStyle/>
          <a:p>
            <a:r>
              <a:rPr lang="en-GB" sz="1000" b="1" u="sng" dirty="0" smtClean="0">
                <a:latin typeface="Comic Sans MS" panose="030F0702030302020204" pitchFamily="66" charset="0"/>
              </a:rPr>
              <a:t>MEANING - 2 </a:t>
            </a:r>
            <a:r>
              <a:rPr lang="en-GB" sz="1000" b="1" u="sng" dirty="0">
                <a:latin typeface="Comic Sans MS" panose="030F0702030302020204" pitchFamily="66" charset="0"/>
              </a:rPr>
              <a:t>meanings</a:t>
            </a:r>
            <a:endParaRPr lang="en-GB" sz="1000" b="1" u="sng" dirty="0" smtClean="0">
              <a:latin typeface="Comic Sans MS" panose="030F0702030302020204" pitchFamily="66" charset="0"/>
            </a:endParaRPr>
          </a:p>
          <a:p>
            <a:r>
              <a:rPr lang="en-GB" sz="1000" b="1" dirty="0" smtClean="0">
                <a:latin typeface="Comic Sans MS" panose="030F0702030302020204" pitchFamily="66" charset="0"/>
              </a:rPr>
              <a:t>1. DENOTATION: simple tale of a man who lets his anger build up until he kills his ‘foe’ with a poisoned apple in his garden; moral - tell your ‘friend’ how you feel to avoid anger festering</a:t>
            </a:r>
          </a:p>
          <a:p>
            <a:r>
              <a:rPr lang="en-GB" sz="1000" b="1" dirty="0" smtClean="0">
                <a:solidFill>
                  <a:srgbClr val="FF0000"/>
                </a:solidFill>
                <a:latin typeface="Comic Sans MS" panose="030F0702030302020204" pitchFamily="66" charset="0"/>
              </a:rPr>
              <a:t>2. CONNOTATION: an allegory for revolution (French)</a:t>
            </a:r>
          </a:p>
          <a:p>
            <a:pPr marL="171450" indent="-171450">
              <a:buFont typeface="Arial" panose="020B0604020202020204" pitchFamily="34" charset="0"/>
              <a:buChar char="•"/>
            </a:pPr>
            <a:r>
              <a:rPr lang="en-GB" sz="1000" dirty="0">
                <a:latin typeface="Comic Sans MS" panose="030F0702030302020204" pitchFamily="66" charset="0"/>
              </a:rPr>
              <a:t> Blake has </a:t>
            </a:r>
            <a:r>
              <a:rPr lang="en-GB" sz="1000" dirty="0" smtClean="0">
                <a:latin typeface="Comic Sans MS" panose="030F0702030302020204" pitchFamily="66" charset="0"/>
              </a:rPr>
              <a:t>inverted/ reversed the morality </a:t>
            </a:r>
            <a:r>
              <a:rPr lang="en-GB" sz="1000" dirty="0">
                <a:latin typeface="Comic Sans MS" panose="030F0702030302020204" pitchFamily="66" charset="0"/>
              </a:rPr>
              <a:t>of his time. </a:t>
            </a:r>
            <a:r>
              <a:rPr lang="en-GB" sz="1000" dirty="0" smtClean="0">
                <a:latin typeface="Comic Sans MS" panose="030F0702030302020204" pitchFamily="66" charset="0"/>
              </a:rPr>
              <a:t>By suppressing anger/ energy with reason, we create war/ destruction. Let anger out or people will rise up and kill – a warning to the British government</a:t>
            </a:r>
            <a:endParaRPr lang="en-GB" sz="1000" b="1" u="sng" dirty="0" smtClean="0">
              <a:latin typeface="Comic Sans MS" panose="030F0702030302020204" pitchFamily="66" charset="0"/>
            </a:endParaRPr>
          </a:p>
        </p:txBody>
      </p:sp>
      <p:pic>
        <p:nvPicPr>
          <p:cNvPr id="7" name="Picture 6"/>
          <p:cNvPicPr>
            <a:picLocks noChangeAspect="1"/>
          </p:cNvPicPr>
          <p:nvPr/>
        </p:nvPicPr>
        <p:blipFill>
          <a:blip r:embed="rId8"/>
          <a:stretch>
            <a:fillRect/>
          </a:stretch>
        </p:blipFill>
        <p:spPr>
          <a:xfrm>
            <a:off x="5559552" y="3913800"/>
            <a:ext cx="907258" cy="1506883"/>
          </a:xfrm>
          <a:prstGeom prst="rect">
            <a:avLst/>
          </a:prstGeom>
        </p:spPr>
      </p:pic>
    </p:spTree>
    <p:extLst>
      <p:ext uri="{BB962C8B-B14F-4D97-AF65-F5344CB8AC3E}">
        <p14:creationId xmlns:p14="http://schemas.microsoft.com/office/powerpoint/2010/main" val="41834423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0324" y="4152224"/>
            <a:ext cx="1708543" cy="493777"/>
          </a:xfrm>
        </p:spPr>
        <p:txBody>
          <a:bodyPr>
            <a:noAutofit/>
          </a:bodyPr>
          <a:lstStyle/>
          <a:p>
            <a:pPr algn="ctr"/>
            <a:r>
              <a:rPr lang="en-GB" sz="1400" b="1" dirty="0" smtClean="0">
                <a:latin typeface="Comic Sans MS" panose="030F0702030302020204" pitchFamily="66" charset="0"/>
              </a:rPr>
              <a:t>William Blake – A Poison Tree</a:t>
            </a:r>
            <a:r>
              <a:rPr lang="en-GB" sz="1600" b="1" dirty="0" smtClean="0">
                <a:latin typeface="Comic Sans MS" panose="030F0702030302020204" pitchFamily="66" charset="0"/>
              </a:rPr>
              <a:t/>
            </a:r>
            <a:br>
              <a:rPr lang="en-GB" sz="1600" b="1" dirty="0" smtClean="0">
                <a:latin typeface="Comic Sans MS" panose="030F0702030302020204" pitchFamily="66" charset="0"/>
              </a:rPr>
            </a:br>
            <a:endParaRPr lang="en-GB" sz="1600" b="1" dirty="0">
              <a:latin typeface="Comic Sans MS" panose="030F0702030302020204" pitchFamily="66" charset="0"/>
            </a:endParaRPr>
          </a:p>
        </p:txBody>
      </p:sp>
      <p:sp>
        <p:nvSpPr>
          <p:cNvPr id="3" name="Rectangle 2"/>
          <p:cNvSpPr/>
          <p:nvPr/>
        </p:nvSpPr>
        <p:spPr>
          <a:xfrm>
            <a:off x="118872" y="4735"/>
            <a:ext cx="3370768" cy="5343771"/>
          </a:xfrm>
          <a:prstGeom prst="rect">
            <a:avLst/>
          </a:prstGeom>
          <a:ln>
            <a:solidFill>
              <a:schemeClr val="tx1"/>
            </a:solidFill>
          </a:ln>
        </p:spPr>
        <p:txBody>
          <a:bodyPr wrap="square">
            <a:spAutoFit/>
          </a:bodyPr>
          <a:lstStyle/>
          <a:p>
            <a:r>
              <a:rPr lang="en-GB" sz="975" b="1" u="sng" kern="1400" dirty="0" smtClean="0">
                <a:ln>
                  <a:noFill/>
                </a:ln>
                <a:solidFill>
                  <a:srgbClr val="333333"/>
                </a:solidFill>
                <a:effectLst/>
                <a:latin typeface="Comic Sans MS" panose="030F0702030302020204" pitchFamily="66" charset="0"/>
              </a:rPr>
              <a:t>CONTEXT</a:t>
            </a:r>
          </a:p>
          <a:p>
            <a:endParaRPr lang="en-GB" sz="975" b="1" u="sng" kern="1400" dirty="0">
              <a:solidFill>
                <a:srgbClr val="333333"/>
              </a:solidFill>
              <a:latin typeface="Comic Sans MS" panose="030F0702030302020204" pitchFamily="66" charset="0"/>
            </a:endParaRPr>
          </a:p>
          <a:p>
            <a:endParaRPr lang="en-GB" sz="975" b="1" u="sng" kern="1400" dirty="0" smtClean="0">
              <a:ln>
                <a:noFill/>
              </a:ln>
              <a:solidFill>
                <a:srgbClr val="333333"/>
              </a:solidFill>
              <a:effectLst/>
              <a:latin typeface="Comic Sans MS" panose="030F0702030302020204" pitchFamily="66" charset="0"/>
            </a:endParaRPr>
          </a:p>
          <a:p>
            <a:endParaRPr lang="en-GB" sz="975" b="1" u="sng" kern="1400" dirty="0">
              <a:solidFill>
                <a:srgbClr val="333333"/>
              </a:solidFill>
              <a:latin typeface="Comic Sans MS" panose="030F0702030302020204" pitchFamily="66" charset="0"/>
            </a:endParaRPr>
          </a:p>
          <a:p>
            <a:endParaRPr lang="en-GB" sz="975" b="1" u="sng" kern="1400" dirty="0" smtClean="0">
              <a:ln>
                <a:noFill/>
              </a:ln>
              <a:solidFill>
                <a:srgbClr val="333333"/>
              </a:solidFill>
              <a:effectLst/>
              <a:latin typeface="Comic Sans MS" panose="030F0702030302020204" pitchFamily="66" charset="0"/>
            </a:endParaRPr>
          </a:p>
          <a:p>
            <a:endParaRPr lang="en-GB" sz="975" b="1" u="sng" kern="1400" dirty="0">
              <a:solidFill>
                <a:srgbClr val="333333"/>
              </a:solidFill>
              <a:latin typeface="Comic Sans MS" panose="030F0702030302020204" pitchFamily="66" charset="0"/>
            </a:endParaRPr>
          </a:p>
          <a:p>
            <a:endParaRPr lang="en-GB" sz="975" b="1" u="sng" kern="1400" dirty="0" smtClean="0">
              <a:ln>
                <a:noFill/>
              </a:ln>
              <a:solidFill>
                <a:srgbClr val="333333"/>
              </a:solidFill>
              <a:effectLst/>
              <a:latin typeface="Comic Sans MS" panose="030F0702030302020204" pitchFamily="66" charset="0"/>
            </a:endParaRPr>
          </a:p>
          <a:p>
            <a:endParaRPr lang="en-GB" sz="975" b="1" u="sng" kern="1400" dirty="0">
              <a:solidFill>
                <a:srgbClr val="333333"/>
              </a:solidFill>
              <a:latin typeface="Comic Sans MS" panose="030F0702030302020204" pitchFamily="66" charset="0"/>
            </a:endParaRPr>
          </a:p>
          <a:p>
            <a:endParaRPr lang="en-GB" sz="975" b="1" u="sng" kern="1400" dirty="0" smtClean="0">
              <a:ln>
                <a:noFill/>
              </a:ln>
              <a:solidFill>
                <a:srgbClr val="333333"/>
              </a:solidFill>
              <a:effectLst/>
              <a:latin typeface="Comic Sans MS" panose="030F0702030302020204" pitchFamily="66" charset="0"/>
            </a:endParaRPr>
          </a:p>
          <a:p>
            <a:endParaRPr lang="en-GB" sz="975" b="1" u="sng" kern="1400" dirty="0">
              <a:solidFill>
                <a:srgbClr val="333333"/>
              </a:solidFill>
              <a:latin typeface="Comic Sans MS" panose="030F0702030302020204" pitchFamily="66" charset="0"/>
            </a:endParaRPr>
          </a:p>
          <a:p>
            <a:endParaRPr lang="en-GB" sz="975" b="1" u="sng" kern="1400" dirty="0" smtClean="0">
              <a:ln>
                <a:noFill/>
              </a:ln>
              <a:solidFill>
                <a:srgbClr val="333333"/>
              </a:solidFill>
              <a:effectLst/>
              <a:latin typeface="Comic Sans MS" panose="030F0702030302020204" pitchFamily="66" charset="0"/>
            </a:endParaRPr>
          </a:p>
          <a:p>
            <a:endParaRPr lang="en-GB" sz="975" b="1" u="sng" kern="1400" dirty="0">
              <a:solidFill>
                <a:srgbClr val="333333"/>
              </a:solidFill>
              <a:latin typeface="Comic Sans MS" panose="030F0702030302020204" pitchFamily="66" charset="0"/>
            </a:endParaRPr>
          </a:p>
          <a:p>
            <a:endParaRPr lang="en-GB" sz="975" b="1" u="sng" kern="1400" dirty="0" smtClean="0">
              <a:ln>
                <a:noFill/>
              </a:ln>
              <a:solidFill>
                <a:srgbClr val="333333"/>
              </a:solidFill>
              <a:effectLst/>
              <a:latin typeface="Comic Sans MS" panose="030F0702030302020204" pitchFamily="66" charset="0"/>
            </a:endParaRPr>
          </a:p>
          <a:p>
            <a:endParaRPr lang="en-GB" sz="975" b="1" u="sng" kern="1400" dirty="0">
              <a:solidFill>
                <a:srgbClr val="333333"/>
              </a:solidFill>
              <a:latin typeface="Comic Sans MS" panose="030F0702030302020204" pitchFamily="66" charset="0"/>
            </a:endParaRPr>
          </a:p>
          <a:p>
            <a:endParaRPr lang="en-GB" sz="975" b="1" u="sng" kern="1400" dirty="0" smtClean="0">
              <a:ln>
                <a:noFill/>
              </a:ln>
              <a:solidFill>
                <a:srgbClr val="333333"/>
              </a:solidFill>
              <a:effectLst/>
              <a:latin typeface="Comic Sans MS" panose="030F0702030302020204" pitchFamily="66" charset="0"/>
            </a:endParaRPr>
          </a:p>
          <a:p>
            <a:endParaRPr lang="en-GB" sz="975" b="1" u="sng" kern="1400" dirty="0">
              <a:solidFill>
                <a:srgbClr val="333333"/>
              </a:solidFill>
              <a:latin typeface="Comic Sans MS" panose="030F0702030302020204" pitchFamily="66" charset="0"/>
            </a:endParaRPr>
          </a:p>
          <a:p>
            <a:endParaRPr lang="en-GB" sz="975" b="1" u="sng" kern="1400" dirty="0" smtClean="0">
              <a:ln>
                <a:noFill/>
              </a:ln>
              <a:solidFill>
                <a:srgbClr val="333333"/>
              </a:solidFill>
              <a:effectLst/>
              <a:latin typeface="Comic Sans MS" panose="030F0702030302020204" pitchFamily="66" charset="0"/>
            </a:endParaRPr>
          </a:p>
          <a:p>
            <a:endParaRPr lang="en-GB" sz="975" b="1" u="sng" kern="1400" dirty="0">
              <a:solidFill>
                <a:srgbClr val="333333"/>
              </a:solidFill>
              <a:latin typeface="Comic Sans MS" panose="030F0702030302020204" pitchFamily="66" charset="0"/>
            </a:endParaRPr>
          </a:p>
          <a:p>
            <a:endParaRPr lang="en-GB" sz="975" b="1" u="sng" kern="1400" dirty="0" smtClean="0">
              <a:ln>
                <a:noFill/>
              </a:ln>
              <a:solidFill>
                <a:srgbClr val="333333"/>
              </a:solidFill>
              <a:effectLst/>
              <a:latin typeface="Comic Sans MS" panose="030F0702030302020204" pitchFamily="66" charset="0"/>
            </a:endParaRPr>
          </a:p>
          <a:p>
            <a:endParaRPr lang="en-GB" sz="975" b="1" u="sng" kern="1400" dirty="0">
              <a:solidFill>
                <a:srgbClr val="333333"/>
              </a:solidFill>
              <a:latin typeface="Comic Sans MS" panose="030F0702030302020204" pitchFamily="66" charset="0"/>
            </a:endParaRPr>
          </a:p>
          <a:p>
            <a:endParaRPr lang="en-GB" sz="975" b="1" u="sng" kern="1400" dirty="0" smtClean="0">
              <a:ln>
                <a:noFill/>
              </a:ln>
              <a:solidFill>
                <a:srgbClr val="333333"/>
              </a:solidFill>
              <a:effectLst/>
              <a:latin typeface="Comic Sans MS" panose="030F0702030302020204" pitchFamily="66" charset="0"/>
            </a:endParaRPr>
          </a:p>
          <a:p>
            <a:endParaRPr lang="en-GB" sz="975" b="1" u="sng" kern="1400" dirty="0">
              <a:solidFill>
                <a:srgbClr val="333333"/>
              </a:solidFill>
              <a:latin typeface="Comic Sans MS" panose="030F0702030302020204" pitchFamily="66" charset="0"/>
            </a:endParaRPr>
          </a:p>
          <a:p>
            <a:endParaRPr lang="en-GB" sz="975" b="1" u="sng" kern="1400" dirty="0" smtClean="0">
              <a:ln>
                <a:noFill/>
              </a:ln>
              <a:solidFill>
                <a:srgbClr val="333333"/>
              </a:solidFill>
              <a:effectLst/>
              <a:latin typeface="Comic Sans MS" panose="030F0702030302020204" pitchFamily="66" charset="0"/>
            </a:endParaRPr>
          </a:p>
          <a:p>
            <a:endParaRPr lang="en-GB" sz="975" b="1" u="sng" kern="1400" dirty="0">
              <a:solidFill>
                <a:srgbClr val="333333"/>
              </a:solidFill>
              <a:latin typeface="Comic Sans MS" panose="030F0702030302020204" pitchFamily="66" charset="0"/>
            </a:endParaRPr>
          </a:p>
          <a:p>
            <a:endParaRPr lang="en-GB" sz="975" b="1" u="sng" kern="1400" dirty="0" smtClean="0">
              <a:ln>
                <a:noFill/>
              </a:ln>
              <a:solidFill>
                <a:srgbClr val="333333"/>
              </a:solidFill>
              <a:effectLst/>
              <a:latin typeface="Comic Sans MS" panose="030F0702030302020204" pitchFamily="66" charset="0"/>
            </a:endParaRPr>
          </a:p>
          <a:p>
            <a:endParaRPr lang="en-GB" sz="975" b="1" u="sng" kern="1400" dirty="0">
              <a:solidFill>
                <a:srgbClr val="333333"/>
              </a:solidFill>
              <a:latin typeface="Comic Sans MS" panose="030F0702030302020204" pitchFamily="66" charset="0"/>
            </a:endParaRPr>
          </a:p>
          <a:p>
            <a:endParaRPr lang="en-GB" sz="975" b="1" u="sng" kern="1400" dirty="0" smtClean="0">
              <a:ln>
                <a:noFill/>
              </a:ln>
              <a:solidFill>
                <a:srgbClr val="333333"/>
              </a:solidFill>
              <a:effectLst/>
              <a:latin typeface="Comic Sans MS" panose="030F0702030302020204" pitchFamily="66" charset="0"/>
            </a:endParaRPr>
          </a:p>
          <a:p>
            <a:endParaRPr lang="en-GB" sz="975" b="1" u="sng" kern="1400" dirty="0">
              <a:solidFill>
                <a:srgbClr val="333333"/>
              </a:solidFill>
              <a:latin typeface="Comic Sans MS" panose="030F0702030302020204" pitchFamily="66" charset="0"/>
            </a:endParaRPr>
          </a:p>
          <a:p>
            <a:endParaRPr lang="en-GB" sz="975" b="1" u="sng" kern="1400" dirty="0" smtClean="0">
              <a:ln>
                <a:noFill/>
              </a:ln>
              <a:solidFill>
                <a:srgbClr val="333333"/>
              </a:solidFill>
              <a:effectLst/>
              <a:latin typeface="Comic Sans MS" panose="030F0702030302020204" pitchFamily="66" charset="0"/>
            </a:endParaRPr>
          </a:p>
          <a:p>
            <a:endParaRPr lang="en-GB" sz="975" b="1" u="sng" kern="1400" dirty="0">
              <a:solidFill>
                <a:srgbClr val="333333"/>
              </a:solidFill>
              <a:latin typeface="Comic Sans MS" panose="030F0702030302020204" pitchFamily="66" charset="0"/>
            </a:endParaRPr>
          </a:p>
          <a:p>
            <a:endParaRPr lang="en-GB" sz="975" b="1" u="sng" kern="1400" dirty="0" smtClean="0">
              <a:ln>
                <a:noFill/>
              </a:ln>
              <a:solidFill>
                <a:srgbClr val="333333"/>
              </a:solidFill>
              <a:effectLst/>
              <a:latin typeface="Comic Sans MS" panose="030F0702030302020204" pitchFamily="66" charset="0"/>
            </a:endParaRPr>
          </a:p>
          <a:p>
            <a:endParaRPr lang="en-GB" sz="975" b="1" u="sng" kern="1400" dirty="0">
              <a:solidFill>
                <a:srgbClr val="333333"/>
              </a:solidFill>
              <a:latin typeface="Comic Sans MS" panose="030F0702030302020204" pitchFamily="66" charset="0"/>
            </a:endParaRPr>
          </a:p>
          <a:p>
            <a:endParaRPr lang="en-GB" sz="975" b="1" u="sng" kern="1400" dirty="0" smtClean="0">
              <a:ln>
                <a:noFill/>
              </a:ln>
              <a:solidFill>
                <a:srgbClr val="333333"/>
              </a:solidFill>
              <a:effectLst/>
              <a:latin typeface="Comic Sans MS" panose="030F0702030302020204" pitchFamily="66" charset="0"/>
            </a:endParaRPr>
          </a:p>
          <a:p>
            <a:endParaRPr lang="en-GB" sz="975" b="1" u="sng" kern="1400" dirty="0">
              <a:solidFill>
                <a:srgbClr val="333333"/>
              </a:solidFill>
              <a:latin typeface="Comic Sans MS" panose="030F0702030302020204" pitchFamily="66" charset="0"/>
            </a:endParaRPr>
          </a:p>
          <a:p>
            <a:endParaRPr lang="en-GB" sz="975" b="1" u="sng" kern="1400" dirty="0" smtClean="0">
              <a:ln>
                <a:noFill/>
              </a:ln>
              <a:solidFill>
                <a:srgbClr val="333333"/>
              </a:solidFill>
              <a:effectLst/>
              <a:latin typeface="Comic Sans MS" panose="030F0702030302020204" pitchFamily="66" charset="0"/>
            </a:endParaRPr>
          </a:p>
        </p:txBody>
      </p:sp>
      <p:sp>
        <p:nvSpPr>
          <p:cNvPr id="4" name="TextBox 3"/>
          <p:cNvSpPr txBox="1"/>
          <p:nvPr/>
        </p:nvSpPr>
        <p:spPr>
          <a:xfrm>
            <a:off x="3891570" y="81972"/>
            <a:ext cx="2405278" cy="738664"/>
          </a:xfrm>
          <a:prstGeom prst="rect">
            <a:avLst/>
          </a:prstGeom>
          <a:noFill/>
          <a:ln>
            <a:solidFill>
              <a:schemeClr val="tx1"/>
            </a:solidFill>
          </a:ln>
        </p:spPr>
        <p:txBody>
          <a:bodyPr wrap="square" rtlCol="0">
            <a:spAutoFit/>
          </a:bodyPr>
          <a:lstStyle/>
          <a:p>
            <a:pPr algn="ctr"/>
            <a:r>
              <a:rPr lang="en-GB" sz="1400" b="1" dirty="0" smtClean="0">
                <a:latin typeface="Comic Sans MS" panose="030F0702030302020204" pitchFamily="66" charset="0"/>
              </a:rPr>
              <a:t>FORM – </a:t>
            </a:r>
          </a:p>
          <a:p>
            <a:pPr algn="ctr"/>
            <a:endParaRPr lang="en-GB" sz="1400" b="1" dirty="0">
              <a:latin typeface="Comic Sans MS" panose="030F0702030302020204" pitchFamily="66" charset="0"/>
            </a:endParaRPr>
          </a:p>
          <a:p>
            <a:pPr algn="ctr"/>
            <a:endParaRPr lang="en-GB" sz="1400" b="1" dirty="0" smtClean="0">
              <a:latin typeface="Comic Sans MS" panose="030F0702030302020204" pitchFamily="66" charset="0"/>
            </a:endParaRPr>
          </a:p>
        </p:txBody>
      </p:sp>
      <p:sp>
        <p:nvSpPr>
          <p:cNvPr id="5" name="Rectangle 4"/>
          <p:cNvSpPr/>
          <p:nvPr/>
        </p:nvSpPr>
        <p:spPr>
          <a:xfrm>
            <a:off x="45720" y="5422079"/>
            <a:ext cx="6457666" cy="1323439"/>
          </a:xfrm>
          <a:prstGeom prst="rect">
            <a:avLst/>
          </a:prstGeom>
          <a:ln>
            <a:solidFill>
              <a:schemeClr val="tx1"/>
            </a:solidFill>
          </a:ln>
        </p:spPr>
        <p:txBody>
          <a:bodyPr wrap="square">
            <a:spAutoFit/>
          </a:bodyPr>
          <a:lstStyle/>
          <a:p>
            <a:pPr>
              <a:defRPr/>
            </a:pPr>
            <a:r>
              <a:rPr lang="en-GB" sz="1000" b="1" u="sng" dirty="0" smtClean="0">
                <a:solidFill>
                  <a:schemeClr val="dk1"/>
                </a:solidFill>
                <a:latin typeface="Comic Sans MS" panose="030F0702030302020204" pitchFamily="66" charset="0"/>
              </a:rPr>
              <a:t>Structure</a:t>
            </a:r>
          </a:p>
          <a:p>
            <a:pPr>
              <a:defRPr/>
            </a:pPr>
            <a:endParaRPr lang="en-GB" sz="1000" b="1" u="sng" dirty="0">
              <a:solidFill>
                <a:schemeClr val="dk1"/>
              </a:solidFill>
              <a:latin typeface="Comic Sans MS" panose="030F0702030302020204" pitchFamily="66" charset="0"/>
            </a:endParaRPr>
          </a:p>
          <a:p>
            <a:pPr>
              <a:defRPr/>
            </a:pPr>
            <a:endParaRPr lang="en-GB" sz="1000" b="1" u="sng" dirty="0" smtClean="0">
              <a:solidFill>
                <a:schemeClr val="dk1"/>
              </a:solidFill>
              <a:latin typeface="Comic Sans MS" panose="030F0702030302020204" pitchFamily="66" charset="0"/>
            </a:endParaRPr>
          </a:p>
          <a:p>
            <a:pPr>
              <a:defRPr/>
            </a:pPr>
            <a:endParaRPr lang="en-GB" sz="1000" b="1" u="sng" dirty="0">
              <a:solidFill>
                <a:schemeClr val="dk1"/>
              </a:solidFill>
              <a:latin typeface="Comic Sans MS" panose="030F0702030302020204" pitchFamily="66" charset="0"/>
            </a:endParaRPr>
          </a:p>
          <a:p>
            <a:pPr>
              <a:defRPr/>
            </a:pPr>
            <a:endParaRPr lang="en-GB" sz="1000" b="1" u="sng" dirty="0" smtClean="0">
              <a:solidFill>
                <a:schemeClr val="dk1"/>
              </a:solidFill>
              <a:latin typeface="Comic Sans MS" panose="030F0702030302020204" pitchFamily="66" charset="0"/>
            </a:endParaRPr>
          </a:p>
          <a:p>
            <a:pPr>
              <a:defRPr/>
            </a:pPr>
            <a:endParaRPr lang="en-GB" sz="1000" b="1" u="sng" dirty="0">
              <a:solidFill>
                <a:schemeClr val="dk1"/>
              </a:solidFill>
              <a:latin typeface="Comic Sans MS" panose="030F0702030302020204" pitchFamily="66" charset="0"/>
            </a:endParaRPr>
          </a:p>
          <a:p>
            <a:pPr>
              <a:defRPr/>
            </a:pPr>
            <a:endParaRPr lang="en-GB" sz="1000" b="1" u="sng" dirty="0" smtClean="0">
              <a:solidFill>
                <a:schemeClr val="dk1"/>
              </a:solidFill>
              <a:latin typeface="Comic Sans MS" panose="030F0702030302020204" pitchFamily="66" charset="0"/>
            </a:endParaRPr>
          </a:p>
          <a:p>
            <a:pPr>
              <a:defRPr/>
            </a:pPr>
            <a:endParaRPr lang="en-GB" sz="1000" b="1" u="sng" dirty="0" smtClean="0">
              <a:solidFill>
                <a:schemeClr val="dk1"/>
              </a:solidFill>
              <a:latin typeface="Comic Sans MS" panose="030F0702030302020204" pitchFamily="66" charset="0"/>
            </a:endParaRPr>
          </a:p>
        </p:txBody>
      </p:sp>
      <p:sp>
        <p:nvSpPr>
          <p:cNvPr id="6" name="TextBox 5"/>
          <p:cNvSpPr txBox="1"/>
          <p:nvPr/>
        </p:nvSpPr>
        <p:spPr>
          <a:xfrm>
            <a:off x="3551646" y="864372"/>
            <a:ext cx="2915164" cy="861774"/>
          </a:xfrm>
          <a:prstGeom prst="rect">
            <a:avLst/>
          </a:prstGeom>
          <a:noFill/>
          <a:ln>
            <a:solidFill>
              <a:schemeClr val="tx1"/>
            </a:solidFill>
          </a:ln>
        </p:spPr>
        <p:txBody>
          <a:bodyPr wrap="square" rtlCol="0">
            <a:spAutoFit/>
          </a:bodyPr>
          <a:lstStyle/>
          <a:p>
            <a:r>
              <a:rPr lang="en-GB" sz="1000" b="1" u="sng" dirty="0" smtClean="0">
                <a:latin typeface="Comic Sans MS" panose="030F0702030302020204" pitchFamily="66" charset="0"/>
              </a:rPr>
              <a:t>THEMES</a:t>
            </a:r>
          </a:p>
          <a:p>
            <a:endParaRPr lang="en-GB" sz="1000" b="1" u="sng" dirty="0">
              <a:latin typeface="Comic Sans MS" panose="030F0702030302020204" pitchFamily="66" charset="0"/>
            </a:endParaRPr>
          </a:p>
          <a:p>
            <a:endParaRPr lang="en-GB" sz="1000" b="1" u="sng" dirty="0" smtClean="0">
              <a:latin typeface="Comic Sans MS" panose="030F0702030302020204" pitchFamily="66" charset="0"/>
            </a:endParaRPr>
          </a:p>
          <a:p>
            <a:endParaRPr lang="en-GB" sz="1000" b="1" u="sng" dirty="0">
              <a:latin typeface="Comic Sans MS" panose="030F0702030302020204" pitchFamily="66" charset="0"/>
            </a:endParaRPr>
          </a:p>
          <a:p>
            <a:endParaRPr lang="en-GB" sz="1000" b="1" u="sng" dirty="0" smtClean="0">
              <a:latin typeface="Comic Sans MS" panose="030F0702030302020204" pitchFamily="66" charset="0"/>
            </a:endParaRPr>
          </a:p>
        </p:txBody>
      </p:sp>
      <p:sp>
        <p:nvSpPr>
          <p:cNvPr id="9" name="Rectangle 8"/>
          <p:cNvSpPr/>
          <p:nvPr/>
        </p:nvSpPr>
        <p:spPr>
          <a:xfrm>
            <a:off x="6528816" y="4786679"/>
            <a:ext cx="2514064" cy="1938992"/>
          </a:xfrm>
          <a:prstGeom prst="rect">
            <a:avLst/>
          </a:prstGeom>
          <a:ln>
            <a:solidFill>
              <a:schemeClr val="tx1"/>
            </a:solidFill>
          </a:ln>
        </p:spPr>
        <p:txBody>
          <a:bodyPr wrap="square">
            <a:spAutoFit/>
          </a:bodyPr>
          <a:lstStyle/>
          <a:p>
            <a:pPr>
              <a:defRPr/>
            </a:pPr>
            <a:r>
              <a:rPr lang="en-GB" sz="1000" b="1" u="sng" dirty="0" smtClean="0">
                <a:solidFill>
                  <a:schemeClr val="dk1"/>
                </a:solidFill>
                <a:latin typeface="Comic Sans MS" panose="030F0702030302020204" pitchFamily="66" charset="0"/>
              </a:rPr>
              <a:t>IMAGERY/TECHNIQUES</a:t>
            </a:r>
          </a:p>
          <a:p>
            <a:pPr>
              <a:defRPr/>
            </a:pPr>
            <a:endParaRPr lang="en-GB" sz="1000" b="1" u="sng" dirty="0" smtClean="0">
              <a:solidFill>
                <a:schemeClr val="dk1"/>
              </a:solidFill>
              <a:latin typeface="Comic Sans MS" panose="030F0702030302020204" pitchFamily="66" charset="0"/>
            </a:endParaRPr>
          </a:p>
          <a:p>
            <a:pPr>
              <a:defRPr/>
            </a:pPr>
            <a:endParaRPr lang="en-GB" sz="1000" b="1" u="sng" dirty="0">
              <a:solidFill>
                <a:schemeClr val="dk1"/>
              </a:solidFill>
              <a:latin typeface="Comic Sans MS" panose="030F0702030302020204" pitchFamily="66" charset="0"/>
            </a:endParaRPr>
          </a:p>
          <a:p>
            <a:pPr>
              <a:defRPr/>
            </a:pPr>
            <a:endParaRPr lang="en-GB" sz="1000" b="1" u="sng" dirty="0" smtClean="0">
              <a:solidFill>
                <a:schemeClr val="dk1"/>
              </a:solidFill>
              <a:latin typeface="Comic Sans MS" panose="030F0702030302020204" pitchFamily="66" charset="0"/>
            </a:endParaRPr>
          </a:p>
          <a:p>
            <a:pPr>
              <a:defRPr/>
            </a:pPr>
            <a:endParaRPr lang="en-GB" sz="1000" b="1" u="sng" dirty="0">
              <a:solidFill>
                <a:schemeClr val="dk1"/>
              </a:solidFill>
              <a:latin typeface="Comic Sans MS" panose="030F0702030302020204" pitchFamily="66" charset="0"/>
            </a:endParaRPr>
          </a:p>
          <a:p>
            <a:pPr>
              <a:defRPr/>
            </a:pPr>
            <a:endParaRPr lang="en-GB" sz="1000" b="1" u="sng" dirty="0" smtClean="0">
              <a:solidFill>
                <a:schemeClr val="dk1"/>
              </a:solidFill>
              <a:latin typeface="Comic Sans MS" panose="030F0702030302020204" pitchFamily="66" charset="0"/>
            </a:endParaRPr>
          </a:p>
          <a:p>
            <a:pPr>
              <a:defRPr/>
            </a:pPr>
            <a:endParaRPr lang="en-GB" sz="1000" b="1" u="sng" dirty="0">
              <a:solidFill>
                <a:schemeClr val="dk1"/>
              </a:solidFill>
              <a:latin typeface="Comic Sans MS" panose="030F0702030302020204" pitchFamily="66" charset="0"/>
            </a:endParaRPr>
          </a:p>
          <a:p>
            <a:pPr>
              <a:defRPr/>
            </a:pPr>
            <a:endParaRPr lang="en-GB" sz="1000" b="1" u="sng" dirty="0" smtClean="0">
              <a:solidFill>
                <a:schemeClr val="dk1"/>
              </a:solidFill>
              <a:latin typeface="Comic Sans MS" panose="030F0702030302020204" pitchFamily="66" charset="0"/>
            </a:endParaRPr>
          </a:p>
          <a:p>
            <a:pPr>
              <a:defRPr/>
            </a:pPr>
            <a:endParaRPr lang="en-GB" sz="1000" b="1" u="sng" dirty="0">
              <a:solidFill>
                <a:schemeClr val="dk1"/>
              </a:solidFill>
              <a:latin typeface="Comic Sans MS" panose="030F0702030302020204" pitchFamily="66" charset="0"/>
            </a:endParaRPr>
          </a:p>
          <a:p>
            <a:pPr>
              <a:defRPr/>
            </a:pPr>
            <a:endParaRPr lang="en-GB" sz="1000" b="1" u="sng" dirty="0" smtClean="0">
              <a:solidFill>
                <a:schemeClr val="dk1"/>
              </a:solidFill>
              <a:latin typeface="Comic Sans MS" panose="030F0702030302020204" pitchFamily="66" charset="0"/>
            </a:endParaRPr>
          </a:p>
          <a:p>
            <a:pPr>
              <a:defRPr/>
            </a:pPr>
            <a:endParaRPr lang="en-GB" sz="1000" b="1" u="sng" dirty="0">
              <a:solidFill>
                <a:schemeClr val="dk1"/>
              </a:solidFill>
              <a:latin typeface="Comic Sans MS" panose="030F0702030302020204" pitchFamily="66" charset="0"/>
            </a:endParaRPr>
          </a:p>
          <a:p>
            <a:pPr>
              <a:defRPr/>
            </a:pPr>
            <a:endParaRPr lang="en-GB" sz="1000" b="1" u="sng" dirty="0" smtClean="0">
              <a:solidFill>
                <a:schemeClr val="dk1"/>
              </a:solidFill>
              <a:latin typeface="Comic Sans MS" panose="030F0702030302020204" pitchFamily="66" charset="0"/>
            </a:endParaRPr>
          </a:p>
        </p:txBody>
      </p:sp>
      <p:sp>
        <p:nvSpPr>
          <p:cNvPr id="12" name="Rectangle 11"/>
          <p:cNvSpPr/>
          <p:nvPr/>
        </p:nvSpPr>
        <p:spPr>
          <a:xfrm>
            <a:off x="6528816" y="87906"/>
            <a:ext cx="2440912" cy="4616648"/>
          </a:xfrm>
          <a:prstGeom prst="rect">
            <a:avLst/>
          </a:prstGeom>
          <a:ln>
            <a:solidFill>
              <a:schemeClr val="tx1"/>
            </a:solidFill>
          </a:ln>
        </p:spPr>
        <p:txBody>
          <a:bodyPr wrap="square">
            <a:spAutoFit/>
          </a:bodyPr>
          <a:lstStyle/>
          <a:p>
            <a:pPr>
              <a:defRPr/>
            </a:pPr>
            <a:r>
              <a:rPr lang="en-GB" sz="1050" b="1" u="sng" dirty="0" smtClean="0">
                <a:solidFill>
                  <a:schemeClr val="dk1"/>
                </a:solidFill>
                <a:latin typeface="Comic Sans MS" panose="030F0702030302020204" pitchFamily="66" charset="0"/>
              </a:rPr>
              <a:t>LANGUAGE &amp; EMOTIVE TONE</a:t>
            </a:r>
          </a:p>
          <a:p>
            <a:pPr>
              <a:defRPr/>
            </a:pPr>
            <a:endParaRPr lang="en-GB" sz="1050" b="1" u="sng" dirty="0">
              <a:solidFill>
                <a:schemeClr val="dk1"/>
              </a:solidFill>
              <a:latin typeface="Comic Sans MS" panose="030F0702030302020204" pitchFamily="66" charset="0"/>
            </a:endParaRPr>
          </a:p>
          <a:p>
            <a:pPr>
              <a:defRPr/>
            </a:pPr>
            <a:endParaRPr lang="en-GB" sz="1050" b="1" u="sng" dirty="0" smtClean="0">
              <a:solidFill>
                <a:schemeClr val="dk1"/>
              </a:solidFill>
              <a:latin typeface="Comic Sans MS" panose="030F0702030302020204" pitchFamily="66" charset="0"/>
            </a:endParaRPr>
          </a:p>
          <a:p>
            <a:pPr>
              <a:defRPr/>
            </a:pPr>
            <a:endParaRPr lang="en-GB" sz="1050" b="1" u="sng" dirty="0">
              <a:solidFill>
                <a:schemeClr val="dk1"/>
              </a:solidFill>
              <a:latin typeface="Comic Sans MS" panose="030F0702030302020204" pitchFamily="66" charset="0"/>
            </a:endParaRPr>
          </a:p>
          <a:p>
            <a:pPr>
              <a:defRPr/>
            </a:pPr>
            <a:endParaRPr lang="en-GB" sz="1050" b="1" u="sng" dirty="0" smtClean="0">
              <a:solidFill>
                <a:schemeClr val="dk1"/>
              </a:solidFill>
              <a:latin typeface="Comic Sans MS" panose="030F0702030302020204" pitchFamily="66" charset="0"/>
            </a:endParaRPr>
          </a:p>
          <a:p>
            <a:pPr>
              <a:defRPr/>
            </a:pPr>
            <a:endParaRPr lang="en-GB" sz="1050" b="1" u="sng" dirty="0">
              <a:solidFill>
                <a:schemeClr val="dk1"/>
              </a:solidFill>
              <a:latin typeface="Comic Sans MS" panose="030F0702030302020204" pitchFamily="66" charset="0"/>
            </a:endParaRPr>
          </a:p>
          <a:p>
            <a:pPr>
              <a:defRPr/>
            </a:pPr>
            <a:endParaRPr lang="en-GB" sz="1050" b="1" u="sng" dirty="0" smtClean="0">
              <a:solidFill>
                <a:schemeClr val="dk1"/>
              </a:solidFill>
              <a:latin typeface="Comic Sans MS" panose="030F0702030302020204" pitchFamily="66" charset="0"/>
            </a:endParaRPr>
          </a:p>
          <a:p>
            <a:pPr>
              <a:defRPr/>
            </a:pPr>
            <a:endParaRPr lang="en-GB" sz="1050" b="1" u="sng" dirty="0">
              <a:solidFill>
                <a:schemeClr val="dk1"/>
              </a:solidFill>
              <a:latin typeface="Comic Sans MS" panose="030F0702030302020204" pitchFamily="66" charset="0"/>
            </a:endParaRPr>
          </a:p>
          <a:p>
            <a:pPr>
              <a:defRPr/>
            </a:pPr>
            <a:endParaRPr lang="en-GB" sz="1050" b="1" u="sng" dirty="0" smtClean="0">
              <a:solidFill>
                <a:schemeClr val="dk1"/>
              </a:solidFill>
              <a:latin typeface="Comic Sans MS" panose="030F0702030302020204" pitchFamily="66" charset="0"/>
            </a:endParaRPr>
          </a:p>
          <a:p>
            <a:pPr>
              <a:defRPr/>
            </a:pPr>
            <a:endParaRPr lang="en-GB" sz="1050" b="1" u="sng" dirty="0">
              <a:solidFill>
                <a:schemeClr val="dk1"/>
              </a:solidFill>
              <a:latin typeface="Comic Sans MS" panose="030F0702030302020204" pitchFamily="66" charset="0"/>
            </a:endParaRPr>
          </a:p>
          <a:p>
            <a:pPr>
              <a:defRPr/>
            </a:pPr>
            <a:endParaRPr lang="en-GB" sz="1050" b="1" u="sng" dirty="0" smtClean="0">
              <a:solidFill>
                <a:schemeClr val="dk1"/>
              </a:solidFill>
              <a:latin typeface="Comic Sans MS" panose="030F0702030302020204" pitchFamily="66" charset="0"/>
            </a:endParaRPr>
          </a:p>
          <a:p>
            <a:pPr>
              <a:defRPr/>
            </a:pPr>
            <a:endParaRPr lang="en-GB" sz="1050" b="1" u="sng" dirty="0">
              <a:solidFill>
                <a:schemeClr val="dk1"/>
              </a:solidFill>
              <a:latin typeface="Comic Sans MS" panose="030F0702030302020204" pitchFamily="66" charset="0"/>
            </a:endParaRPr>
          </a:p>
          <a:p>
            <a:pPr>
              <a:defRPr/>
            </a:pPr>
            <a:endParaRPr lang="en-GB" sz="1050" b="1" u="sng" dirty="0" smtClean="0">
              <a:solidFill>
                <a:schemeClr val="dk1"/>
              </a:solidFill>
              <a:latin typeface="Comic Sans MS" panose="030F0702030302020204" pitchFamily="66" charset="0"/>
            </a:endParaRPr>
          </a:p>
          <a:p>
            <a:pPr>
              <a:defRPr/>
            </a:pPr>
            <a:endParaRPr lang="en-GB" sz="1050" b="1" u="sng" dirty="0">
              <a:solidFill>
                <a:schemeClr val="dk1"/>
              </a:solidFill>
              <a:latin typeface="Comic Sans MS" panose="030F0702030302020204" pitchFamily="66" charset="0"/>
            </a:endParaRPr>
          </a:p>
          <a:p>
            <a:pPr>
              <a:defRPr/>
            </a:pPr>
            <a:endParaRPr lang="en-GB" sz="1050" b="1" u="sng" dirty="0" smtClean="0">
              <a:solidFill>
                <a:schemeClr val="dk1"/>
              </a:solidFill>
              <a:latin typeface="Comic Sans MS" panose="030F0702030302020204" pitchFamily="66" charset="0"/>
            </a:endParaRPr>
          </a:p>
          <a:p>
            <a:pPr>
              <a:defRPr/>
            </a:pPr>
            <a:endParaRPr lang="en-GB" sz="1050" b="1" u="sng" dirty="0">
              <a:solidFill>
                <a:schemeClr val="dk1"/>
              </a:solidFill>
              <a:latin typeface="Comic Sans MS" panose="030F0702030302020204" pitchFamily="66" charset="0"/>
            </a:endParaRPr>
          </a:p>
          <a:p>
            <a:pPr>
              <a:defRPr/>
            </a:pPr>
            <a:endParaRPr lang="en-GB" sz="1050" b="1" u="sng" dirty="0" smtClean="0">
              <a:solidFill>
                <a:schemeClr val="dk1"/>
              </a:solidFill>
              <a:latin typeface="Comic Sans MS" panose="030F0702030302020204" pitchFamily="66" charset="0"/>
            </a:endParaRPr>
          </a:p>
          <a:p>
            <a:pPr>
              <a:defRPr/>
            </a:pPr>
            <a:endParaRPr lang="en-GB" sz="1050" b="1" u="sng" dirty="0">
              <a:solidFill>
                <a:schemeClr val="dk1"/>
              </a:solidFill>
              <a:latin typeface="Comic Sans MS" panose="030F0702030302020204" pitchFamily="66" charset="0"/>
            </a:endParaRPr>
          </a:p>
          <a:p>
            <a:pPr>
              <a:defRPr/>
            </a:pPr>
            <a:endParaRPr lang="en-GB" sz="1050" b="1" u="sng" dirty="0" smtClean="0">
              <a:solidFill>
                <a:schemeClr val="dk1"/>
              </a:solidFill>
              <a:latin typeface="Comic Sans MS" panose="030F0702030302020204" pitchFamily="66" charset="0"/>
            </a:endParaRPr>
          </a:p>
          <a:p>
            <a:pPr>
              <a:defRPr/>
            </a:pPr>
            <a:endParaRPr lang="en-GB" sz="1050" b="1" u="sng" dirty="0">
              <a:solidFill>
                <a:schemeClr val="dk1"/>
              </a:solidFill>
              <a:latin typeface="Comic Sans MS" panose="030F0702030302020204" pitchFamily="66" charset="0"/>
            </a:endParaRPr>
          </a:p>
          <a:p>
            <a:pPr>
              <a:defRPr/>
            </a:pPr>
            <a:endParaRPr lang="en-GB" sz="1050" b="1" u="sng" dirty="0" smtClean="0">
              <a:solidFill>
                <a:schemeClr val="dk1"/>
              </a:solidFill>
              <a:latin typeface="Comic Sans MS" panose="030F0702030302020204" pitchFamily="66" charset="0"/>
            </a:endParaRPr>
          </a:p>
          <a:p>
            <a:pPr>
              <a:defRPr/>
            </a:pPr>
            <a:endParaRPr lang="en-GB" sz="1050" b="1" u="sng" dirty="0">
              <a:solidFill>
                <a:schemeClr val="dk1"/>
              </a:solidFill>
              <a:latin typeface="Comic Sans MS" panose="030F0702030302020204" pitchFamily="66" charset="0"/>
            </a:endParaRPr>
          </a:p>
          <a:p>
            <a:pPr>
              <a:defRPr/>
            </a:pPr>
            <a:endParaRPr lang="en-GB" sz="1050" b="1" u="sng" dirty="0" smtClean="0">
              <a:solidFill>
                <a:schemeClr val="dk1"/>
              </a:solidFill>
              <a:latin typeface="Comic Sans MS" panose="030F0702030302020204" pitchFamily="66" charset="0"/>
            </a:endParaRPr>
          </a:p>
          <a:p>
            <a:pPr>
              <a:defRPr/>
            </a:pPr>
            <a:endParaRPr lang="en-GB" sz="1050" b="1" u="sng" dirty="0">
              <a:solidFill>
                <a:schemeClr val="dk1"/>
              </a:solidFill>
              <a:latin typeface="Comic Sans MS" panose="030F0702030302020204" pitchFamily="66" charset="0"/>
            </a:endParaRPr>
          </a:p>
          <a:p>
            <a:pPr>
              <a:defRPr/>
            </a:pPr>
            <a:endParaRPr lang="en-GB" sz="1050" b="1" u="sng" dirty="0" smtClean="0">
              <a:solidFill>
                <a:schemeClr val="dk1"/>
              </a:solidFill>
              <a:latin typeface="Comic Sans MS" panose="030F0702030302020204" pitchFamily="66" charset="0"/>
            </a:endParaRPr>
          </a:p>
          <a:p>
            <a:pPr>
              <a:defRPr/>
            </a:pPr>
            <a:endParaRPr lang="en-GB" sz="1050" b="1" u="sng" dirty="0">
              <a:solidFill>
                <a:schemeClr val="dk1"/>
              </a:solidFill>
              <a:latin typeface="Comic Sans MS" panose="030F0702030302020204" pitchFamily="66" charset="0"/>
            </a:endParaRPr>
          </a:p>
          <a:p>
            <a:pPr>
              <a:defRPr/>
            </a:pPr>
            <a:endParaRPr lang="en-GB" sz="1050" b="1" u="sng" dirty="0" smtClean="0">
              <a:solidFill>
                <a:schemeClr val="dk1"/>
              </a:solidFill>
              <a:latin typeface="Comic Sans MS" panose="030F0702030302020204" pitchFamily="66" charset="0"/>
            </a:endParaRPr>
          </a:p>
          <a:p>
            <a:pPr>
              <a:defRPr/>
            </a:pPr>
            <a:endParaRPr lang="en-GB" sz="1050" b="1" u="sng" dirty="0" smtClean="0">
              <a:solidFill>
                <a:schemeClr val="dk1"/>
              </a:solidFill>
              <a:latin typeface="Comic Sans MS" panose="030F0702030302020204" pitchFamily="66" charset="0"/>
            </a:endParaRPr>
          </a:p>
        </p:txBody>
      </p:sp>
      <p:sp>
        <p:nvSpPr>
          <p:cNvPr id="13" name="TextBox 12"/>
          <p:cNvSpPr txBox="1"/>
          <p:nvPr/>
        </p:nvSpPr>
        <p:spPr>
          <a:xfrm>
            <a:off x="3551646" y="1769882"/>
            <a:ext cx="2915164" cy="2092881"/>
          </a:xfrm>
          <a:prstGeom prst="rect">
            <a:avLst/>
          </a:prstGeom>
          <a:noFill/>
          <a:ln>
            <a:solidFill>
              <a:schemeClr val="tx1"/>
            </a:solidFill>
          </a:ln>
        </p:spPr>
        <p:txBody>
          <a:bodyPr wrap="square" rtlCol="0">
            <a:spAutoFit/>
          </a:bodyPr>
          <a:lstStyle/>
          <a:p>
            <a:r>
              <a:rPr lang="en-GB" sz="1000" b="1" u="sng" dirty="0" smtClean="0">
                <a:latin typeface="Comic Sans MS" panose="030F0702030302020204" pitchFamily="66" charset="0"/>
              </a:rPr>
              <a:t>MEANING - 2 </a:t>
            </a:r>
            <a:r>
              <a:rPr lang="en-GB" sz="1000" b="1" u="sng" dirty="0">
                <a:latin typeface="Comic Sans MS" panose="030F0702030302020204" pitchFamily="66" charset="0"/>
              </a:rPr>
              <a:t>meanings</a:t>
            </a:r>
            <a:endParaRPr lang="en-GB" sz="1000" b="1" u="sng" dirty="0" smtClean="0">
              <a:latin typeface="Comic Sans MS" panose="030F0702030302020204" pitchFamily="66" charset="0"/>
            </a:endParaRPr>
          </a:p>
          <a:p>
            <a:endParaRPr lang="en-GB" sz="1000" b="1" dirty="0">
              <a:latin typeface="Comic Sans MS" panose="030F0702030302020204" pitchFamily="66" charset="0"/>
            </a:endParaRPr>
          </a:p>
          <a:p>
            <a:endParaRPr lang="en-GB" sz="1000" b="1" dirty="0" smtClean="0">
              <a:latin typeface="Comic Sans MS" panose="030F0702030302020204" pitchFamily="66" charset="0"/>
            </a:endParaRPr>
          </a:p>
          <a:p>
            <a:endParaRPr lang="en-GB" sz="1000" b="1" dirty="0">
              <a:latin typeface="Comic Sans MS" panose="030F0702030302020204" pitchFamily="66" charset="0"/>
            </a:endParaRPr>
          </a:p>
          <a:p>
            <a:endParaRPr lang="en-GB" sz="1000" b="1" dirty="0" smtClean="0">
              <a:latin typeface="Comic Sans MS" panose="030F0702030302020204" pitchFamily="66" charset="0"/>
            </a:endParaRPr>
          </a:p>
          <a:p>
            <a:endParaRPr lang="en-GB" sz="1000" b="1" dirty="0">
              <a:latin typeface="Comic Sans MS" panose="030F0702030302020204" pitchFamily="66" charset="0"/>
            </a:endParaRPr>
          </a:p>
          <a:p>
            <a:endParaRPr lang="en-GB" sz="1000" b="1" dirty="0" smtClean="0">
              <a:latin typeface="Comic Sans MS" panose="030F0702030302020204" pitchFamily="66" charset="0"/>
            </a:endParaRPr>
          </a:p>
          <a:p>
            <a:endParaRPr lang="en-GB" sz="1000" b="1" dirty="0">
              <a:latin typeface="Comic Sans MS" panose="030F0702030302020204" pitchFamily="66" charset="0"/>
            </a:endParaRPr>
          </a:p>
          <a:p>
            <a:endParaRPr lang="en-GB" sz="1000" b="1" dirty="0" smtClean="0">
              <a:latin typeface="Comic Sans MS" panose="030F0702030302020204" pitchFamily="66" charset="0"/>
            </a:endParaRPr>
          </a:p>
          <a:p>
            <a:endParaRPr lang="en-GB" sz="1000" b="1" dirty="0">
              <a:latin typeface="Comic Sans MS" panose="030F0702030302020204" pitchFamily="66" charset="0"/>
            </a:endParaRPr>
          </a:p>
          <a:p>
            <a:endParaRPr lang="en-GB" sz="1000" b="1" dirty="0" smtClean="0">
              <a:latin typeface="Comic Sans MS" panose="030F0702030302020204" pitchFamily="66" charset="0"/>
            </a:endParaRPr>
          </a:p>
          <a:p>
            <a:endParaRPr lang="en-GB" sz="1000" b="1" dirty="0">
              <a:latin typeface="Comic Sans MS" panose="030F0702030302020204" pitchFamily="66" charset="0"/>
            </a:endParaRPr>
          </a:p>
          <a:p>
            <a:endParaRPr lang="en-GB" sz="1000" b="1" dirty="0">
              <a:latin typeface="Comic Sans MS" panose="030F0702030302020204" pitchFamily="66" charset="0"/>
            </a:endParaRPr>
          </a:p>
        </p:txBody>
      </p:sp>
      <p:pic>
        <p:nvPicPr>
          <p:cNvPr id="7" name="Picture 6"/>
          <p:cNvPicPr>
            <a:picLocks noChangeAspect="1"/>
          </p:cNvPicPr>
          <p:nvPr/>
        </p:nvPicPr>
        <p:blipFill>
          <a:blip r:embed="rId2"/>
          <a:stretch>
            <a:fillRect/>
          </a:stretch>
        </p:blipFill>
        <p:spPr>
          <a:xfrm>
            <a:off x="5559552" y="3913800"/>
            <a:ext cx="907258" cy="1506883"/>
          </a:xfrm>
          <a:prstGeom prst="rect">
            <a:avLst/>
          </a:prstGeom>
        </p:spPr>
      </p:pic>
    </p:spTree>
    <p:extLst>
      <p:ext uri="{BB962C8B-B14F-4D97-AF65-F5344CB8AC3E}">
        <p14:creationId xmlns:p14="http://schemas.microsoft.com/office/powerpoint/2010/main" val="28367797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52400" y="152400"/>
          <a:ext cx="8839201" cy="7279640"/>
        </p:xfrm>
        <a:graphic>
          <a:graphicData uri="http://schemas.openxmlformats.org/drawingml/2006/table">
            <a:tbl>
              <a:tblPr firstRow="1" bandRow="1">
                <a:tableStyleId>{5C22544A-7EE6-4342-B048-85BDC9FD1C3A}</a:tableStyleId>
              </a:tblPr>
              <a:tblGrid>
                <a:gridCol w="533400"/>
                <a:gridCol w="2057400"/>
                <a:gridCol w="2743200"/>
                <a:gridCol w="3505201"/>
              </a:tblGrid>
              <a:tr h="431800">
                <a:tc>
                  <a:txBody>
                    <a:bodyPr/>
                    <a:lstStyle/>
                    <a:p>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POINT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QUOTE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ANALYSIS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09040">
                <a:tc>
                  <a:txBody>
                    <a:bodyPr/>
                    <a:lstStyle/>
                    <a:p>
                      <a:r>
                        <a:rPr lang="en-GB" b="1" dirty="0" smtClean="0"/>
                        <a:t>S</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Uses 2 different types</a:t>
                      </a:r>
                      <a:r>
                        <a:rPr lang="en-GB" baseline="0" dirty="0" smtClean="0"/>
                        <a:t> of meter to present conflict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dirty="0" smtClean="0"/>
                        <a:t>‘I told</a:t>
                      </a:r>
                      <a:r>
                        <a:rPr lang="en-GB" baseline="0" dirty="0" smtClean="0"/>
                        <a:t> my wrath my wrath did end’</a:t>
                      </a:r>
                    </a:p>
                    <a:p>
                      <a:r>
                        <a:rPr lang="en-GB" baseline="0" dirty="0" smtClean="0"/>
                        <a:t>I was angry with my friend’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800" dirty="0" smtClean="0"/>
                        <a:t>Iambic tetrameter vs</a:t>
                      </a:r>
                      <a:r>
                        <a:rPr lang="en-GB" sz="1800" baseline="0" dirty="0" smtClean="0"/>
                        <a:t> </a:t>
                      </a:r>
                      <a:r>
                        <a:rPr lang="en-GB" sz="1800" dirty="0" smtClean="0"/>
                        <a:t>Trochaic trimester</a:t>
                      </a:r>
                    </a:p>
                    <a:p>
                      <a:r>
                        <a:rPr lang="en-GB" sz="1800" dirty="0" smtClean="0"/>
                        <a:t>(</a:t>
                      </a:r>
                      <a:r>
                        <a:rPr lang="en-GB" sz="1800" dirty="0" err="1" smtClean="0"/>
                        <a:t>catalexis</a:t>
                      </a:r>
                      <a:r>
                        <a:rPr lang="en-GB" sz="1800" dirty="0" smtClean="0"/>
                        <a:t>) meter at odds-reflect</a:t>
                      </a:r>
                      <a:r>
                        <a:rPr lang="en-GB" sz="1800" baseline="0" dirty="0" smtClean="0"/>
                        <a:t> between foes/conflict Romanticism had with contemporary world/conflict between people and state – French revolution?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09040">
                <a:tc>
                  <a:txBody>
                    <a:bodyPr/>
                    <a:lstStyle/>
                    <a:p>
                      <a:r>
                        <a:rPr lang="en-GB" b="1" dirty="0" smtClean="0"/>
                        <a:t>M</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09040">
                <a:tc>
                  <a:txBody>
                    <a:bodyPr/>
                    <a:lstStyle/>
                    <a:p>
                      <a:r>
                        <a:rPr lang="en-GB" b="1" dirty="0" smtClean="0"/>
                        <a:t>I</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09040">
                <a:tc>
                  <a:txBody>
                    <a:bodyPr/>
                    <a:lstStyle/>
                    <a:p>
                      <a:r>
                        <a:rPr lang="en-GB" b="1" dirty="0" smtClean="0"/>
                        <a:t>L</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09040">
                <a:tc>
                  <a:txBody>
                    <a:bodyPr/>
                    <a:lstStyle/>
                    <a:p>
                      <a:r>
                        <a:rPr lang="en-GB" b="1" dirty="0" smtClean="0"/>
                        <a:t>E</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177668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48462" y="362743"/>
            <a:ext cx="4404488" cy="6226174"/>
          </a:xfrm>
          <a:prstGeom prst="rect">
            <a:avLst/>
          </a:prstGeom>
        </p:spPr>
      </p:pic>
      <p:pic>
        <p:nvPicPr>
          <p:cNvPr id="5" name="Picture 4"/>
          <p:cNvPicPr>
            <a:picLocks noChangeAspect="1"/>
          </p:cNvPicPr>
          <p:nvPr/>
        </p:nvPicPr>
        <p:blipFill>
          <a:blip r:embed="rId3"/>
          <a:stretch>
            <a:fillRect/>
          </a:stretch>
        </p:blipFill>
        <p:spPr>
          <a:xfrm>
            <a:off x="4581330" y="357980"/>
            <a:ext cx="4414208" cy="6269037"/>
          </a:xfrm>
          <a:prstGeom prst="rect">
            <a:avLst/>
          </a:prstGeom>
        </p:spPr>
      </p:pic>
    </p:spTree>
    <p:extLst>
      <p:ext uri="{BB962C8B-B14F-4D97-AF65-F5344CB8AC3E}">
        <p14:creationId xmlns:p14="http://schemas.microsoft.com/office/powerpoint/2010/main" val="4608651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128" y="830178"/>
            <a:ext cx="8893744" cy="5558590"/>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4080600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Question A</a:t>
            </a:r>
            <a:endParaRPr lang="en-GB" dirty="0"/>
          </a:p>
        </p:txBody>
      </p:sp>
      <p:sp>
        <p:nvSpPr>
          <p:cNvPr id="8" name="Content Placeholder 7"/>
          <p:cNvSpPr>
            <a:spLocks noGrp="1"/>
          </p:cNvSpPr>
          <p:nvPr>
            <p:ph idx="1"/>
          </p:nvPr>
        </p:nvSpPr>
        <p:spPr>
          <a:solidFill>
            <a:schemeClr val="bg1">
              <a:lumMod val="95000"/>
            </a:schemeClr>
          </a:solidFill>
        </p:spPr>
        <p:txBody>
          <a:bodyPr>
            <a:normAutofit/>
          </a:bodyPr>
          <a:lstStyle/>
          <a:p>
            <a:r>
              <a:rPr lang="en-GB" dirty="0" smtClean="0"/>
              <a:t>Extract based</a:t>
            </a:r>
          </a:p>
          <a:p>
            <a:r>
              <a:rPr lang="en-GB" dirty="0" smtClean="0"/>
              <a:t>20 marks</a:t>
            </a:r>
          </a:p>
          <a:p>
            <a:r>
              <a:rPr lang="en-GB" dirty="0" smtClean="0"/>
              <a:t>27.5 minutes</a:t>
            </a:r>
          </a:p>
          <a:p>
            <a:r>
              <a:rPr lang="en-GB" dirty="0" smtClean="0"/>
              <a:t>1 minute unpicking question and making sure you understand the focus.</a:t>
            </a:r>
          </a:p>
          <a:p>
            <a:r>
              <a:rPr lang="en-GB" dirty="0" smtClean="0"/>
              <a:t>6.5 minutes reading extract and annotating – identifying language, techniques and structure – effect &amp; link to question</a:t>
            </a:r>
          </a:p>
          <a:p>
            <a:r>
              <a:rPr lang="en-GB" dirty="0" smtClean="0"/>
              <a:t>20 minutes writing – 2 pages</a:t>
            </a:r>
            <a:endParaRPr lang="en-GB" dirty="0"/>
          </a:p>
        </p:txBody>
      </p:sp>
    </p:spTree>
    <p:extLst>
      <p:ext uri="{BB962C8B-B14F-4D97-AF65-F5344CB8AC3E}">
        <p14:creationId xmlns:p14="http://schemas.microsoft.com/office/powerpoint/2010/main" val="21027098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and how to revise for Literature</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828800" y="1981200"/>
            <a:ext cx="5715000" cy="3810000"/>
          </a:xfrm>
          <a:prstGeom prst="rect">
            <a:avLst/>
          </a:prstGeom>
        </p:spPr>
      </p:pic>
    </p:spTree>
    <p:extLst>
      <p:ext uri="{BB962C8B-B14F-4D97-AF65-F5344CB8AC3E}">
        <p14:creationId xmlns:p14="http://schemas.microsoft.com/office/powerpoint/2010/main" val="7781864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mn-lt"/>
              </a:rPr>
              <a:t>For each text you must revise and have an understanding of:</a:t>
            </a:r>
            <a:endParaRPr lang="en-GB" dirty="0">
              <a:latin typeface="+mn-lt"/>
            </a:endParaRPr>
          </a:p>
        </p:txBody>
      </p:sp>
      <p:sp>
        <p:nvSpPr>
          <p:cNvPr id="3" name="Content Placeholder 2"/>
          <p:cNvSpPr>
            <a:spLocks noGrp="1"/>
          </p:cNvSpPr>
          <p:nvPr>
            <p:ph idx="1"/>
          </p:nvPr>
        </p:nvSpPr>
        <p:spPr>
          <a:solidFill>
            <a:schemeClr val="bg2"/>
          </a:solidFill>
        </p:spPr>
        <p:txBody>
          <a:bodyPr>
            <a:normAutofit/>
          </a:bodyPr>
          <a:lstStyle/>
          <a:p>
            <a:r>
              <a:rPr lang="en-GB" sz="4000" dirty="0" smtClean="0"/>
              <a:t>Context</a:t>
            </a:r>
          </a:p>
          <a:p>
            <a:r>
              <a:rPr lang="en-GB" sz="4000" dirty="0" smtClean="0"/>
              <a:t>Plot &amp; chronology</a:t>
            </a:r>
          </a:p>
          <a:p>
            <a:r>
              <a:rPr lang="en-GB" sz="4000" dirty="0" smtClean="0"/>
              <a:t>Characters</a:t>
            </a:r>
          </a:p>
          <a:p>
            <a:r>
              <a:rPr lang="en-GB" sz="4000" dirty="0" smtClean="0"/>
              <a:t>Settings</a:t>
            </a:r>
          </a:p>
          <a:p>
            <a:r>
              <a:rPr lang="en-GB" sz="4000" dirty="0" smtClean="0"/>
              <a:t>Themes</a:t>
            </a:r>
          </a:p>
          <a:p>
            <a:endParaRPr lang="en-GB" sz="4000" dirty="0"/>
          </a:p>
        </p:txBody>
      </p:sp>
    </p:spTree>
    <p:extLst>
      <p:ext uri="{BB962C8B-B14F-4D97-AF65-F5344CB8AC3E}">
        <p14:creationId xmlns:p14="http://schemas.microsoft.com/office/powerpoint/2010/main" val="22106047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Context</a:t>
            </a:r>
            <a:endParaRPr lang="en-GB" dirty="0">
              <a:latin typeface="+mn-lt"/>
            </a:endParaRPr>
          </a:p>
        </p:txBody>
      </p:sp>
      <p:graphicFrame>
        <p:nvGraphicFramePr>
          <p:cNvPr id="4" name="Table 3"/>
          <p:cNvGraphicFramePr>
            <a:graphicFrameLocks noGrp="1"/>
          </p:cNvGraphicFramePr>
          <p:nvPr>
            <p:extLst/>
          </p:nvPr>
        </p:nvGraphicFramePr>
        <p:xfrm>
          <a:off x="224589" y="1481221"/>
          <a:ext cx="8678778" cy="5155097"/>
        </p:xfrm>
        <a:graphic>
          <a:graphicData uri="http://schemas.openxmlformats.org/drawingml/2006/table">
            <a:tbl>
              <a:tblPr firstRow="1" bandRow="1">
                <a:tableStyleId>{F5AB1C69-6EDB-4FF4-983F-18BD219EF322}</a:tableStyleId>
              </a:tblPr>
              <a:tblGrid>
                <a:gridCol w="2892926"/>
                <a:gridCol w="2892926"/>
                <a:gridCol w="2892926"/>
              </a:tblGrid>
              <a:tr h="414187">
                <a:tc>
                  <a:txBody>
                    <a:bodyPr/>
                    <a:lstStyle/>
                    <a:p>
                      <a:pPr algn="ctr"/>
                      <a:r>
                        <a:rPr lang="en-GB" sz="2400" dirty="0" smtClean="0"/>
                        <a:t>MACBETH</a:t>
                      </a:r>
                      <a:endParaRPr lang="en-GB" sz="2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BLOOD BROTHERS</a:t>
                      </a:r>
                      <a:endParaRPr lang="en-GB" sz="2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JEKYLL &amp; HYDE</a:t>
                      </a:r>
                      <a:endParaRPr lang="en-GB" sz="2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7897">
                <a:tc>
                  <a:txBody>
                    <a:bodyPr/>
                    <a:lstStyle/>
                    <a:p>
                      <a:pPr marL="285750" indent="-285750">
                        <a:buFont typeface="Arial" panose="020B0604020202020204" pitchFamily="34" charset="0"/>
                        <a:buChar char="•"/>
                      </a:pPr>
                      <a:r>
                        <a:rPr lang="en-GB" dirty="0" smtClean="0"/>
                        <a:t>The real Macbeth</a:t>
                      </a:r>
                    </a:p>
                    <a:p>
                      <a:pPr marL="285750" indent="-285750">
                        <a:buFont typeface="Arial" panose="020B0604020202020204" pitchFamily="34" charset="0"/>
                        <a:buChar char="•"/>
                      </a:pPr>
                      <a:r>
                        <a:rPr lang="en-GB" dirty="0" smtClean="0"/>
                        <a:t>James I &amp; The Divine Right of Kings</a:t>
                      </a:r>
                    </a:p>
                    <a:p>
                      <a:pPr marL="285750" indent="-285750">
                        <a:buFont typeface="Arial" panose="020B0604020202020204" pitchFamily="34" charset="0"/>
                        <a:buChar char="•"/>
                      </a:pPr>
                      <a:r>
                        <a:rPr lang="en-GB" dirty="0" smtClean="0"/>
                        <a:t>Role of witchcraft in Jacobean society</a:t>
                      </a:r>
                    </a:p>
                    <a:p>
                      <a:pPr marL="285750" indent="-285750">
                        <a:buFont typeface="Arial" panose="020B0604020202020204" pitchFamily="34" charset="0"/>
                        <a:buChar char="•"/>
                      </a:pPr>
                      <a:r>
                        <a:rPr lang="en-GB" dirty="0" smtClean="0"/>
                        <a:t>Gunpowder Plot &amp; significance of treason</a:t>
                      </a:r>
                    </a:p>
                    <a:p>
                      <a:pPr marL="285750" indent="-285750">
                        <a:buFont typeface="Arial" panose="020B0604020202020204" pitchFamily="34" charset="0"/>
                        <a:buChar char="•"/>
                      </a:pPr>
                      <a:r>
                        <a:rPr lang="en-GB" dirty="0" smtClean="0"/>
                        <a:t>The role of men and women in Jacobean society</a:t>
                      </a:r>
                    </a:p>
                    <a:p>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dirty="0" smtClean="0"/>
                        <a:t>Willy Russell</a:t>
                      </a:r>
                    </a:p>
                    <a:p>
                      <a:pPr marL="285750" indent="-285750">
                        <a:buFont typeface="Arial" panose="020B0604020202020204" pitchFamily="34" charset="0"/>
                        <a:buChar char="•"/>
                      </a:pPr>
                      <a:r>
                        <a:rPr lang="en-GB" dirty="0" smtClean="0"/>
                        <a:t>Liverpool</a:t>
                      </a:r>
                    </a:p>
                    <a:p>
                      <a:pPr marL="285750" indent="-285750">
                        <a:buFont typeface="Arial" panose="020B0604020202020204" pitchFamily="34" charset="0"/>
                        <a:buChar char="•"/>
                      </a:pPr>
                      <a:r>
                        <a:rPr lang="en-GB" dirty="0" smtClean="0"/>
                        <a:t>The people/culture of Liverpool</a:t>
                      </a:r>
                    </a:p>
                    <a:p>
                      <a:pPr marL="285750" indent="-285750">
                        <a:buFont typeface="Arial" panose="020B0604020202020204" pitchFamily="34" charset="0"/>
                        <a:buChar char="•"/>
                      </a:pPr>
                      <a:r>
                        <a:rPr lang="en-GB" dirty="0" smtClean="0"/>
                        <a:t>Politics</a:t>
                      </a:r>
                      <a:r>
                        <a:rPr lang="en-GB" baseline="0" dirty="0" smtClean="0"/>
                        <a:t> – Margaret Thatcher &amp; the conservative party</a:t>
                      </a:r>
                    </a:p>
                    <a:p>
                      <a:pPr marL="285750" indent="-285750">
                        <a:buFont typeface="Arial" panose="020B0604020202020204" pitchFamily="34" charset="0"/>
                        <a:buChar char="•"/>
                      </a:pPr>
                      <a:r>
                        <a:rPr lang="en-GB" baseline="0" dirty="0" smtClean="0"/>
                        <a:t>Education – grammar vs secondary modern</a:t>
                      </a:r>
                    </a:p>
                    <a:p>
                      <a:pPr marL="285750" indent="-285750">
                        <a:buFont typeface="Arial" panose="020B0604020202020204" pitchFamily="34" charset="0"/>
                        <a:buChar char="•"/>
                      </a:pPr>
                      <a:r>
                        <a:rPr lang="en-GB" baseline="0" dirty="0" smtClean="0"/>
                        <a:t>Poverty </a:t>
                      </a:r>
                    </a:p>
                    <a:p>
                      <a:pPr marL="285750" indent="-285750">
                        <a:buFont typeface="Arial" panose="020B0604020202020204" pitchFamily="34" charset="0"/>
                        <a:buChar char="•"/>
                      </a:pPr>
                      <a:r>
                        <a:rPr lang="en-GB" baseline="0" dirty="0" smtClean="0"/>
                        <a:t>Council housing </a:t>
                      </a:r>
                    </a:p>
                    <a:p>
                      <a:pPr marL="285750" indent="-285750">
                        <a:buFont typeface="Arial" panose="020B0604020202020204" pitchFamily="34" charset="0"/>
                        <a:buChar char="•"/>
                      </a:pPr>
                      <a:r>
                        <a:rPr lang="en-GB" baseline="0" dirty="0" smtClean="0"/>
                        <a:t>‘New towns’</a:t>
                      </a:r>
                    </a:p>
                    <a:p>
                      <a:pPr marL="285750" indent="-285750">
                        <a:buFont typeface="Arial" panose="020B0604020202020204" pitchFamily="34" charset="0"/>
                        <a:buChar char="•"/>
                      </a:pP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dirty="0" smtClean="0"/>
                        <a:t>Stevenson</a:t>
                      </a:r>
                    </a:p>
                    <a:p>
                      <a:pPr marL="285750" indent="-285750">
                        <a:buFont typeface="Arial" panose="020B0604020202020204" pitchFamily="34" charset="0"/>
                        <a:buChar char="•"/>
                      </a:pPr>
                      <a:r>
                        <a:rPr lang="en-GB" dirty="0" smtClean="0"/>
                        <a:t>Victorian</a:t>
                      </a:r>
                      <a:r>
                        <a:rPr lang="en-GB" baseline="0" dirty="0" smtClean="0"/>
                        <a:t> London</a:t>
                      </a:r>
                    </a:p>
                    <a:p>
                      <a:pPr marL="285750" indent="-285750">
                        <a:buFont typeface="Arial" panose="020B0604020202020204" pitchFamily="34" charset="0"/>
                        <a:buChar char="•"/>
                      </a:pPr>
                      <a:r>
                        <a:rPr lang="en-GB" baseline="0" dirty="0" smtClean="0"/>
                        <a:t>Victorian gentlemen</a:t>
                      </a:r>
                    </a:p>
                    <a:p>
                      <a:pPr marL="285750" indent="-285750">
                        <a:buFont typeface="Arial" panose="020B0604020202020204" pitchFamily="34" charset="0"/>
                        <a:buChar char="•"/>
                      </a:pPr>
                      <a:r>
                        <a:rPr lang="en-GB" baseline="0" dirty="0" smtClean="0"/>
                        <a:t>Religion</a:t>
                      </a:r>
                    </a:p>
                    <a:p>
                      <a:pPr marL="285750" indent="-285750">
                        <a:buFont typeface="Arial" panose="020B0604020202020204" pitchFamily="34" charset="0"/>
                        <a:buChar char="•"/>
                      </a:pPr>
                      <a:r>
                        <a:rPr lang="en-GB" baseline="0" dirty="0" smtClean="0"/>
                        <a:t>Science</a:t>
                      </a:r>
                    </a:p>
                    <a:p>
                      <a:pPr marL="285750" indent="-285750">
                        <a:buFont typeface="Arial" panose="020B0604020202020204" pitchFamily="34" charset="0"/>
                        <a:buChar char="•"/>
                      </a:pPr>
                      <a:r>
                        <a:rPr lang="en-GB" baseline="0" dirty="0" smtClean="0"/>
                        <a:t>Jack the Ripper – duality of man</a:t>
                      </a:r>
                      <a:endParaRPr lang="en-GB" dirty="0" smtClean="0"/>
                    </a:p>
                    <a:p>
                      <a:pPr marL="285750" indent="-285750">
                        <a:buFont typeface="Arial" panose="020B0604020202020204" pitchFamily="34" charset="0"/>
                        <a:buChar char="•"/>
                      </a:pP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124483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38821"/>
          </a:xfrm>
        </p:spPr>
        <p:txBody>
          <a:bodyPr/>
          <a:lstStyle/>
          <a:p>
            <a:r>
              <a:rPr lang="en-GB" dirty="0">
                <a:latin typeface="+mn-lt"/>
              </a:rPr>
              <a:t>Plot &amp; </a:t>
            </a:r>
            <a:r>
              <a:rPr lang="en-GB" dirty="0" smtClean="0">
                <a:latin typeface="+mn-lt"/>
              </a:rPr>
              <a:t>chronology</a:t>
            </a:r>
            <a:endParaRPr lang="en-GB" dirty="0">
              <a:latin typeface="+mn-lt"/>
            </a:endParaRPr>
          </a:p>
        </p:txBody>
      </p:sp>
      <p:sp>
        <p:nvSpPr>
          <p:cNvPr id="3" name="Content Placeholder 2"/>
          <p:cNvSpPr>
            <a:spLocks noGrp="1"/>
          </p:cNvSpPr>
          <p:nvPr>
            <p:ph idx="1"/>
          </p:nvPr>
        </p:nvSpPr>
        <p:spPr>
          <a:solidFill>
            <a:schemeClr val="bg2"/>
          </a:solidFill>
        </p:spPr>
        <p:txBody>
          <a:bodyPr>
            <a:normAutofit/>
          </a:bodyPr>
          <a:lstStyle/>
          <a:p>
            <a:r>
              <a:rPr lang="en-GB" sz="4400" dirty="0" smtClean="0"/>
              <a:t>Timeline/flow chart</a:t>
            </a:r>
          </a:p>
          <a:p>
            <a:r>
              <a:rPr lang="en-GB" sz="4400" dirty="0" smtClean="0"/>
              <a:t>Comprehension questions (already been given them &amp; in subject resources)</a:t>
            </a:r>
            <a:endParaRPr lang="en-GB" sz="4400" dirty="0"/>
          </a:p>
        </p:txBody>
      </p:sp>
    </p:spTree>
    <p:extLst>
      <p:ext uri="{BB962C8B-B14F-4D97-AF65-F5344CB8AC3E}">
        <p14:creationId xmlns:p14="http://schemas.microsoft.com/office/powerpoint/2010/main" val="41434280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47" y="158037"/>
            <a:ext cx="8927432" cy="6597316"/>
          </a:xfrm>
        </p:spPr>
      </p:pic>
    </p:spTree>
    <p:extLst>
      <p:ext uri="{BB962C8B-B14F-4D97-AF65-F5344CB8AC3E}">
        <p14:creationId xmlns:p14="http://schemas.microsoft.com/office/powerpoint/2010/main" val="33897115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Character profiles</a:t>
            </a:r>
            <a:endParaRPr lang="en-GB" dirty="0">
              <a:latin typeface="+mn-lt"/>
            </a:endParaRPr>
          </a:p>
        </p:txBody>
      </p:sp>
      <p:graphicFrame>
        <p:nvGraphicFramePr>
          <p:cNvPr id="4" name="Content Placeholder 3"/>
          <p:cNvGraphicFramePr>
            <a:graphicFrameLocks noGrp="1"/>
          </p:cNvGraphicFramePr>
          <p:nvPr>
            <p:ph idx="1"/>
            <p:extLst/>
          </p:nvPr>
        </p:nvGraphicFramePr>
        <p:xfrm>
          <a:off x="204536" y="1690690"/>
          <a:ext cx="8686800" cy="3843836"/>
        </p:xfrm>
        <a:graphic>
          <a:graphicData uri="http://schemas.openxmlformats.org/drawingml/2006/table">
            <a:tbl>
              <a:tblPr firstRow="1" bandRow="1">
                <a:tableStyleId>{F5AB1C69-6EDB-4FF4-983F-18BD219EF322}</a:tableStyleId>
              </a:tblPr>
              <a:tblGrid>
                <a:gridCol w="3080085"/>
                <a:gridCol w="2711115"/>
                <a:gridCol w="2895600"/>
              </a:tblGrid>
              <a:tr h="1009821">
                <a:tc>
                  <a:txBody>
                    <a:bodyPr/>
                    <a:lstStyle/>
                    <a:p>
                      <a:r>
                        <a:rPr lang="en-GB" sz="2800" dirty="0" smtClean="0"/>
                        <a:t>MACBETH</a:t>
                      </a:r>
                      <a:endParaRPr lang="en-GB"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BLOOD BROTHERS</a:t>
                      </a:r>
                      <a:endParaRPr lang="en-GB"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JEKYLL &amp; HYDE</a:t>
                      </a:r>
                      <a:endParaRPr lang="en-GB"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4015">
                <a:tc>
                  <a:txBody>
                    <a:bodyPr/>
                    <a:lstStyle/>
                    <a:p>
                      <a:r>
                        <a:rPr lang="en-GB" sz="2800" dirty="0" smtClean="0"/>
                        <a:t>Macbeth</a:t>
                      </a:r>
                    </a:p>
                    <a:p>
                      <a:r>
                        <a:rPr lang="en-GB" sz="2800" dirty="0" smtClean="0"/>
                        <a:t>Lady</a:t>
                      </a:r>
                      <a:r>
                        <a:rPr lang="en-GB" sz="2800" baseline="0" dirty="0" smtClean="0"/>
                        <a:t> Macbeth</a:t>
                      </a:r>
                    </a:p>
                    <a:p>
                      <a:r>
                        <a:rPr lang="en-GB" sz="2800" baseline="0" dirty="0" smtClean="0"/>
                        <a:t>Banquo</a:t>
                      </a:r>
                    </a:p>
                    <a:p>
                      <a:r>
                        <a:rPr lang="en-GB" sz="2800" baseline="0" dirty="0" smtClean="0"/>
                        <a:t>Lennox</a:t>
                      </a:r>
                    </a:p>
                    <a:p>
                      <a:r>
                        <a:rPr lang="en-GB" sz="2800" baseline="0" dirty="0" smtClean="0"/>
                        <a:t>Witches/Hecate</a:t>
                      </a:r>
                      <a:endParaRPr lang="en-GB"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Mickey </a:t>
                      </a:r>
                    </a:p>
                    <a:p>
                      <a:r>
                        <a:rPr lang="en-GB" sz="2800" dirty="0" smtClean="0"/>
                        <a:t>Edward</a:t>
                      </a:r>
                    </a:p>
                    <a:p>
                      <a:r>
                        <a:rPr lang="en-GB" sz="2800" dirty="0" smtClean="0"/>
                        <a:t>Mrs</a:t>
                      </a:r>
                      <a:r>
                        <a:rPr lang="en-GB" sz="2800" baseline="0" dirty="0" smtClean="0"/>
                        <a:t> J</a:t>
                      </a:r>
                    </a:p>
                    <a:p>
                      <a:r>
                        <a:rPr lang="en-GB" sz="2800" baseline="0" dirty="0" smtClean="0"/>
                        <a:t>Mrs L</a:t>
                      </a:r>
                    </a:p>
                    <a:p>
                      <a:r>
                        <a:rPr lang="en-GB" sz="2800" baseline="0" dirty="0" smtClean="0"/>
                        <a:t>Sammy</a:t>
                      </a:r>
                    </a:p>
                    <a:p>
                      <a:r>
                        <a:rPr lang="en-GB" sz="2800" baseline="0" dirty="0" smtClean="0"/>
                        <a:t>Linda</a:t>
                      </a:r>
                      <a:endParaRPr lang="en-GB"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Jekyll/Hyde</a:t>
                      </a:r>
                    </a:p>
                    <a:p>
                      <a:r>
                        <a:rPr lang="en-GB" sz="2800" dirty="0" err="1" smtClean="0"/>
                        <a:t>Utterson</a:t>
                      </a:r>
                      <a:endParaRPr lang="en-GB" sz="2800" dirty="0" smtClean="0"/>
                    </a:p>
                    <a:p>
                      <a:r>
                        <a:rPr lang="en-GB" sz="2800" dirty="0" smtClean="0"/>
                        <a:t>Lanyon</a:t>
                      </a:r>
                    </a:p>
                    <a:p>
                      <a:r>
                        <a:rPr lang="en-GB" sz="2800" dirty="0" smtClean="0"/>
                        <a:t>Poole</a:t>
                      </a:r>
                      <a:endParaRPr lang="en-GB"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658900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75" y="1835567"/>
            <a:ext cx="2381250" cy="3571875"/>
          </a:xfrm>
          <a:prstGeom prst="rect">
            <a:avLst/>
          </a:prstGeom>
        </p:spPr>
      </p:pic>
      <p:sp>
        <p:nvSpPr>
          <p:cNvPr id="5" name="TextBox 4"/>
          <p:cNvSpPr txBox="1"/>
          <p:nvPr/>
        </p:nvSpPr>
        <p:spPr>
          <a:xfrm>
            <a:off x="336884" y="252663"/>
            <a:ext cx="2803358" cy="923330"/>
          </a:xfrm>
          <a:prstGeom prst="rect">
            <a:avLst/>
          </a:prstGeom>
          <a:solidFill>
            <a:schemeClr val="bg2"/>
          </a:solidFill>
        </p:spPr>
        <p:txBody>
          <a:bodyPr wrap="square" rtlCol="0">
            <a:spAutoFit/>
          </a:bodyPr>
          <a:lstStyle/>
          <a:p>
            <a:r>
              <a:rPr lang="en-GB" b="1" dirty="0" smtClean="0">
                <a:solidFill>
                  <a:srgbClr val="FF0000"/>
                </a:solidFill>
              </a:rPr>
              <a:t>Cruel </a:t>
            </a:r>
          </a:p>
          <a:p>
            <a:r>
              <a:rPr lang="en-GB" dirty="0" smtClean="0"/>
              <a:t>She would “dash the brains out” of her own child</a:t>
            </a:r>
          </a:p>
        </p:txBody>
      </p:sp>
      <p:graphicFrame>
        <p:nvGraphicFramePr>
          <p:cNvPr id="6" name="Table 5"/>
          <p:cNvGraphicFramePr>
            <a:graphicFrameLocks noGrp="1"/>
          </p:cNvGraphicFramePr>
          <p:nvPr>
            <p:extLst/>
          </p:nvPr>
        </p:nvGraphicFramePr>
        <p:xfrm>
          <a:off x="6042860" y="336884"/>
          <a:ext cx="2836445" cy="1097280"/>
        </p:xfrm>
        <a:graphic>
          <a:graphicData uri="http://schemas.openxmlformats.org/drawingml/2006/table">
            <a:tbl>
              <a:tblPr/>
              <a:tblGrid>
                <a:gridCol w="2836445"/>
              </a:tblGrid>
              <a:tr h="0">
                <a:tc>
                  <a:txBody>
                    <a:bodyPr/>
                    <a:lstStyle/>
                    <a:p>
                      <a:pPr marL="0" marR="0">
                        <a:spcBef>
                          <a:spcPts val="0"/>
                        </a:spcBef>
                        <a:spcAft>
                          <a:spcPts val="0"/>
                        </a:spcAft>
                      </a:pPr>
                      <a:r>
                        <a:rPr lang="en-GB" b="1" dirty="0">
                          <a:solidFill>
                            <a:srgbClr val="FF0000"/>
                          </a:solidFill>
                          <a:effectLst/>
                          <a:latin typeface="+mn-lt"/>
                        </a:rPr>
                        <a:t>She is </a:t>
                      </a:r>
                      <a:r>
                        <a:rPr lang="en-GB" b="1" dirty="0" smtClean="0">
                          <a:solidFill>
                            <a:srgbClr val="FF0000"/>
                          </a:solidFill>
                          <a:effectLst/>
                          <a:latin typeface="+mn-lt"/>
                        </a:rPr>
                        <a:t>calculating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effectLst/>
                          <a:latin typeface="+mn-lt"/>
                        </a:rPr>
                        <a:t>She says look "innocent" but be a "serpent"</a:t>
                      </a:r>
                    </a:p>
                    <a:p>
                      <a:pPr marL="0" marR="0">
                        <a:spcBef>
                          <a:spcPts val="0"/>
                        </a:spcBef>
                        <a:spcAft>
                          <a:spcPts val="0"/>
                        </a:spcAft>
                      </a:pPr>
                      <a:endParaRPr lang="en-GB" dirty="0">
                        <a:solidFill>
                          <a:schemeClr val="tx1"/>
                        </a:solidFill>
                        <a:effectLst/>
                        <a:latin typeface="+mn-lt"/>
                      </a:endParaRPr>
                    </a:p>
                  </a:txBody>
                  <a:tcPr marL="0" marR="0" marT="0" marB="0" anchor="ctr">
                    <a:lnL>
                      <a:noFill/>
                    </a:lnL>
                    <a:lnR>
                      <a:noFill/>
                    </a:lnR>
                    <a:lnT>
                      <a:noFill/>
                    </a:lnT>
                    <a:lnB>
                      <a:noFill/>
                    </a:lnB>
                    <a:solidFill>
                      <a:schemeClr val="bg2"/>
                    </a:solidFill>
                  </a:tcPr>
                </a:tc>
              </a:tr>
            </a:tbl>
          </a:graphicData>
        </a:graphic>
      </p:graphicFrame>
    </p:spTree>
    <p:extLst>
      <p:ext uri="{BB962C8B-B14F-4D97-AF65-F5344CB8AC3E}">
        <p14:creationId xmlns:p14="http://schemas.microsoft.com/office/powerpoint/2010/main" val="32357113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Themes </a:t>
            </a:r>
            <a:endParaRPr lang="en-GB" dirty="0">
              <a:latin typeface="+mn-lt"/>
            </a:endParaRPr>
          </a:p>
        </p:txBody>
      </p:sp>
      <p:sp>
        <p:nvSpPr>
          <p:cNvPr id="3" name="Content Placeholder 2"/>
          <p:cNvSpPr>
            <a:spLocks noGrp="1"/>
          </p:cNvSpPr>
          <p:nvPr>
            <p:ph idx="1"/>
          </p:nvPr>
        </p:nvSpPr>
        <p:spPr>
          <a:solidFill>
            <a:schemeClr val="bg2"/>
          </a:solidFill>
        </p:spPr>
        <p:txBody>
          <a:bodyPr>
            <a:normAutofit lnSpcReduction="10000"/>
          </a:bodyPr>
          <a:lstStyle/>
          <a:p>
            <a:r>
              <a:rPr lang="en-GB" sz="4000" dirty="0" smtClean="0"/>
              <a:t>Where we see it </a:t>
            </a:r>
          </a:p>
          <a:p>
            <a:r>
              <a:rPr lang="en-GB" sz="4000" dirty="0" smtClean="0"/>
              <a:t>Quotes</a:t>
            </a:r>
          </a:p>
          <a:p>
            <a:r>
              <a:rPr lang="en-GB" sz="4000" dirty="0" smtClean="0"/>
              <a:t>Author’s message/point</a:t>
            </a:r>
          </a:p>
          <a:p>
            <a:r>
              <a:rPr lang="en-GB" sz="4000" dirty="0" smtClean="0"/>
              <a:t>Link to context</a:t>
            </a:r>
          </a:p>
          <a:p>
            <a:endParaRPr lang="en-GB" sz="4000" dirty="0"/>
          </a:p>
          <a:p>
            <a:r>
              <a:rPr lang="en-GB" sz="4000" dirty="0" smtClean="0"/>
              <a:t>Make themes maps/practise writing theme answers.</a:t>
            </a:r>
            <a:endParaRPr lang="en-GB" sz="4000" dirty="0"/>
          </a:p>
        </p:txBody>
      </p:sp>
    </p:spTree>
    <p:extLst>
      <p:ext uri="{BB962C8B-B14F-4D97-AF65-F5344CB8AC3E}">
        <p14:creationId xmlns:p14="http://schemas.microsoft.com/office/powerpoint/2010/main" val="7807244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2247382" y="2395593"/>
            <a:ext cx="2858018" cy="74926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omic Sans MS" panose="030F0702030302020204" pitchFamily="66" charset="0"/>
              </a:rPr>
              <a:t>Ambition</a:t>
            </a:r>
            <a:endParaRPr lang="en-GB" b="1" dirty="0">
              <a:latin typeface="Comic Sans MS" panose="030F0702030302020204" pitchFamily="66" charset="0"/>
            </a:endParaRPr>
          </a:p>
        </p:txBody>
      </p:sp>
      <p:sp>
        <p:nvSpPr>
          <p:cNvPr id="5" name="TextBox 4"/>
          <p:cNvSpPr txBox="1"/>
          <p:nvPr/>
        </p:nvSpPr>
        <p:spPr>
          <a:xfrm>
            <a:off x="5246914" y="63751"/>
            <a:ext cx="3766457" cy="3016210"/>
          </a:xfrm>
          <a:prstGeom prst="rect">
            <a:avLst/>
          </a:prstGeom>
          <a:noFill/>
          <a:ln>
            <a:solidFill>
              <a:schemeClr val="tx1"/>
            </a:solidFill>
          </a:ln>
        </p:spPr>
        <p:txBody>
          <a:bodyPr wrap="square" rtlCol="0">
            <a:spAutoFit/>
          </a:bodyPr>
          <a:lstStyle/>
          <a:p>
            <a:r>
              <a:rPr lang="en-GB" sz="1000" dirty="0" smtClean="0">
                <a:latin typeface="Comic Sans MS" panose="030F0702030302020204" pitchFamily="66" charset="0"/>
              </a:rPr>
              <a:t>We first see LM’s ambition in </a:t>
            </a:r>
            <a:r>
              <a:rPr lang="en-GB" sz="1000" b="1" u="sng" dirty="0" smtClean="0">
                <a:solidFill>
                  <a:srgbClr val="FF0000"/>
                </a:solidFill>
                <a:latin typeface="Comic Sans MS" panose="030F0702030302020204" pitchFamily="66" charset="0"/>
              </a:rPr>
              <a:t>Act 1 scene 5 </a:t>
            </a:r>
            <a:r>
              <a:rPr lang="en-GB" sz="1000" dirty="0" smtClean="0">
                <a:latin typeface="Comic Sans MS" panose="030F0702030302020204" pitchFamily="66" charset="0"/>
              </a:rPr>
              <a:t>when she reads the letter sent to her by her husband telling her of the three prophesises the witches made. It is her ambition that makes her decide that her husband </a:t>
            </a:r>
            <a:r>
              <a:rPr lang="en-GB" sz="1000" dirty="0" smtClean="0">
                <a:solidFill>
                  <a:srgbClr val="FF0000"/>
                </a:solidFill>
                <a:latin typeface="Comic Sans MS" panose="030F0702030302020204" pitchFamily="66" charset="0"/>
              </a:rPr>
              <a:t>‘</a:t>
            </a:r>
            <a:r>
              <a:rPr lang="en-GB" sz="1000" b="1" u="sng" dirty="0" smtClean="0">
                <a:solidFill>
                  <a:srgbClr val="FF0000"/>
                </a:solidFill>
                <a:latin typeface="Comic Sans MS" panose="030F0702030302020204" pitchFamily="66" charset="0"/>
              </a:rPr>
              <a:t>shalt be what thou art promised.’ </a:t>
            </a:r>
            <a:r>
              <a:rPr lang="en-GB" sz="1000" dirty="0" smtClean="0">
                <a:latin typeface="Comic Sans MS" panose="030F0702030302020204" pitchFamily="66" charset="0"/>
              </a:rPr>
              <a:t>We also see the lengths she will go to </a:t>
            </a:r>
            <a:r>
              <a:rPr lang="en-GB" sz="1000" dirty="0" err="1" smtClean="0">
                <a:latin typeface="Comic Sans MS" panose="030F0702030302020204" pitchFamily="66" charset="0"/>
              </a:rPr>
              <a:t>to</a:t>
            </a:r>
            <a:r>
              <a:rPr lang="en-GB" sz="1000" dirty="0" smtClean="0">
                <a:latin typeface="Comic Sans MS" panose="030F0702030302020204" pitchFamily="66" charset="0"/>
              </a:rPr>
              <a:t> see her ambitions fulfilled. She asks the spirits to </a:t>
            </a:r>
            <a:r>
              <a:rPr lang="en-GB" sz="1000" b="1" u="sng" dirty="0" smtClean="0">
                <a:solidFill>
                  <a:srgbClr val="FF0000"/>
                </a:solidFill>
                <a:latin typeface="Comic Sans MS" panose="030F0702030302020204" pitchFamily="66" charset="0"/>
              </a:rPr>
              <a:t>‘unsex me here and fill me from the crown to the toe top full of direst cruelty.’</a:t>
            </a:r>
            <a:r>
              <a:rPr lang="en-GB" sz="1000" dirty="0" smtClean="0">
                <a:latin typeface="Comic Sans MS" panose="030F0702030302020204" pitchFamily="66" charset="0"/>
              </a:rPr>
              <a:t> It is in this scene that Lady Macbeth plots the murder of Duncan and sets about manipulating her husband into complying with her treasonous plans. </a:t>
            </a:r>
            <a:r>
              <a:rPr lang="en-GB" sz="1000" b="1" dirty="0" smtClean="0">
                <a:solidFill>
                  <a:srgbClr val="00B050"/>
                </a:solidFill>
                <a:latin typeface="Comic Sans MS" panose="030F0702030302020204" pitchFamily="66" charset="0"/>
              </a:rPr>
              <a:t>This would have been disturbing to a Jacobean audience who saw women as the weaker sex; the thought of them interfering in the world of politics, let alone questioning her husband’s masculinity, would have been unthinkable. Lady Macbeth also seems to have links to the supernatural, women were believed at the time more likely to be witches. Women manipulating men and leading them astray is nothing new, stemming from Eve’s actions in the Garden of Eden.</a:t>
            </a:r>
            <a:endParaRPr lang="en-GB" sz="1000" b="1" dirty="0">
              <a:solidFill>
                <a:srgbClr val="00B050"/>
              </a:solidFill>
              <a:latin typeface="Comic Sans MS" panose="030F0702030302020204" pitchFamily="66" charset="0"/>
            </a:endParaRPr>
          </a:p>
        </p:txBody>
      </p:sp>
      <p:sp>
        <p:nvSpPr>
          <p:cNvPr id="10" name="TextBox 9"/>
          <p:cNvSpPr txBox="1"/>
          <p:nvPr/>
        </p:nvSpPr>
        <p:spPr>
          <a:xfrm>
            <a:off x="73376" y="96409"/>
            <a:ext cx="5064681" cy="2246769"/>
          </a:xfrm>
          <a:prstGeom prst="rect">
            <a:avLst/>
          </a:prstGeom>
          <a:noFill/>
          <a:ln>
            <a:solidFill>
              <a:schemeClr val="tx1"/>
            </a:solidFill>
          </a:ln>
        </p:spPr>
        <p:txBody>
          <a:bodyPr wrap="square" rtlCol="0">
            <a:spAutoFit/>
          </a:bodyPr>
          <a:lstStyle/>
          <a:p>
            <a:pPr lvl="0"/>
            <a:r>
              <a:rPr lang="en-GB" sz="1000" dirty="0" smtClean="0">
                <a:latin typeface="Comic Sans MS" panose="030F0702030302020204" pitchFamily="66" charset="0"/>
              </a:rPr>
              <a:t>Macbeth, although undoubtedly influenced by his wife in the following scene, in </a:t>
            </a:r>
            <a:r>
              <a:rPr lang="en-GB" sz="1000" b="1" u="sng" dirty="0" smtClean="0">
                <a:solidFill>
                  <a:srgbClr val="FF0000"/>
                </a:solidFill>
                <a:latin typeface="Comic Sans MS" panose="030F0702030302020204" pitchFamily="66" charset="0"/>
              </a:rPr>
              <a:t>Act 1 scene 4 </a:t>
            </a:r>
            <a:r>
              <a:rPr lang="en-GB" sz="1000" dirty="0" smtClean="0">
                <a:latin typeface="Comic Sans MS" panose="030F0702030302020204" pitchFamily="66" charset="0"/>
              </a:rPr>
              <a:t>he shows through his own free will that he is ambitious independently of his wife.</a:t>
            </a:r>
            <a:r>
              <a:rPr lang="en-GB" sz="1000" dirty="0">
                <a:latin typeface="Comic Sans MS" panose="030F0702030302020204" pitchFamily="66" charset="0"/>
              </a:rPr>
              <a:t> King Duncan announces his heir and makes Malcom the Prince of Cumberland. Macbeth reveals his sinister ambitions for the first time. </a:t>
            </a:r>
            <a:r>
              <a:rPr lang="en-GB" sz="1000" dirty="0" smtClean="0">
                <a:latin typeface="Comic Sans MS" panose="030F0702030302020204" pitchFamily="66" charset="0"/>
              </a:rPr>
              <a:t>He says </a:t>
            </a:r>
            <a:r>
              <a:rPr lang="en-GB" sz="1000" b="1" i="1" u="sng" dirty="0" smtClean="0">
                <a:solidFill>
                  <a:srgbClr val="FF0000"/>
                </a:solidFill>
                <a:latin typeface="Comic Sans MS" panose="030F0702030302020204" pitchFamily="66" charset="0"/>
              </a:rPr>
              <a:t>“The </a:t>
            </a:r>
            <a:r>
              <a:rPr lang="en-GB" sz="1000" b="1" i="1" u="sng" dirty="0">
                <a:solidFill>
                  <a:srgbClr val="FF0000"/>
                </a:solidFill>
                <a:latin typeface="Comic Sans MS" panose="030F0702030302020204" pitchFamily="66" charset="0"/>
              </a:rPr>
              <a:t>Prince of Cumberland! That is a step On which I must fall down or else </a:t>
            </a:r>
            <a:r>
              <a:rPr lang="en-GB" sz="1000" b="1" i="1" u="sng" dirty="0" err="1" smtClean="0">
                <a:solidFill>
                  <a:srgbClr val="FF0000"/>
                </a:solidFill>
                <a:latin typeface="Comic Sans MS" panose="030F0702030302020204" pitchFamily="66" charset="0"/>
              </a:rPr>
              <a:t>o’erleap</a:t>
            </a:r>
            <a:r>
              <a:rPr lang="en-GB" sz="1000" b="1" i="1" u="sng" dirty="0" smtClean="0">
                <a:solidFill>
                  <a:srgbClr val="FF0000"/>
                </a:solidFill>
                <a:latin typeface="Comic Sans MS" panose="030F0702030302020204" pitchFamily="66" charset="0"/>
              </a:rPr>
              <a:t>” and “</a:t>
            </a:r>
            <a:r>
              <a:rPr lang="en-GB" sz="1000" b="1" i="1" u="sng" dirty="0">
                <a:solidFill>
                  <a:srgbClr val="FF0000"/>
                </a:solidFill>
                <a:latin typeface="Comic Sans MS" panose="030F0702030302020204" pitchFamily="66" charset="0"/>
              </a:rPr>
              <a:t>For in my way it lies</a:t>
            </a:r>
            <a:r>
              <a:rPr lang="en-GB" sz="1000" b="1" i="1" u="sng" dirty="0" smtClean="0">
                <a:solidFill>
                  <a:srgbClr val="FF0000"/>
                </a:solidFill>
                <a:latin typeface="Comic Sans MS" panose="030F0702030302020204" pitchFamily="66" charset="0"/>
              </a:rPr>
              <a:t>.” “</a:t>
            </a:r>
            <a:r>
              <a:rPr lang="en-GB" sz="1000" b="1" i="1" u="sng" dirty="0">
                <a:solidFill>
                  <a:srgbClr val="FF0000"/>
                </a:solidFill>
                <a:latin typeface="Comic Sans MS" panose="030F0702030302020204" pitchFamily="66" charset="0"/>
              </a:rPr>
              <a:t>Stars, hold your fires, Let not light see by deep and black desires</a:t>
            </a:r>
            <a:r>
              <a:rPr lang="en-GB" sz="1000" b="1" i="1" u="sng" dirty="0" smtClean="0">
                <a:solidFill>
                  <a:srgbClr val="FF0000"/>
                </a:solidFill>
                <a:latin typeface="Comic Sans MS" panose="030F0702030302020204" pitchFamily="66" charset="0"/>
              </a:rPr>
              <a:t>.” </a:t>
            </a:r>
            <a:r>
              <a:rPr lang="en-GB" sz="1000" dirty="0" smtClean="0">
                <a:latin typeface="Comic Sans MS" panose="030F0702030302020204" pitchFamily="66" charset="0"/>
              </a:rPr>
              <a:t>Shakespeare uses a metaphor to reinforce that even Macbeth knows this ambition is wrong, comparing Malcolm to a step dehumanises him. This is further supported by him acknowledging that his desires are ‘black’ and he wants them to remain hidden. </a:t>
            </a:r>
            <a:r>
              <a:rPr lang="en-GB" sz="1000" b="1" dirty="0" smtClean="0">
                <a:solidFill>
                  <a:srgbClr val="00B050"/>
                </a:solidFill>
                <a:latin typeface="Comic Sans MS" panose="030F0702030302020204" pitchFamily="66" charset="0"/>
              </a:rPr>
              <a:t>In Jacobean England it was treason to even </a:t>
            </a:r>
            <a:r>
              <a:rPr lang="en-GB" sz="1000" b="1" smtClean="0">
                <a:solidFill>
                  <a:srgbClr val="00B050"/>
                </a:solidFill>
                <a:latin typeface="Comic Sans MS" panose="030F0702030302020204" pitchFamily="66" charset="0"/>
              </a:rPr>
              <a:t>speak of </a:t>
            </a:r>
            <a:r>
              <a:rPr lang="en-GB" sz="1000" b="1" dirty="0" smtClean="0">
                <a:solidFill>
                  <a:srgbClr val="00B050"/>
                </a:solidFill>
                <a:latin typeface="Comic Sans MS" panose="030F0702030302020204" pitchFamily="66" charset="0"/>
              </a:rPr>
              <a:t>the death of a king. To challenge the role of a king was to challenge the word of God as they believed in the Divine Right of Kings. As a deeply religious society people may be able to face the wrath of a king, but were unlikely to accept the eternal damnation of their soul  </a:t>
            </a:r>
            <a:endParaRPr lang="en-GB" sz="1000" b="1" dirty="0">
              <a:solidFill>
                <a:srgbClr val="00B050"/>
              </a:solidFill>
              <a:latin typeface="Comic Sans MS" panose="030F0702030302020204" pitchFamily="66" charset="0"/>
            </a:endParaRPr>
          </a:p>
        </p:txBody>
      </p:sp>
      <p:sp>
        <p:nvSpPr>
          <p:cNvPr id="3" name="TextBox 2"/>
          <p:cNvSpPr txBox="1"/>
          <p:nvPr/>
        </p:nvSpPr>
        <p:spPr>
          <a:xfrm>
            <a:off x="5236022" y="3159319"/>
            <a:ext cx="3777349" cy="2246769"/>
          </a:xfrm>
          <a:prstGeom prst="rect">
            <a:avLst/>
          </a:prstGeom>
          <a:noFill/>
          <a:ln>
            <a:solidFill>
              <a:schemeClr val="tx1"/>
            </a:solidFill>
          </a:ln>
        </p:spPr>
        <p:txBody>
          <a:bodyPr wrap="square" rtlCol="0">
            <a:spAutoFit/>
          </a:bodyPr>
          <a:lstStyle/>
          <a:p>
            <a:r>
              <a:rPr lang="en-GB" sz="1000" dirty="0" smtClean="0">
                <a:latin typeface="Comic Sans MS" panose="030F0702030302020204" pitchFamily="66" charset="0"/>
              </a:rPr>
              <a:t>Macbeth proves the lengths that he will go to in order to see his ambition come to fruition in </a:t>
            </a:r>
            <a:r>
              <a:rPr lang="en-GB" sz="1000" b="1" u="sng" dirty="0" smtClean="0">
                <a:solidFill>
                  <a:srgbClr val="FF0000"/>
                </a:solidFill>
                <a:latin typeface="Comic Sans MS" panose="030F0702030302020204" pitchFamily="66" charset="0"/>
              </a:rPr>
              <a:t>Act 2 scene 2 </a:t>
            </a:r>
            <a:r>
              <a:rPr lang="en-GB" sz="1000" dirty="0" smtClean="0">
                <a:latin typeface="Comic Sans MS" panose="030F0702030302020204" pitchFamily="66" charset="0"/>
              </a:rPr>
              <a:t>when he commits regicide and murders Duncan. Although he has doubts and his feelings of guilt cause him to hallucinate</a:t>
            </a:r>
            <a:r>
              <a:rPr lang="en-GB" sz="1000" b="1" u="sng" dirty="0" smtClean="0">
                <a:solidFill>
                  <a:srgbClr val="FF0000"/>
                </a:solidFill>
                <a:latin typeface="Comic Sans MS" panose="030F0702030302020204" pitchFamily="66" charset="0"/>
              </a:rPr>
              <a:t>, ‘is this a dagger I see before me?’</a:t>
            </a:r>
            <a:r>
              <a:rPr lang="en-GB" sz="1000" dirty="0" smtClean="0">
                <a:latin typeface="Comic Sans MS" panose="030F0702030302020204" pitchFamily="66" charset="0"/>
              </a:rPr>
              <a:t>, this doesn’t stop him. The consequences of ambition can already start to be seen Lady Macbeth says she </a:t>
            </a:r>
            <a:r>
              <a:rPr lang="en-GB" sz="1000" b="1" u="sng" dirty="0" smtClean="0">
                <a:solidFill>
                  <a:srgbClr val="FF0000"/>
                </a:solidFill>
                <a:latin typeface="Comic Sans MS" panose="030F0702030302020204" pitchFamily="66" charset="0"/>
              </a:rPr>
              <a:t>‘heard the owl scream and the crickets cry.’ </a:t>
            </a:r>
            <a:r>
              <a:rPr lang="en-GB" sz="1000" dirty="0" smtClean="0">
                <a:latin typeface="Comic Sans MS" panose="030F0702030302020204" pitchFamily="66" charset="0"/>
              </a:rPr>
              <a:t>‘Scream’ echoes the horror of the murder and the pain that must have been endured by Duncan. ‘Cry’ suggests that nature if mourning the upset of the natural order of events. </a:t>
            </a:r>
            <a:r>
              <a:rPr lang="en-GB" sz="1000" b="1" dirty="0" smtClean="0">
                <a:solidFill>
                  <a:srgbClr val="00B050"/>
                </a:solidFill>
                <a:latin typeface="Comic Sans MS" panose="030F0702030302020204" pitchFamily="66" charset="0"/>
              </a:rPr>
              <a:t>The killing of the king would have been deeply shocking to an audience who had just witnessed the attempted murder of their own king, James I by Guy Fawkes and his fellow catholic conspirators in 1605.</a:t>
            </a:r>
            <a:endParaRPr lang="en-GB" sz="1000" b="1" u="sng" dirty="0">
              <a:solidFill>
                <a:srgbClr val="00B050"/>
              </a:solidFill>
              <a:latin typeface="Comic Sans MS" panose="030F0702030302020204" pitchFamily="66" charset="0"/>
            </a:endParaRPr>
          </a:p>
        </p:txBody>
      </p:sp>
      <p:sp>
        <p:nvSpPr>
          <p:cNvPr id="6" name="TextBox 5"/>
          <p:cNvSpPr txBox="1"/>
          <p:nvPr/>
        </p:nvSpPr>
        <p:spPr>
          <a:xfrm>
            <a:off x="73377" y="2395593"/>
            <a:ext cx="1984023" cy="2862322"/>
          </a:xfrm>
          <a:prstGeom prst="rect">
            <a:avLst/>
          </a:prstGeom>
          <a:noFill/>
          <a:ln>
            <a:solidFill>
              <a:schemeClr val="tx1"/>
            </a:solidFill>
          </a:ln>
        </p:spPr>
        <p:txBody>
          <a:bodyPr wrap="square" rtlCol="0">
            <a:spAutoFit/>
          </a:bodyPr>
          <a:lstStyle/>
          <a:p>
            <a:r>
              <a:rPr lang="en-GB" sz="1000" dirty="0" smtClean="0">
                <a:latin typeface="Comic Sans MS" panose="030F0702030302020204" pitchFamily="66" charset="0"/>
              </a:rPr>
              <a:t>The witches first speak Macbeth’s ambition in </a:t>
            </a:r>
            <a:r>
              <a:rPr lang="en-GB" sz="1000" b="1" u="sng" dirty="0" smtClean="0">
                <a:solidFill>
                  <a:srgbClr val="FF0000"/>
                </a:solidFill>
                <a:latin typeface="Comic Sans MS" panose="030F0702030302020204" pitchFamily="66" charset="0"/>
              </a:rPr>
              <a:t>Act 1 scene 3</a:t>
            </a:r>
            <a:r>
              <a:rPr lang="en-GB" sz="1000" dirty="0" smtClean="0">
                <a:latin typeface="Comic Sans MS" panose="030F0702030302020204" pitchFamily="66" charset="0"/>
              </a:rPr>
              <a:t> when they predict that he will become Thane of Cawdor and </a:t>
            </a:r>
            <a:r>
              <a:rPr lang="en-GB" sz="1000" b="1" u="sng" dirty="0" smtClean="0">
                <a:solidFill>
                  <a:srgbClr val="FF0000"/>
                </a:solidFill>
                <a:latin typeface="Comic Sans MS" panose="030F0702030302020204" pitchFamily="66" charset="0"/>
              </a:rPr>
              <a:t>then ‘hail king that shalt be.</a:t>
            </a:r>
            <a:r>
              <a:rPr lang="en-GB" sz="1000" b="1" dirty="0" smtClean="0">
                <a:solidFill>
                  <a:srgbClr val="00B050"/>
                </a:solidFill>
                <a:latin typeface="Comic Sans MS" panose="030F0702030302020204" pitchFamily="66" charset="0"/>
              </a:rPr>
              <a:t>’ This would have appealed to a Jacobean audience who believed in witches and believed them to be ruled by the dark forces of the devil who looked to lead people astray. King James would also have identified with the witches as he especially had an interest in them, so much so he wrote a book about them called </a:t>
            </a:r>
            <a:r>
              <a:rPr lang="en-GB" sz="1000" b="1" i="1" dirty="0" err="1" smtClean="0">
                <a:solidFill>
                  <a:srgbClr val="00B050"/>
                </a:solidFill>
                <a:latin typeface="Comic Sans MS" panose="030F0702030302020204" pitchFamily="66" charset="0"/>
              </a:rPr>
              <a:t>Demonologie</a:t>
            </a:r>
            <a:r>
              <a:rPr lang="en-GB" sz="1000" b="1" i="1" dirty="0" smtClean="0">
                <a:solidFill>
                  <a:srgbClr val="00B050"/>
                </a:solidFill>
                <a:latin typeface="Comic Sans MS" panose="030F0702030302020204" pitchFamily="66" charset="0"/>
              </a:rPr>
              <a:t>.</a:t>
            </a:r>
            <a:endParaRPr lang="en-GB" sz="1000" b="1" dirty="0">
              <a:solidFill>
                <a:srgbClr val="00B050"/>
              </a:solidFill>
              <a:latin typeface="Comic Sans MS" panose="030F0702030302020204" pitchFamily="66" charset="0"/>
            </a:endParaRPr>
          </a:p>
        </p:txBody>
      </p:sp>
      <p:sp>
        <p:nvSpPr>
          <p:cNvPr id="7" name="TextBox 6"/>
          <p:cNvSpPr txBox="1"/>
          <p:nvPr/>
        </p:nvSpPr>
        <p:spPr>
          <a:xfrm>
            <a:off x="2100942" y="3197272"/>
            <a:ext cx="3004458" cy="1938992"/>
          </a:xfrm>
          <a:prstGeom prst="rect">
            <a:avLst/>
          </a:prstGeom>
          <a:noFill/>
          <a:ln>
            <a:solidFill>
              <a:schemeClr val="tx1"/>
            </a:solidFill>
          </a:ln>
        </p:spPr>
        <p:txBody>
          <a:bodyPr wrap="square" rtlCol="0">
            <a:spAutoFit/>
          </a:bodyPr>
          <a:lstStyle/>
          <a:p>
            <a:r>
              <a:rPr lang="en-GB" sz="1000" dirty="0" smtClean="0">
                <a:latin typeface="Comic Sans MS" panose="030F0702030302020204" pitchFamily="66" charset="0"/>
              </a:rPr>
              <a:t>Banquo could also be argued to be ambitious in Act 3 scene 1 when he says </a:t>
            </a:r>
            <a:r>
              <a:rPr lang="en-GB" sz="1000" b="1" u="sng" dirty="0" smtClean="0">
                <a:solidFill>
                  <a:srgbClr val="FF0000"/>
                </a:solidFill>
                <a:latin typeface="Comic Sans MS" panose="030F0702030302020204" pitchFamily="66" charset="0"/>
              </a:rPr>
              <a:t>‘why, by the verities on thee made good, May they not be my oracles as well, And set me up in hope?’ </a:t>
            </a:r>
            <a:r>
              <a:rPr lang="en-GB" sz="1000" dirty="0" smtClean="0">
                <a:latin typeface="Comic Sans MS" panose="030F0702030302020204" pitchFamily="66" charset="0"/>
              </a:rPr>
              <a:t>He starts to think that as the witches predictions regarding Macbeth have come true maybe he really could be father to a line of kings. Banquo here is used as a contrast to Macbeth. Macbeth allows his ambition to corrupt him whereas Banquo’s ambition is constrained by his morals</a:t>
            </a:r>
            <a:r>
              <a:rPr lang="en-GB" sz="1000" b="1" u="sng" dirty="0" smtClean="0">
                <a:solidFill>
                  <a:srgbClr val="FF0000"/>
                </a:solidFill>
                <a:latin typeface="Comic Sans MS" panose="030F0702030302020204" pitchFamily="66" charset="0"/>
              </a:rPr>
              <a:t>, ‘But hush! No more.’</a:t>
            </a:r>
            <a:endParaRPr lang="en-GB" sz="1000" b="1" u="sng" dirty="0">
              <a:solidFill>
                <a:srgbClr val="FF0000"/>
              </a:solidFill>
              <a:latin typeface="Comic Sans MS" panose="030F0702030302020204" pitchFamily="66" charset="0"/>
            </a:endParaRPr>
          </a:p>
        </p:txBody>
      </p:sp>
      <p:sp>
        <p:nvSpPr>
          <p:cNvPr id="15" name="TextBox 14"/>
          <p:cNvSpPr txBox="1"/>
          <p:nvPr/>
        </p:nvSpPr>
        <p:spPr>
          <a:xfrm>
            <a:off x="5148940" y="5474560"/>
            <a:ext cx="3864431" cy="1323439"/>
          </a:xfrm>
          <a:prstGeom prst="rect">
            <a:avLst/>
          </a:prstGeom>
          <a:noFill/>
          <a:ln>
            <a:solidFill>
              <a:schemeClr val="tx1"/>
            </a:solidFill>
          </a:ln>
        </p:spPr>
        <p:txBody>
          <a:bodyPr wrap="square" rtlCol="0">
            <a:spAutoFit/>
          </a:bodyPr>
          <a:lstStyle/>
          <a:p>
            <a:r>
              <a:rPr lang="en-GB" sz="1000" dirty="0" smtClean="0">
                <a:latin typeface="Comic Sans MS" panose="030F0702030302020204" pitchFamily="66" charset="0"/>
              </a:rPr>
              <a:t>Macbeth’s ambition changes from wanting to become king to wanting to retain his power at all costs. As soon as he commits his first murder it sets in motion a chain of events which see his actions become increasingly brutal. For example the murder of Banquo and planned murder of </a:t>
            </a:r>
            <a:r>
              <a:rPr lang="en-GB" sz="1000" dirty="0" err="1" smtClean="0">
                <a:latin typeface="Comic Sans MS" panose="030F0702030302020204" pitchFamily="66" charset="0"/>
              </a:rPr>
              <a:t>Fleance</a:t>
            </a:r>
            <a:r>
              <a:rPr lang="en-GB" sz="1000" dirty="0" smtClean="0">
                <a:latin typeface="Comic Sans MS" panose="030F0702030302020204" pitchFamily="66" charset="0"/>
              </a:rPr>
              <a:t> his son in </a:t>
            </a:r>
            <a:r>
              <a:rPr lang="en-GB" sz="1000" b="1" u="sng" dirty="0" smtClean="0">
                <a:solidFill>
                  <a:srgbClr val="FF0000"/>
                </a:solidFill>
                <a:latin typeface="Comic Sans MS" panose="030F0702030302020204" pitchFamily="66" charset="0"/>
              </a:rPr>
              <a:t>Act 3 scene 3</a:t>
            </a:r>
            <a:r>
              <a:rPr lang="en-GB" sz="1000" dirty="0" smtClean="0">
                <a:latin typeface="Comic Sans MS" panose="030F0702030302020204" pitchFamily="66" charset="0"/>
              </a:rPr>
              <a:t>. Perhaps most shocking is the murder of Lady Macduff and all the Macduff children in </a:t>
            </a:r>
            <a:r>
              <a:rPr lang="en-GB" sz="1000" b="1" u="sng" dirty="0" smtClean="0">
                <a:solidFill>
                  <a:srgbClr val="FF0000"/>
                </a:solidFill>
                <a:latin typeface="Comic Sans MS" panose="030F0702030302020204" pitchFamily="66" charset="0"/>
              </a:rPr>
              <a:t>Act 4scene 2</a:t>
            </a:r>
            <a:r>
              <a:rPr lang="en-GB" sz="1000" dirty="0" smtClean="0">
                <a:latin typeface="Comic Sans MS" panose="030F0702030302020204" pitchFamily="66" charset="0"/>
              </a:rPr>
              <a:t>.His ambition also prompts him to revisit the witches again.</a:t>
            </a:r>
            <a:endParaRPr lang="en-GB" sz="1000" dirty="0">
              <a:latin typeface="Comic Sans MS" panose="030F0702030302020204" pitchFamily="66" charset="0"/>
            </a:endParaRPr>
          </a:p>
        </p:txBody>
      </p:sp>
      <p:sp>
        <p:nvSpPr>
          <p:cNvPr id="19" name="TextBox 18"/>
          <p:cNvSpPr txBox="1"/>
          <p:nvPr/>
        </p:nvSpPr>
        <p:spPr>
          <a:xfrm>
            <a:off x="73377" y="5320671"/>
            <a:ext cx="5032023" cy="1477328"/>
          </a:xfrm>
          <a:prstGeom prst="rect">
            <a:avLst/>
          </a:prstGeom>
          <a:noFill/>
          <a:ln>
            <a:solidFill>
              <a:schemeClr val="tx1"/>
            </a:solidFill>
          </a:ln>
        </p:spPr>
        <p:txBody>
          <a:bodyPr wrap="square" rtlCol="0">
            <a:spAutoFit/>
          </a:bodyPr>
          <a:lstStyle/>
          <a:p>
            <a:r>
              <a:rPr lang="en-GB" sz="1000" dirty="0" smtClean="0">
                <a:latin typeface="Comic Sans MS" panose="030F0702030302020204" pitchFamily="66" charset="0"/>
              </a:rPr>
              <a:t>Ultimately Shakespeare’s message is that ambition is dangerous, especially to have ambitions above your station. This is clear by the fates of both Macbeth and Lady Macbeth. Macbeth becomes increasingly paranoid, </a:t>
            </a:r>
            <a:r>
              <a:rPr lang="en-GB" sz="1000" b="1" u="sng" dirty="0" smtClean="0">
                <a:solidFill>
                  <a:srgbClr val="FF0000"/>
                </a:solidFill>
                <a:latin typeface="Comic Sans MS" panose="030F0702030302020204" pitchFamily="66" charset="0"/>
              </a:rPr>
              <a:t>‘full </a:t>
            </a:r>
            <a:r>
              <a:rPr lang="en-GB" sz="1000" b="1" u="sng" dirty="0" err="1" smtClean="0">
                <a:solidFill>
                  <a:srgbClr val="FF0000"/>
                </a:solidFill>
                <a:latin typeface="Comic Sans MS" panose="030F0702030302020204" pitchFamily="66" charset="0"/>
              </a:rPr>
              <a:t>o’scorpions</a:t>
            </a:r>
            <a:r>
              <a:rPr lang="en-GB" sz="1000" b="1" u="sng" dirty="0" smtClean="0">
                <a:solidFill>
                  <a:srgbClr val="FF0000"/>
                </a:solidFill>
                <a:latin typeface="Comic Sans MS" panose="030F0702030302020204" pitchFamily="66" charset="0"/>
              </a:rPr>
              <a:t> is my mind.’ </a:t>
            </a:r>
            <a:r>
              <a:rPr lang="en-GB" sz="1000" dirty="0" smtClean="0">
                <a:latin typeface="Comic Sans MS" panose="030F0702030302020204" pitchFamily="66" charset="0"/>
              </a:rPr>
              <a:t>The witches second set of predictions lead to Macbeth becoming arrogant and overconfident – he believes he is invincible. His ambition leads to his downfall – it is his fatal flaw. Lady Macbeth, although seemingly the stronger of the two at the start, becomes mad with the guilt caused by her ambition and kills herself in Act 5 scene 1. This would have been a poignant message to audiences who may contain any conspirators who sought to replace the new Protestant king.</a:t>
            </a:r>
            <a:endParaRPr lang="en-GB" sz="1000" b="1" u="sng"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0687441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5239" y="2384841"/>
            <a:ext cx="5830930" cy="4339650"/>
          </a:xfrm>
          <a:prstGeom prst="rect">
            <a:avLst/>
          </a:prstGeom>
          <a:ln>
            <a:solidFill>
              <a:schemeClr val="tx1"/>
            </a:solidFill>
          </a:ln>
        </p:spPr>
        <p:txBody>
          <a:bodyPr wrap="square">
            <a:spAutoFit/>
          </a:bodyPr>
          <a:lstStyle/>
          <a:p>
            <a:r>
              <a:rPr lang="en-GB" sz="1200" b="1" u="sng" dirty="0" smtClean="0">
                <a:latin typeface="Comic Sans MS" panose="030F0702030302020204" pitchFamily="66" charset="0"/>
              </a:rPr>
              <a:t>Mrs </a:t>
            </a:r>
            <a:r>
              <a:rPr lang="en-GB" sz="1200" b="1" u="sng" dirty="0">
                <a:latin typeface="Comic Sans MS" panose="030F0702030302020204" pitchFamily="66" charset="0"/>
              </a:rPr>
              <a:t>Johnstone is </a:t>
            </a:r>
            <a:r>
              <a:rPr lang="en-GB" sz="1200" b="1" u="sng" dirty="0" smtClean="0">
                <a:latin typeface="Comic Sans MS" panose="030F0702030302020204" pitchFamily="66" charset="0"/>
              </a:rPr>
              <a:t>superstitious </a:t>
            </a:r>
            <a:r>
              <a:rPr lang="en-GB" sz="1200" dirty="0" smtClean="0">
                <a:latin typeface="Comic Sans MS" panose="030F0702030302020204" pitchFamily="66" charset="0"/>
              </a:rPr>
              <a:t>Mrs </a:t>
            </a:r>
            <a:r>
              <a:rPr lang="en-GB" sz="1200" dirty="0">
                <a:latin typeface="Comic Sans MS" panose="030F0702030302020204" pitchFamily="66" charset="0"/>
              </a:rPr>
              <a:t>Johnstone is horrified when Mrs Lyons places new shoes on the table, revealing that she is superstitious</a:t>
            </a:r>
            <a:r>
              <a:rPr lang="en-GB" sz="1200" dirty="0" smtClean="0">
                <a:latin typeface="Comic Sans MS" panose="030F0702030302020204" pitchFamily="66" charset="0"/>
              </a:rPr>
              <a:t>. </a:t>
            </a:r>
            <a:r>
              <a:rPr lang="en-GB" sz="1200" b="1" u="sng" dirty="0" smtClean="0">
                <a:solidFill>
                  <a:srgbClr val="FF0000"/>
                </a:solidFill>
                <a:latin typeface="Comic Sans MS" panose="030F0702030302020204" pitchFamily="66" charset="0"/>
              </a:rPr>
              <a:t>“You </a:t>
            </a:r>
            <a:r>
              <a:rPr lang="en-GB" sz="1200" b="1" u="sng" dirty="0">
                <a:solidFill>
                  <a:srgbClr val="FF0000"/>
                </a:solidFill>
                <a:latin typeface="Comic Sans MS" panose="030F0702030302020204" pitchFamily="66" charset="0"/>
              </a:rPr>
              <a:t>never put new shoes on the table</a:t>
            </a:r>
            <a:r>
              <a:rPr lang="en-GB" sz="1200" b="1" u="sng" dirty="0" smtClean="0">
                <a:solidFill>
                  <a:srgbClr val="FF0000"/>
                </a:solidFill>
                <a:latin typeface="Comic Sans MS" panose="030F0702030302020204" pitchFamily="66" charset="0"/>
              </a:rPr>
              <a:t>.”</a:t>
            </a:r>
            <a:r>
              <a:rPr lang="en-GB" sz="1200" dirty="0" smtClean="0">
                <a:latin typeface="Comic Sans MS" panose="030F0702030302020204" pitchFamily="66" charset="0"/>
              </a:rPr>
              <a:t> Superstition </a:t>
            </a:r>
            <a:r>
              <a:rPr lang="en-GB" sz="1200" dirty="0">
                <a:latin typeface="Comic Sans MS" panose="030F0702030302020204" pitchFamily="66" charset="0"/>
              </a:rPr>
              <a:t>is immediately linked to the working class, because Mrs Johnstone is superstitious whereas Mrs Lyons isn’t. This gives Mrs Lyons power over her employee when she wants to make sure that Mrs Johnstone doesn’t tell anyone about the twins being split up</a:t>
            </a:r>
            <a:r>
              <a:rPr lang="en-GB" sz="1200" dirty="0" smtClean="0">
                <a:latin typeface="Comic Sans MS" panose="030F0702030302020204" pitchFamily="66" charset="0"/>
              </a:rPr>
              <a:t>. To do this she </a:t>
            </a:r>
            <a:r>
              <a:rPr lang="en-GB" sz="1200" dirty="0">
                <a:latin typeface="Comic Sans MS" panose="030F0702030302020204" pitchFamily="66" charset="0"/>
              </a:rPr>
              <a:t>makes up a superstition about the twins Mrs Lyons uses her knowledge that Mrs Johnstone is superstitious to ensure that she does not tell anyone about giving away one of the twins. </a:t>
            </a:r>
            <a:r>
              <a:rPr lang="en-GB" sz="1200" b="1" u="sng" dirty="0">
                <a:solidFill>
                  <a:srgbClr val="FF0000"/>
                </a:solidFill>
                <a:latin typeface="Comic Sans MS" panose="030F0702030302020204" pitchFamily="66" charset="0"/>
              </a:rPr>
              <a:t>“They … they say that if either twin learns that he once was a pair, they shall both immediately die.” </a:t>
            </a:r>
            <a:r>
              <a:rPr lang="en-GB" sz="1200" dirty="0">
                <a:latin typeface="Comic Sans MS" panose="030F0702030302020204" pitchFamily="66" charset="0"/>
              </a:rPr>
              <a:t>This becomes a self-fulfilling prophecy. </a:t>
            </a:r>
            <a:r>
              <a:rPr lang="en-GB" sz="1200" dirty="0" smtClean="0">
                <a:latin typeface="Comic Sans MS" panose="030F0702030302020204" pitchFamily="66" charset="0"/>
              </a:rPr>
              <a:t>This is dramatic irony because the </a:t>
            </a:r>
            <a:r>
              <a:rPr lang="en-GB" sz="1200" dirty="0">
                <a:latin typeface="Comic Sans MS" panose="030F0702030302020204" pitchFamily="66" charset="0"/>
              </a:rPr>
              <a:t>audience is already aware that the twins will die because of the opening of the play, so everything that happens is linked to this. Although Mrs Lyons has invented the superstition, her behaviour actually leads to the tragedy of Mickey’s death because she is the one to point out to him that Edward and Linda have betrayed </a:t>
            </a:r>
            <a:r>
              <a:rPr lang="en-GB" sz="1200" dirty="0" smtClean="0">
                <a:latin typeface="Comic Sans MS" panose="030F0702030302020204" pitchFamily="66" charset="0"/>
              </a:rPr>
              <a:t>him. </a:t>
            </a:r>
            <a:r>
              <a:rPr lang="en-GB" sz="1200" b="1" dirty="0" smtClean="0">
                <a:solidFill>
                  <a:srgbClr val="00B050"/>
                </a:solidFill>
                <a:latin typeface="Comic Sans MS" panose="030F0702030302020204" pitchFamily="66" charset="0"/>
              </a:rPr>
              <a:t>During the time when Mrs Johnstone would have grown up, in the 1950s and 1960s the education system favoured the middle and upper classes. Mrs Johnstone would have attended a secondary modern which would have likely been attended by children from a deprived area with little or no aspirations. Behaviour would have likely to have been poor and achievement low. Without a good education, people like Mrs Johnstone would become trapped in a cycle of poverty with no way of being able to improve their lives.</a:t>
            </a:r>
            <a:endParaRPr lang="en-GB" sz="1200" b="1" dirty="0">
              <a:solidFill>
                <a:srgbClr val="00B050"/>
              </a:solidFill>
              <a:latin typeface="Comic Sans MS" panose="030F0702030302020204" pitchFamily="66" charset="0"/>
            </a:endParaRPr>
          </a:p>
        </p:txBody>
      </p:sp>
      <p:sp>
        <p:nvSpPr>
          <p:cNvPr id="7" name="Rectangle 6"/>
          <p:cNvSpPr/>
          <p:nvPr/>
        </p:nvSpPr>
        <p:spPr>
          <a:xfrm>
            <a:off x="69722" y="77041"/>
            <a:ext cx="2854231" cy="6740307"/>
          </a:xfrm>
          <a:prstGeom prst="rect">
            <a:avLst/>
          </a:prstGeom>
          <a:ln>
            <a:solidFill>
              <a:schemeClr val="tx1"/>
            </a:solidFill>
          </a:ln>
        </p:spPr>
        <p:txBody>
          <a:bodyPr wrap="square">
            <a:spAutoFit/>
          </a:bodyPr>
          <a:lstStyle/>
          <a:p>
            <a:r>
              <a:rPr lang="en-GB" sz="1200" b="1" u="sng" dirty="0">
                <a:latin typeface="Comic Sans MS" panose="030F0702030302020204" pitchFamily="66" charset="0"/>
              </a:rPr>
              <a:t>How does Russell explore the theme of superstition and fate in </a:t>
            </a:r>
            <a:r>
              <a:rPr lang="en-GB" sz="1200" b="1" i="1" u="sng" dirty="0">
                <a:latin typeface="Comic Sans MS" panose="030F0702030302020204" pitchFamily="66" charset="0"/>
              </a:rPr>
              <a:t>Blood Brothers</a:t>
            </a:r>
            <a:r>
              <a:rPr lang="en-GB" sz="1200" b="1" u="sng" dirty="0">
                <a:latin typeface="Comic Sans MS" panose="030F0702030302020204" pitchFamily="66" charset="0"/>
              </a:rPr>
              <a:t>?</a:t>
            </a:r>
            <a:endParaRPr lang="en-GB" sz="1200" b="1" u="sng" dirty="0" smtClean="0">
              <a:latin typeface="Comic Sans MS" panose="030F0702030302020204" pitchFamily="66" charset="0"/>
            </a:endParaRPr>
          </a:p>
          <a:p>
            <a:pPr marL="171450" indent="-171450">
              <a:buFont typeface="Arial" panose="020B0604020202020204" pitchFamily="34" charset="0"/>
              <a:buChar char="•"/>
            </a:pPr>
            <a:endParaRPr lang="en-GB" sz="1200" dirty="0" smtClean="0">
              <a:latin typeface="Comic Sans MS" panose="030F0702030302020204" pitchFamily="66" charset="0"/>
            </a:endParaRPr>
          </a:p>
          <a:p>
            <a:pPr marL="171450" indent="-171450">
              <a:buFont typeface="Arial" panose="020B0604020202020204" pitchFamily="34" charset="0"/>
              <a:buChar char="•"/>
            </a:pPr>
            <a:r>
              <a:rPr lang="en-GB" sz="1200" dirty="0" smtClean="0">
                <a:latin typeface="Comic Sans MS" panose="030F0702030302020204" pitchFamily="66" charset="0"/>
              </a:rPr>
              <a:t>Russell shows that superstitious belief is very powerful and potentially dangerous.</a:t>
            </a:r>
          </a:p>
          <a:p>
            <a:pPr marL="171450" indent="-171450">
              <a:buFont typeface="Arial" panose="020B0604020202020204" pitchFamily="34" charset="0"/>
              <a:buChar char="•"/>
            </a:pPr>
            <a:r>
              <a:rPr lang="en-GB" sz="1200" dirty="0" smtClean="0">
                <a:latin typeface="Comic Sans MS" panose="030F0702030302020204" pitchFamily="66" charset="0"/>
              </a:rPr>
              <a:t>Shows </a:t>
            </a:r>
            <a:r>
              <a:rPr lang="en-GB" sz="1200" dirty="0">
                <a:latin typeface="Comic Sans MS" panose="030F0702030302020204" pitchFamily="66" charset="0"/>
              </a:rPr>
              <a:t>that the superstition Mrs Lyons tells Mrs Johnstone at the start of the play will come true. </a:t>
            </a:r>
            <a:endParaRPr lang="en-GB" sz="1200" dirty="0" smtClean="0">
              <a:latin typeface="Comic Sans MS" panose="030F0702030302020204" pitchFamily="66" charset="0"/>
            </a:endParaRPr>
          </a:p>
          <a:p>
            <a:pPr marL="171450" indent="-171450">
              <a:buFont typeface="Arial" panose="020B0604020202020204" pitchFamily="34" charset="0"/>
              <a:buChar char="•"/>
            </a:pPr>
            <a:r>
              <a:rPr lang="en-GB" sz="1200" dirty="0" smtClean="0">
                <a:latin typeface="Comic Sans MS" panose="030F0702030302020204" pitchFamily="66" charset="0"/>
              </a:rPr>
              <a:t>People didn’t have control over their circumstances at the time.</a:t>
            </a:r>
          </a:p>
          <a:p>
            <a:pPr marL="171450" indent="-171450">
              <a:buFont typeface="Arial" panose="020B0604020202020204" pitchFamily="34" charset="0"/>
              <a:buChar char="•"/>
            </a:pPr>
            <a:r>
              <a:rPr lang="en-GB" sz="1200" dirty="0" smtClean="0">
                <a:latin typeface="Comic Sans MS" panose="030F0702030302020204" pitchFamily="66" charset="0"/>
              </a:rPr>
              <a:t>The </a:t>
            </a:r>
            <a:r>
              <a:rPr lang="en-GB" sz="1200" dirty="0">
                <a:latin typeface="Comic Sans MS" panose="030F0702030302020204" pitchFamily="66" charset="0"/>
              </a:rPr>
              <a:t>Narrator’s song </a:t>
            </a:r>
            <a:r>
              <a:rPr lang="en-GB" sz="1200" i="1" dirty="0">
                <a:latin typeface="Comic Sans MS" panose="030F0702030302020204" pitchFamily="66" charset="0"/>
              </a:rPr>
              <a:t>Shoes upon the Table</a:t>
            </a:r>
            <a:r>
              <a:rPr lang="en-GB" sz="1200" dirty="0">
                <a:latin typeface="Comic Sans MS" panose="030F0702030302020204" pitchFamily="66" charset="0"/>
              </a:rPr>
              <a:t>, reminding the mothers of their guilt and the consequences of splitting up the twins</a:t>
            </a:r>
            <a:r>
              <a:rPr lang="en-GB" sz="1200" dirty="0" smtClean="0">
                <a:latin typeface="Comic Sans MS" panose="030F0702030302020204" pitchFamily="66" charset="0"/>
              </a:rPr>
              <a:t>. Constant superstitious symbols add to the rising sense of panic and foreboding. </a:t>
            </a:r>
          </a:p>
          <a:p>
            <a:pPr marL="171450" indent="-171450">
              <a:buFont typeface="Arial" panose="020B0604020202020204" pitchFamily="34" charset="0"/>
              <a:buChar char="•"/>
            </a:pPr>
            <a:r>
              <a:rPr lang="en-GB" sz="1200" dirty="0" smtClean="0">
                <a:latin typeface="Comic Sans MS" panose="030F0702030302020204" pitchFamily="66" charset="0"/>
              </a:rPr>
              <a:t>The </a:t>
            </a:r>
            <a:r>
              <a:rPr lang="en-GB" sz="1200" dirty="0">
                <a:latin typeface="Comic Sans MS" panose="030F0702030302020204" pitchFamily="66" charset="0"/>
              </a:rPr>
              <a:t>deaths of Mickey and Edward are shown to be inevitable from the opening scene of the play. No matter what they do, nothing can change their destiny. </a:t>
            </a:r>
            <a:endParaRPr lang="en-GB" sz="1200" dirty="0" smtClean="0">
              <a:latin typeface="Comic Sans MS" panose="030F0702030302020204" pitchFamily="66" charset="0"/>
            </a:endParaRPr>
          </a:p>
          <a:p>
            <a:pPr marL="171450" indent="-171450">
              <a:buFont typeface="Arial" panose="020B0604020202020204" pitchFamily="34" charset="0"/>
              <a:buChar char="•"/>
            </a:pPr>
            <a:r>
              <a:rPr lang="en-GB" sz="1200" dirty="0" smtClean="0">
                <a:latin typeface="Comic Sans MS" panose="030F0702030302020204" pitchFamily="66" charset="0"/>
              </a:rPr>
              <a:t>The </a:t>
            </a:r>
            <a:r>
              <a:rPr lang="en-GB" sz="1200" dirty="0">
                <a:latin typeface="Comic Sans MS" panose="030F0702030302020204" pitchFamily="66" charset="0"/>
              </a:rPr>
              <a:t>Narrator is used to remind both the audience and the boys’ mothers of the curse that they have brought upon Mickey and Edward. </a:t>
            </a:r>
            <a:endParaRPr lang="en-GB" sz="1200" dirty="0" smtClean="0">
              <a:latin typeface="Comic Sans MS" panose="030F0702030302020204" pitchFamily="66" charset="0"/>
            </a:endParaRPr>
          </a:p>
          <a:p>
            <a:pPr marL="171450" indent="-171450">
              <a:buFont typeface="Arial" panose="020B0604020202020204" pitchFamily="34" charset="0"/>
              <a:buChar char="•"/>
            </a:pPr>
            <a:r>
              <a:rPr lang="en-GB" sz="1200" dirty="0" smtClean="0">
                <a:latin typeface="Comic Sans MS" panose="030F0702030302020204" pitchFamily="66" charset="0"/>
              </a:rPr>
              <a:t>Superstition </a:t>
            </a:r>
            <a:r>
              <a:rPr lang="en-GB" sz="1200" dirty="0">
                <a:latin typeface="Comic Sans MS" panose="030F0702030302020204" pitchFamily="66" charset="0"/>
              </a:rPr>
              <a:t>is linked to social class, first through Mrs Johnstone being superstitious; whereas Mrs Lyons isn’t and secondly through the Narrator’s final comments about what is really to blame for the death of the twins. </a:t>
            </a:r>
          </a:p>
        </p:txBody>
      </p:sp>
      <p:sp>
        <p:nvSpPr>
          <p:cNvPr id="3" name="Rectangle 2"/>
          <p:cNvSpPr/>
          <p:nvPr/>
        </p:nvSpPr>
        <p:spPr>
          <a:xfrm>
            <a:off x="3145239" y="77041"/>
            <a:ext cx="5830930" cy="2123658"/>
          </a:xfrm>
          <a:prstGeom prst="rect">
            <a:avLst/>
          </a:prstGeom>
          <a:ln>
            <a:solidFill>
              <a:schemeClr val="tx1"/>
            </a:solidFill>
          </a:ln>
        </p:spPr>
        <p:txBody>
          <a:bodyPr wrap="square">
            <a:spAutoFit/>
          </a:bodyPr>
          <a:lstStyle/>
          <a:p>
            <a:r>
              <a:rPr lang="en-US" sz="1200" b="1" u="sng" dirty="0">
                <a:solidFill>
                  <a:srgbClr val="FF0000"/>
                </a:solidFill>
                <a:latin typeface="Comic Sans MS" panose="030F0702030302020204" pitchFamily="66" charset="0"/>
              </a:rPr>
              <a:t>And do we blame superstition for what came to pass?</a:t>
            </a:r>
            <a:br>
              <a:rPr lang="en-US" sz="1200" b="1" u="sng" dirty="0">
                <a:solidFill>
                  <a:srgbClr val="FF0000"/>
                </a:solidFill>
                <a:latin typeface="Comic Sans MS" panose="030F0702030302020204" pitchFamily="66" charset="0"/>
              </a:rPr>
            </a:br>
            <a:r>
              <a:rPr lang="en-US" sz="1200" b="1" u="sng" dirty="0">
                <a:solidFill>
                  <a:srgbClr val="FF0000"/>
                </a:solidFill>
                <a:latin typeface="Comic Sans MS" panose="030F0702030302020204" pitchFamily="66" charset="0"/>
              </a:rPr>
              <a:t>Or could it be what we, the English, have come to know as class</a:t>
            </a:r>
            <a:r>
              <a:rPr lang="en-US" sz="1200" b="1" u="sng" dirty="0" smtClean="0">
                <a:solidFill>
                  <a:srgbClr val="FF0000"/>
                </a:solidFill>
                <a:latin typeface="Comic Sans MS" panose="030F0702030302020204" pitchFamily="66" charset="0"/>
              </a:rPr>
              <a:t>? </a:t>
            </a:r>
            <a:r>
              <a:rPr lang="en-US" sz="1200" dirty="0" smtClean="0">
                <a:latin typeface="Comic Sans MS" panose="030F0702030302020204" pitchFamily="66" charset="0"/>
              </a:rPr>
              <a:t>The role of superstition is primarily a device to support Russell’s view that one’s success was dependent on one’s class. The middle classes had the better education, qualifications, jobs, earning potential and standards of living. In contrast, the working classes had the exact opposite, </a:t>
            </a:r>
            <a:r>
              <a:rPr lang="en-US" sz="1200" b="1" dirty="0" smtClean="0">
                <a:solidFill>
                  <a:srgbClr val="00B050"/>
                </a:solidFill>
                <a:latin typeface="Comic Sans MS" panose="030F0702030302020204" pitchFamily="66" charset="0"/>
              </a:rPr>
              <a:t>what with the closing of traditional manufacturing and mining industries</a:t>
            </a:r>
            <a:r>
              <a:rPr lang="en-US" sz="1200" dirty="0" smtClean="0">
                <a:latin typeface="Comic Sans MS" panose="030F0702030302020204" pitchFamily="66" charset="0"/>
              </a:rPr>
              <a:t>, they were destined to be trapped in a relentless cycle of poverty and deprivation. Superstition, to an educated, rational person, is not something to be taken seriously. Hence rendering Russell’s perhaps most famous quote from the play as a rhetorical question – class must be to blame for the tragedy. </a:t>
            </a:r>
            <a:endParaRPr lang="en-GB" sz="1200" dirty="0">
              <a:latin typeface="Comic Sans MS" panose="030F0702030302020204" pitchFamily="66" charset="0"/>
            </a:endParaRPr>
          </a:p>
        </p:txBody>
      </p:sp>
    </p:spTree>
    <p:extLst>
      <p:ext uri="{BB962C8B-B14F-4D97-AF65-F5344CB8AC3E}">
        <p14:creationId xmlns:p14="http://schemas.microsoft.com/office/powerpoint/2010/main" val="1090297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Only 2 criteria</a:t>
            </a:r>
            <a:endParaRPr lang="en-GB" dirty="0"/>
          </a:p>
        </p:txBody>
      </p:sp>
      <p:sp>
        <p:nvSpPr>
          <p:cNvPr id="3" name="Content Placeholder 2"/>
          <p:cNvSpPr>
            <a:spLocks noGrp="1"/>
          </p:cNvSpPr>
          <p:nvPr>
            <p:ph idx="1"/>
          </p:nvPr>
        </p:nvSpPr>
        <p:spPr>
          <a:solidFill>
            <a:schemeClr val="bg1">
              <a:lumMod val="95000"/>
            </a:schemeClr>
          </a:solidFill>
        </p:spPr>
        <p:txBody>
          <a:bodyPr/>
          <a:lstStyle/>
          <a:p>
            <a:r>
              <a:rPr lang="en-GB" dirty="0" smtClean="0"/>
              <a:t>Ability to ANALYSE the effect of language, structure and techniques</a:t>
            </a:r>
          </a:p>
          <a:p>
            <a:r>
              <a:rPr lang="en-GB" dirty="0" smtClean="0"/>
              <a:t>Ability to use correct terminology</a:t>
            </a:r>
            <a:endParaRPr lang="en-GB" dirty="0"/>
          </a:p>
        </p:txBody>
      </p:sp>
    </p:spTree>
    <p:extLst>
      <p:ext uri="{BB962C8B-B14F-4D97-AF65-F5344CB8AC3E}">
        <p14:creationId xmlns:p14="http://schemas.microsoft.com/office/powerpoint/2010/main" val="20409976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96185"/>
            <a:ext cx="7886700" cy="1100603"/>
          </a:xfrm>
        </p:spPr>
        <p:txBody>
          <a:bodyPr/>
          <a:lstStyle/>
          <a:p>
            <a:pPr algn="ctr"/>
            <a:r>
              <a:rPr lang="en-GB" b="1" dirty="0" smtClean="0">
                <a:latin typeface="Comic Sans MS" panose="030F0702030302020204" pitchFamily="66" charset="0"/>
              </a:rPr>
              <a:t>Ambition</a:t>
            </a:r>
            <a:endParaRPr lang="en-GB" b="1" dirty="0">
              <a:latin typeface="Comic Sans MS" panose="030F0702030302020204" pitchFamily="66" charset="0"/>
            </a:endParaRPr>
          </a:p>
        </p:txBody>
      </p:sp>
      <p:sp>
        <p:nvSpPr>
          <p:cNvPr id="7" name="Rectangle 6"/>
          <p:cNvSpPr/>
          <p:nvPr/>
        </p:nvSpPr>
        <p:spPr>
          <a:xfrm>
            <a:off x="386604" y="835364"/>
            <a:ext cx="5301502" cy="1569660"/>
          </a:xfrm>
          <a:prstGeom prst="rect">
            <a:avLst/>
          </a:prstGeom>
        </p:spPr>
        <p:txBody>
          <a:bodyPr wrap="square">
            <a:spAutoFit/>
          </a:bodyPr>
          <a:lstStyle/>
          <a:p>
            <a:pPr lvl="0"/>
            <a:r>
              <a:rPr lang="en-GB" sz="2400" b="1" u="sng" dirty="0" smtClean="0">
                <a:solidFill>
                  <a:prstClr val="black"/>
                </a:solidFill>
                <a:latin typeface="Comic Sans MS" panose="030F0702030302020204" pitchFamily="66" charset="0"/>
              </a:rPr>
              <a:t>Act 1 scene 4:</a:t>
            </a:r>
            <a:endParaRPr lang="en-GB" sz="2400" dirty="0">
              <a:solidFill>
                <a:prstClr val="black"/>
              </a:solidFill>
              <a:latin typeface="Comic Sans MS" panose="030F0702030302020204" pitchFamily="66" charset="0"/>
            </a:endParaRPr>
          </a:p>
          <a:p>
            <a:pPr lvl="0"/>
            <a:r>
              <a:rPr lang="en-GB" sz="2400" dirty="0" smtClean="0">
                <a:solidFill>
                  <a:prstClr val="black"/>
                </a:solidFill>
                <a:latin typeface="Comic Sans MS" panose="030F0702030302020204" pitchFamily="66" charset="0"/>
              </a:rPr>
              <a:t>“stars </a:t>
            </a:r>
            <a:r>
              <a:rPr lang="en-GB" sz="2400" dirty="0">
                <a:solidFill>
                  <a:prstClr val="black"/>
                </a:solidFill>
                <a:latin typeface="Comic Sans MS" panose="030F0702030302020204" pitchFamily="66" charset="0"/>
              </a:rPr>
              <a:t>hide my fires, let not light see my deep and dark desires”</a:t>
            </a:r>
          </a:p>
          <a:p>
            <a:pPr lvl="0"/>
            <a:r>
              <a:rPr lang="en-GB" sz="2400" dirty="0">
                <a:solidFill>
                  <a:prstClr val="black"/>
                </a:solidFill>
                <a:latin typeface="Comic Sans MS" panose="030F0702030302020204" pitchFamily="66" charset="0"/>
              </a:rPr>
              <a:t>“that is a step which I must </a:t>
            </a:r>
            <a:r>
              <a:rPr lang="en-GB" sz="2400" dirty="0" err="1">
                <a:solidFill>
                  <a:prstClr val="black"/>
                </a:solidFill>
                <a:latin typeface="Comic Sans MS" panose="030F0702030302020204" pitchFamily="66" charset="0"/>
              </a:rPr>
              <a:t>o’leap</a:t>
            </a:r>
            <a:r>
              <a:rPr lang="en-GB" sz="2400" dirty="0">
                <a:solidFill>
                  <a:prstClr val="black"/>
                </a:solidFill>
                <a:latin typeface="Comic Sans MS" panose="030F0702030302020204" pitchFamily="66" charset="0"/>
              </a:rPr>
              <a:t>”</a:t>
            </a:r>
          </a:p>
        </p:txBody>
      </p:sp>
      <p:sp>
        <p:nvSpPr>
          <p:cNvPr id="8" name="Rectangle 7"/>
          <p:cNvSpPr/>
          <p:nvPr/>
        </p:nvSpPr>
        <p:spPr>
          <a:xfrm>
            <a:off x="386604" y="2635857"/>
            <a:ext cx="5209524" cy="1569660"/>
          </a:xfrm>
          <a:prstGeom prst="rect">
            <a:avLst/>
          </a:prstGeom>
        </p:spPr>
        <p:txBody>
          <a:bodyPr wrap="square">
            <a:spAutoFit/>
          </a:bodyPr>
          <a:lstStyle/>
          <a:p>
            <a:r>
              <a:rPr lang="en-GB" sz="2400" b="1" u="sng" dirty="0" smtClean="0">
                <a:latin typeface="Comic Sans MS" panose="030F0702030302020204" pitchFamily="66" charset="0"/>
              </a:rPr>
              <a:t>Act 1 scene 5:</a:t>
            </a:r>
          </a:p>
          <a:p>
            <a:endParaRPr lang="en-GB" sz="2400" dirty="0" smtClean="0">
              <a:latin typeface="Comic Sans MS" panose="030F0702030302020204" pitchFamily="66" charset="0"/>
            </a:endParaRPr>
          </a:p>
          <a:p>
            <a:r>
              <a:rPr lang="en-GB" sz="2400" dirty="0" smtClean="0">
                <a:latin typeface="Comic Sans MS" panose="030F0702030302020204" pitchFamily="66" charset="0"/>
              </a:rPr>
              <a:t>“Glamis thou art, and Cawdor; and shalt be What thou art promised. “</a:t>
            </a:r>
            <a:endParaRPr lang="en-GB" sz="2400" dirty="0">
              <a:latin typeface="Comic Sans MS" panose="030F0702030302020204" pitchFamily="66" charset="0"/>
            </a:endParaRPr>
          </a:p>
        </p:txBody>
      </p:sp>
      <p:sp>
        <p:nvSpPr>
          <p:cNvPr id="9" name="TextBox 8"/>
          <p:cNvSpPr txBox="1"/>
          <p:nvPr/>
        </p:nvSpPr>
        <p:spPr>
          <a:xfrm>
            <a:off x="283867" y="4352428"/>
            <a:ext cx="5785597" cy="2308324"/>
          </a:xfrm>
          <a:prstGeom prst="rect">
            <a:avLst/>
          </a:prstGeom>
          <a:noFill/>
        </p:spPr>
        <p:txBody>
          <a:bodyPr wrap="square" rtlCol="0">
            <a:spAutoFit/>
          </a:bodyPr>
          <a:lstStyle/>
          <a:p>
            <a:r>
              <a:rPr lang="en-GB" sz="2400" b="1" u="sng" dirty="0" smtClean="0">
                <a:latin typeface="Comic Sans MS" panose="030F0702030302020204" pitchFamily="66" charset="0"/>
              </a:rPr>
              <a:t>Act 3 scene 1:</a:t>
            </a:r>
          </a:p>
          <a:p>
            <a:endParaRPr lang="en-GB" sz="2400" dirty="0">
              <a:latin typeface="Comic Sans MS" panose="030F0702030302020204" pitchFamily="66" charset="0"/>
            </a:endParaRPr>
          </a:p>
          <a:p>
            <a:r>
              <a:rPr lang="en-GB" sz="2400" dirty="0" smtClean="0">
                <a:latin typeface="Comic Sans MS" panose="030F0702030302020204" pitchFamily="66" charset="0"/>
              </a:rPr>
              <a:t>“Thou </a:t>
            </a:r>
            <a:r>
              <a:rPr lang="en-GB" sz="2400" dirty="0">
                <a:latin typeface="Comic Sans MS" panose="030F0702030302020204" pitchFamily="66" charset="0"/>
              </a:rPr>
              <a:t>hast it now: king, Cawdor, Glamis, </a:t>
            </a:r>
            <a:r>
              <a:rPr lang="en-GB" sz="2400" dirty="0" smtClean="0">
                <a:latin typeface="Comic Sans MS" panose="030F0702030302020204" pitchFamily="66" charset="0"/>
              </a:rPr>
              <a:t>all As </a:t>
            </a:r>
            <a:r>
              <a:rPr lang="en-GB" sz="2400" dirty="0">
                <a:latin typeface="Comic Sans MS" panose="030F0702030302020204" pitchFamily="66" charset="0"/>
              </a:rPr>
              <a:t>the weird women promised, and I </a:t>
            </a:r>
            <a:r>
              <a:rPr lang="en-GB" sz="2400" dirty="0" smtClean="0">
                <a:latin typeface="Comic Sans MS" panose="030F0702030302020204" pitchFamily="66" charset="0"/>
              </a:rPr>
              <a:t>fear Thou </a:t>
            </a:r>
            <a:r>
              <a:rPr lang="en-GB" sz="2400" dirty="0" err="1">
                <a:latin typeface="Comic Sans MS" panose="030F0702030302020204" pitchFamily="66" charset="0"/>
              </a:rPr>
              <a:t>played’st</a:t>
            </a:r>
            <a:r>
              <a:rPr lang="en-GB" sz="2400" dirty="0">
                <a:latin typeface="Comic Sans MS" panose="030F0702030302020204" pitchFamily="66" charset="0"/>
              </a:rPr>
              <a:t> most foully for </a:t>
            </a:r>
            <a:r>
              <a:rPr lang="en-GB" sz="2400" dirty="0" smtClean="0">
                <a:latin typeface="Comic Sans MS" panose="030F0702030302020204" pitchFamily="66" charset="0"/>
              </a:rPr>
              <a:t>’t”</a:t>
            </a:r>
            <a:endParaRPr lang="en-GB" sz="2400" dirty="0">
              <a:latin typeface="Comic Sans MS" panose="030F0702030302020204" pitchFamily="66" charset="0"/>
            </a:endParaRPr>
          </a:p>
        </p:txBody>
      </p:sp>
      <p:sp>
        <p:nvSpPr>
          <p:cNvPr id="10" name="TextBox 9"/>
          <p:cNvSpPr txBox="1"/>
          <p:nvPr/>
        </p:nvSpPr>
        <p:spPr>
          <a:xfrm>
            <a:off x="6656294" y="4701283"/>
            <a:ext cx="2272553" cy="1815882"/>
          </a:xfrm>
          <a:prstGeom prst="rect">
            <a:avLst/>
          </a:prstGeom>
          <a:noFill/>
          <a:ln>
            <a:solidFill>
              <a:schemeClr val="tx1"/>
            </a:solidFill>
          </a:ln>
        </p:spPr>
        <p:txBody>
          <a:bodyPr wrap="square" rtlCol="0">
            <a:spAutoFit/>
          </a:bodyPr>
          <a:lstStyle/>
          <a:p>
            <a:r>
              <a:rPr lang="en-GB" sz="1400" b="1" u="sng" dirty="0" smtClean="0">
                <a:latin typeface="Comic Sans MS" panose="030F0702030302020204" pitchFamily="66" charset="0"/>
              </a:rPr>
              <a:t>Context to link:</a:t>
            </a:r>
          </a:p>
          <a:p>
            <a:pPr marL="285750" indent="-285750">
              <a:buFont typeface="Arial" panose="020B0604020202020204" pitchFamily="34" charset="0"/>
              <a:buChar char="•"/>
            </a:pPr>
            <a:r>
              <a:rPr lang="en-GB" sz="1400" dirty="0" smtClean="0">
                <a:latin typeface="Comic Sans MS" panose="030F0702030302020204" pitchFamily="66" charset="0"/>
              </a:rPr>
              <a:t>Divine Right of Kings</a:t>
            </a:r>
          </a:p>
          <a:p>
            <a:pPr marL="285750" indent="-285750">
              <a:buFont typeface="Arial" panose="020B0604020202020204" pitchFamily="34" charset="0"/>
              <a:buChar char="•"/>
            </a:pPr>
            <a:r>
              <a:rPr lang="en-GB" sz="1400" dirty="0" smtClean="0">
                <a:latin typeface="Comic Sans MS" panose="030F0702030302020204" pitchFamily="66" charset="0"/>
              </a:rPr>
              <a:t>Regicide &amp; heresy</a:t>
            </a:r>
          </a:p>
          <a:p>
            <a:pPr marL="285750" indent="-285750">
              <a:buFont typeface="Arial" panose="020B0604020202020204" pitchFamily="34" charset="0"/>
              <a:buChar char="•"/>
            </a:pPr>
            <a:r>
              <a:rPr lang="en-GB" sz="1400" dirty="0" smtClean="0">
                <a:latin typeface="Comic Sans MS" panose="030F0702030302020204" pitchFamily="66" charset="0"/>
              </a:rPr>
              <a:t>Penalty for treason</a:t>
            </a:r>
          </a:p>
          <a:p>
            <a:pPr marL="285750" indent="-285750">
              <a:buFont typeface="Arial" panose="020B0604020202020204" pitchFamily="34" charset="0"/>
              <a:buChar char="•"/>
            </a:pPr>
            <a:r>
              <a:rPr lang="en-GB" sz="1400" dirty="0" smtClean="0">
                <a:latin typeface="Comic Sans MS" panose="030F0702030302020204" pitchFamily="66" charset="0"/>
              </a:rPr>
              <a:t>Court corruption</a:t>
            </a:r>
          </a:p>
          <a:p>
            <a:pPr marL="285750" indent="-285750">
              <a:buFont typeface="Arial" panose="020B0604020202020204" pitchFamily="34" charset="0"/>
              <a:buChar char="•"/>
            </a:pPr>
            <a:r>
              <a:rPr lang="en-GB" sz="1400" dirty="0" smtClean="0">
                <a:latin typeface="Comic Sans MS" panose="030F0702030302020204" pitchFamily="66" charset="0"/>
              </a:rPr>
              <a:t>Society guided by strong religious beliefs</a:t>
            </a:r>
            <a:endParaRPr lang="en-GB" sz="1400" dirty="0">
              <a:latin typeface="Comic Sans MS" panose="030F0702030302020204" pitchFamily="66" charset="0"/>
            </a:endParaRPr>
          </a:p>
        </p:txBody>
      </p:sp>
      <p:sp>
        <p:nvSpPr>
          <p:cNvPr id="11" name="Rectangle 10"/>
          <p:cNvSpPr/>
          <p:nvPr/>
        </p:nvSpPr>
        <p:spPr>
          <a:xfrm>
            <a:off x="6040218" y="558365"/>
            <a:ext cx="2936499" cy="4154984"/>
          </a:xfrm>
          <a:prstGeom prst="rect">
            <a:avLst/>
          </a:prstGeom>
        </p:spPr>
        <p:txBody>
          <a:bodyPr wrap="square">
            <a:spAutoFit/>
          </a:bodyPr>
          <a:lstStyle/>
          <a:p>
            <a:r>
              <a:rPr lang="en-GB" sz="2400" b="1" u="sng" dirty="0" smtClean="0">
                <a:effectLst/>
                <a:latin typeface="Comic Sans MS" panose="030F0702030302020204" pitchFamily="66" charset="0"/>
                <a:ea typeface="Calibri" panose="020F0502020204030204" pitchFamily="34" charset="0"/>
                <a:cs typeface="Times New Roman" panose="02020603050405020304" pitchFamily="18" charset="0"/>
              </a:rPr>
              <a:t>Act 1 scene 7:</a:t>
            </a:r>
          </a:p>
          <a:p>
            <a:endParaRPr lang="en-GB" sz="2400" dirty="0" smtClean="0">
              <a:effectLst/>
              <a:latin typeface="Comic Sans MS" panose="030F0702030302020204" pitchFamily="66" charset="0"/>
              <a:ea typeface="Calibri" panose="020F0502020204030204" pitchFamily="34" charset="0"/>
              <a:cs typeface="Times New Roman" panose="02020603050405020304" pitchFamily="18" charset="0"/>
            </a:endParaRPr>
          </a:p>
          <a:p>
            <a:r>
              <a:rPr lang="en-GB" sz="2400" dirty="0" smtClean="0">
                <a:effectLst/>
                <a:latin typeface="Comic Sans MS" panose="030F0702030302020204" pitchFamily="66" charset="0"/>
                <a:ea typeface="Calibri" panose="020F0502020204030204" pitchFamily="34" charset="0"/>
                <a:cs typeface="Times New Roman" panose="02020603050405020304" pitchFamily="18" charset="0"/>
              </a:rPr>
              <a:t>‘I would while it was smiling in my face have ripped my nipple from its boneless gums and dashed its brains out, had I so sworn as you have done to this.’ </a:t>
            </a:r>
            <a:endParaRPr lang="en-GB" sz="2400" dirty="0">
              <a:latin typeface="Comic Sans MS" panose="030F0702030302020204" pitchFamily="66" charset="0"/>
            </a:endParaRPr>
          </a:p>
        </p:txBody>
      </p:sp>
    </p:spTree>
    <p:extLst>
      <p:ext uri="{BB962C8B-B14F-4D97-AF65-F5344CB8AC3E}">
        <p14:creationId xmlns:p14="http://schemas.microsoft.com/office/powerpoint/2010/main" val="40055355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62" t="13847" r="2769" b="9231"/>
          <a:stretch/>
        </p:blipFill>
        <p:spPr>
          <a:xfrm>
            <a:off x="-9525" y="-76200"/>
            <a:ext cx="9153144" cy="5943600"/>
          </a:xfrm>
          <a:prstGeom prst="rect">
            <a:avLst/>
          </a:prstGeom>
        </p:spPr>
      </p:pic>
    </p:spTree>
    <p:extLst>
      <p:ext uri="{BB962C8B-B14F-4D97-AF65-F5344CB8AC3E}">
        <p14:creationId xmlns:p14="http://schemas.microsoft.com/office/powerpoint/2010/main" val="31907135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11"/>
            <a:ext cx="9144000" cy="6829778"/>
          </a:xfrm>
          <a:prstGeom prst="rect">
            <a:avLst/>
          </a:prstGeom>
        </p:spPr>
      </p:pic>
    </p:spTree>
    <p:extLst>
      <p:ext uri="{BB962C8B-B14F-4D97-AF65-F5344CB8AC3E}">
        <p14:creationId xmlns:p14="http://schemas.microsoft.com/office/powerpoint/2010/main" val="1021737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3333" t="48884" r="31667" b="34380"/>
          <a:stretch/>
        </p:blipFill>
        <p:spPr>
          <a:xfrm>
            <a:off x="152400" y="228600"/>
            <a:ext cx="3048000" cy="2540002"/>
          </a:xfrm>
          <a:prstGeom prst="rect">
            <a:avLst/>
          </a:prstGeom>
        </p:spPr>
      </p:pic>
      <p:sp>
        <p:nvSpPr>
          <p:cNvPr id="3" name="TextBox 2"/>
          <p:cNvSpPr txBox="1"/>
          <p:nvPr/>
        </p:nvSpPr>
        <p:spPr>
          <a:xfrm>
            <a:off x="3886200" y="457200"/>
            <a:ext cx="3276600" cy="646331"/>
          </a:xfrm>
          <a:prstGeom prst="rect">
            <a:avLst/>
          </a:prstGeom>
          <a:noFill/>
        </p:spPr>
        <p:txBody>
          <a:bodyPr wrap="square" rtlCol="0">
            <a:spAutoFit/>
          </a:bodyPr>
          <a:lstStyle/>
          <a:p>
            <a:r>
              <a:rPr lang="en-GB" dirty="0" smtClean="0"/>
              <a:t>CHANT IT</a:t>
            </a:r>
          </a:p>
          <a:p>
            <a:r>
              <a:rPr lang="en-GB" dirty="0" smtClean="0"/>
              <a:t>X 10</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0000" t="75661" r="31667" b="9835"/>
          <a:stretch/>
        </p:blipFill>
        <p:spPr>
          <a:xfrm>
            <a:off x="161925" y="3124200"/>
            <a:ext cx="3610704" cy="2133600"/>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7499" t="20992" r="17501" b="62273"/>
          <a:stretch/>
        </p:blipFill>
        <p:spPr>
          <a:xfrm>
            <a:off x="5334000" y="327026"/>
            <a:ext cx="2971800" cy="2476500"/>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68333" t="38843" r="17500" b="42190"/>
          <a:stretch/>
        </p:blipFill>
        <p:spPr>
          <a:xfrm>
            <a:off x="4953000" y="3429000"/>
            <a:ext cx="2895600" cy="2895602"/>
          </a:xfrm>
          <a:prstGeom prst="rect">
            <a:avLst/>
          </a:prstGeom>
        </p:spPr>
      </p:pic>
    </p:spTree>
    <p:extLst>
      <p:ext uri="{BB962C8B-B14F-4D97-AF65-F5344CB8AC3E}">
        <p14:creationId xmlns:p14="http://schemas.microsoft.com/office/powerpoint/2010/main" val="18720132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3333" t="48884" r="31667" b="34380"/>
          <a:stretch/>
        </p:blipFill>
        <p:spPr>
          <a:xfrm>
            <a:off x="152400" y="228600"/>
            <a:ext cx="3048000" cy="2540002"/>
          </a:xfrm>
          <a:prstGeom prst="rect">
            <a:avLst/>
          </a:prstGeom>
        </p:spPr>
      </p:pic>
      <p:sp>
        <p:nvSpPr>
          <p:cNvPr id="3" name="TextBox 2"/>
          <p:cNvSpPr txBox="1"/>
          <p:nvPr/>
        </p:nvSpPr>
        <p:spPr>
          <a:xfrm>
            <a:off x="3505200" y="457200"/>
            <a:ext cx="1371600" cy="923330"/>
          </a:xfrm>
          <a:prstGeom prst="rect">
            <a:avLst/>
          </a:prstGeom>
          <a:solidFill>
            <a:schemeClr val="accent4">
              <a:lumMod val="20000"/>
              <a:lumOff val="80000"/>
            </a:schemeClr>
          </a:solidFill>
        </p:spPr>
        <p:txBody>
          <a:bodyPr wrap="square" rtlCol="0">
            <a:spAutoFit/>
          </a:bodyPr>
          <a:lstStyle/>
          <a:p>
            <a:r>
              <a:rPr lang="en-GB" dirty="0" smtClean="0"/>
              <a:t>TEST IT</a:t>
            </a:r>
          </a:p>
          <a:p>
            <a:endParaRPr lang="en-GB" dirty="0"/>
          </a:p>
          <a:p>
            <a:r>
              <a:rPr lang="en-GB" dirty="0" smtClean="0"/>
              <a:t>GIVE ME 5!</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0000" t="75661" r="31667" b="9835"/>
          <a:stretch/>
        </p:blipFill>
        <p:spPr>
          <a:xfrm>
            <a:off x="152400" y="2922589"/>
            <a:ext cx="2662356" cy="1573212"/>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7499" t="20992" r="17501" b="62273"/>
          <a:stretch/>
        </p:blipFill>
        <p:spPr>
          <a:xfrm>
            <a:off x="5334000" y="327026"/>
            <a:ext cx="2971800" cy="2476500"/>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68333" t="38843" r="17500" b="42190"/>
          <a:stretch/>
        </p:blipFill>
        <p:spPr>
          <a:xfrm>
            <a:off x="4953000" y="3429000"/>
            <a:ext cx="2895600" cy="2895602"/>
          </a:xfrm>
          <a:prstGeom prst="rect">
            <a:avLst/>
          </a:prstGeom>
        </p:spPr>
      </p:pic>
      <p:pic>
        <p:nvPicPr>
          <p:cNvPr id="7" name="Picture 6"/>
          <p:cNvPicPr>
            <a:picLocks noChangeAspect="1"/>
          </p:cNvPicPr>
          <p:nvPr/>
        </p:nvPicPr>
        <p:blipFill rotWithShape="1">
          <a:blip r:embed="rId3"/>
          <a:srcRect l="15008" t="70244" r="69993" b="7457"/>
          <a:stretch/>
        </p:blipFill>
        <p:spPr>
          <a:xfrm>
            <a:off x="2362200" y="3979333"/>
            <a:ext cx="2590800" cy="2878667"/>
          </a:xfrm>
          <a:prstGeom prst="rect">
            <a:avLst/>
          </a:prstGeom>
        </p:spPr>
      </p:pic>
    </p:spTree>
    <p:extLst>
      <p:ext uri="{BB962C8B-B14F-4D97-AF65-F5344CB8AC3E}">
        <p14:creationId xmlns:p14="http://schemas.microsoft.com/office/powerpoint/2010/main" val="527565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latin typeface="+mn-lt"/>
              </a:rPr>
              <a:t>In summary</a:t>
            </a:r>
            <a:endParaRPr lang="en-GB" dirty="0">
              <a:latin typeface="+mn-lt"/>
            </a:endParaRPr>
          </a:p>
        </p:txBody>
      </p:sp>
      <p:sp>
        <p:nvSpPr>
          <p:cNvPr id="8" name="Content Placeholder 7"/>
          <p:cNvSpPr>
            <a:spLocks noGrp="1"/>
          </p:cNvSpPr>
          <p:nvPr>
            <p:ph idx="1"/>
          </p:nvPr>
        </p:nvSpPr>
        <p:spPr>
          <a:solidFill>
            <a:schemeClr val="bg2"/>
          </a:solidFill>
        </p:spPr>
        <p:txBody>
          <a:bodyPr>
            <a:normAutofit lnSpcReduction="10000"/>
          </a:bodyPr>
          <a:lstStyle/>
          <a:p>
            <a:r>
              <a:rPr lang="en-GB" dirty="0" smtClean="0"/>
              <a:t>Re-read texts</a:t>
            </a:r>
          </a:p>
          <a:p>
            <a:r>
              <a:rPr lang="en-GB" dirty="0" smtClean="0"/>
              <a:t>Plot timelines x3</a:t>
            </a:r>
          </a:p>
          <a:p>
            <a:r>
              <a:rPr lang="en-GB" dirty="0" smtClean="0"/>
              <a:t>Context all 3 texts – posters/flashcards/mind maps</a:t>
            </a:r>
          </a:p>
          <a:p>
            <a:r>
              <a:rPr lang="en-GB" dirty="0" smtClean="0"/>
              <a:t>Settings</a:t>
            </a:r>
          </a:p>
          <a:p>
            <a:r>
              <a:rPr lang="en-GB" dirty="0" smtClean="0"/>
              <a:t>Character profiles for main characters from all texts </a:t>
            </a:r>
          </a:p>
          <a:p>
            <a:r>
              <a:rPr lang="en-GB" dirty="0" smtClean="0"/>
              <a:t>Theme mats</a:t>
            </a:r>
          </a:p>
          <a:p>
            <a:r>
              <a:rPr lang="en-GB" dirty="0" smtClean="0"/>
              <a:t>3-5 poems from anthology</a:t>
            </a:r>
          </a:p>
          <a:p>
            <a:r>
              <a:rPr lang="en-GB" dirty="0" smtClean="0"/>
              <a:t>Techniques &amp; terminology </a:t>
            </a:r>
          </a:p>
          <a:p>
            <a:r>
              <a:rPr lang="en-GB" dirty="0" smtClean="0"/>
              <a:t>How we write to compare</a:t>
            </a:r>
            <a:endParaRPr lang="en-GB" dirty="0"/>
          </a:p>
        </p:txBody>
      </p:sp>
    </p:spTree>
    <p:extLst>
      <p:ext uri="{BB962C8B-B14F-4D97-AF65-F5344CB8AC3E}">
        <p14:creationId xmlns:p14="http://schemas.microsoft.com/office/powerpoint/2010/main" val="74341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u="sng" dirty="0"/>
              <a:t>Spring Half term</a:t>
            </a:r>
            <a:r>
              <a:rPr lang="en-GB" sz="2800" dirty="0"/>
              <a:t/>
            </a:r>
            <a:br>
              <a:rPr lang="en-GB" sz="2800" dirty="0"/>
            </a:br>
            <a:r>
              <a:rPr lang="en-GB" sz="2800" b="1" u="sng" dirty="0"/>
              <a:t>Suggested English Revision</a:t>
            </a:r>
            <a:r>
              <a:rPr lang="en-GB" sz="2800" dirty="0"/>
              <a:t/>
            </a:r>
            <a:br>
              <a:rPr lang="en-GB" sz="2800" dirty="0"/>
            </a:br>
            <a:endParaRPr lang="en-GB" sz="2800" dirty="0"/>
          </a:p>
        </p:txBody>
      </p:sp>
      <p:sp>
        <p:nvSpPr>
          <p:cNvPr id="3" name="Content Placeholder 2"/>
          <p:cNvSpPr>
            <a:spLocks noGrp="1"/>
          </p:cNvSpPr>
          <p:nvPr>
            <p:ph idx="1"/>
          </p:nvPr>
        </p:nvSpPr>
        <p:spPr>
          <a:xfrm>
            <a:off x="457200" y="1143000"/>
            <a:ext cx="8229600" cy="5334000"/>
          </a:xfrm>
          <a:solidFill>
            <a:schemeClr val="accent5">
              <a:lumMod val="20000"/>
              <a:lumOff val="80000"/>
            </a:schemeClr>
          </a:solidFill>
        </p:spPr>
        <p:txBody>
          <a:bodyPr>
            <a:normAutofit fontScale="47500" lnSpcReduction="20000"/>
          </a:bodyPr>
          <a:lstStyle/>
          <a:p>
            <a:r>
              <a:rPr lang="en-GB" sz="5000" b="1" u="sng" dirty="0" smtClean="0"/>
              <a:t>QUOTES! QUOTES! QUOTES!</a:t>
            </a:r>
          </a:p>
          <a:p>
            <a:r>
              <a:rPr lang="en-GB" sz="5000" b="1" u="sng" dirty="0" smtClean="0"/>
              <a:t>THEMES! THEMES! THEMES!</a:t>
            </a:r>
          </a:p>
          <a:p>
            <a:endParaRPr lang="en-GB" sz="5000" b="1" u="sng" dirty="0"/>
          </a:p>
          <a:p>
            <a:r>
              <a:rPr lang="en-GB" sz="5000" b="1" u="sng" dirty="0" smtClean="0"/>
              <a:t>Handy </a:t>
            </a:r>
            <a:r>
              <a:rPr lang="en-GB" sz="5000" b="1" u="sng" dirty="0"/>
              <a:t>tips for family </a:t>
            </a:r>
            <a:r>
              <a:rPr lang="en-GB" sz="5000" b="1" u="sng" dirty="0" smtClean="0"/>
              <a:t>support</a:t>
            </a:r>
          </a:p>
          <a:p>
            <a:pPr lvl="0"/>
            <a:r>
              <a:rPr lang="en-GB" sz="5000" dirty="0" smtClean="0"/>
              <a:t>Watch </a:t>
            </a:r>
            <a:r>
              <a:rPr lang="en-GB" sz="5000" dirty="0"/>
              <a:t>Polanski’s ‘Macbeth’ movie together – on </a:t>
            </a:r>
            <a:r>
              <a:rPr lang="en-GB" sz="5000" dirty="0" smtClean="0"/>
              <a:t>YouTube. </a:t>
            </a:r>
            <a:r>
              <a:rPr lang="en-GB" sz="5000" dirty="0"/>
              <a:t>Type ‘Polanski’s Macbeth Part 1’</a:t>
            </a:r>
          </a:p>
          <a:p>
            <a:pPr lvl="0"/>
            <a:r>
              <a:rPr lang="en-GB" sz="5000" dirty="0"/>
              <a:t>Watch Blood Brothers on you tube together. Type ‘Blood Brothers Part 1</a:t>
            </a:r>
            <a:r>
              <a:rPr lang="en-GB" sz="5000" dirty="0" smtClean="0"/>
              <a:t>’, listen to the soundtrack – on repeat!</a:t>
            </a:r>
            <a:endParaRPr lang="en-GB" sz="5000" dirty="0"/>
          </a:p>
          <a:p>
            <a:pPr lvl="0"/>
            <a:r>
              <a:rPr lang="en-GB" sz="5000" dirty="0" smtClean="0"/>
              <a:t>10 mins – create a poster. 10 mins – chant 5 quotes – 10 mins – test yourself.</a:t>
            </a:r>
          </a:p>
          <a:p>
            <a:pPr lvl="0"/>
            <a:r>
              <a:rPr lang="en-GB" sz="5000" dirty="0" smtClean="0"/>
              <a:t>Learn your chosen poems</a:t>
            </a:r>
          </a:p>
          <a:p>
            <a:pPr lvl="0"/>
            <a:r>
              <a:rPr lang="en-GB" sz="5000" dirty="0" smtClean="0"/>
              <a:t>Download ‘Jekyll and Hyde’ audio book – learn themes &amp; quotes</a:t>
            </a:r>
            <a:endParaRPr lang="en-GB" sz="5000" dirty="0"/>
          </a:p>
          <a:p>
            <a:pPr lvl="0"/>
            <a:r>
              <a:rPr lang="en-GB" sz="5000" dirty="0" smtClean="0"/>
              <a:t>Keep </a:t>
            </a:r>
            <a:r>
              <a:rPr lang="en-GB" sz="5000" dirty="0"/>
              <a:t>track of Countdown Calendar – straight </a:t>
            </a:r>
            <a:r>
              <a:rPr lang="en-GB" sz="5000" dirty="0" smtClean="0"/>
              <a:t>into </a:t>
            </a:r>
            <a:r>
              <a:rPr lang="en-GB" sz="5000" dirty="0"/>
              <a:t>exams when boys come back.</a:t>
            </a:r>
          </a:p>
          <a:p>
            <a:pPr marL="0" indent="0">
              <a:buNone/>
            </a:pPr>
            <a:endParaRPr lang="en-GB" dirty="0"/>
          </a:p>
        </p:txBody>
      </p:sp>
    </p:spTree>
    <p:extLst>
      <p:ext uri="{BB962C8B-B14F-4D97-AF65-F5344CB8AC3E}">
        <p14:creationId xmlns:p14="http://schemas.microsoft.com/office/powerpoint/2010/main" val="3094690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4325" y="274638"/>
            <a:ext cx="8677275" cy="1143000"/>
          </a:xfrm>
        </p:spPr>
        <p:txBody>
          <a:bodyPr>
            <a:noAutofit/>
          </a:bodyPr>
          <a:lstStyle/>
          <a:p>
            <a:r>
              <a:rPr lang="en-GB" sz="2800" dirty="0" smtClean="0">
                <a:latin typeface="+mn-lt"/>
              </a:rPr>
              <a:t>How does Shakespeare use language to show the changing relationship  between Macbeth and Banquo? (20)</a:t>
            </a:r>
            <a:endParaRPr lang="en-GB" sz="2800" dirty="0">
              <a:latin typeface="+mn-lt"/>
            </a:endParaRPr>
          </a:p>
        </p:txBody>
      </p:sp>
      <p:sp>
        <p:nvSpPr>
          <p:cNvPr id="8" name="TextBox 7"/>
          <p:cNvSpPr txBox="1"/>
          <p:nvPr/>
        </p:nvSpPr>
        <p:spPr>
          <a:xfrm>
            <a:off x="314325" y="3581400"/>
            <a:ext cx="8515350" cy="1384995"/>
          </a:xfrm>
          <a:prstGeom prst="rect">
            <a:avLst/>
          </a:prstGeom>
          <a:solidFill>
            <a:schemeClr val="accent1">
              <a:lumMod val="20000"/>
              <a:lumOff val="80000"/>
            </a:schemeClr>
          </a:solidFill>
        </p:spPr>
        <p:txBody>
          <a:bodyPr wrap="square" rtlCol="0">
            <a:spAutoFit/>
          </a:bodyPr>
          <a:lstStyle/>
          <a:p>
            <a:r>
              <a:rPr lang="en-GB" sz="2800" b="1" dirty="0" smtClean="0">
                <a:solidFill>
                  <a:prstClr val="black"/>
                </a:solidFill>
              </a:rPr>
              <a:t>‘Thou hast it now: king, Cawdor, Glamis, all,</a:t>
            </a:r>
          </a:p>
          <a:p>
            <a:r>
              <a:rPr lang="en-GB" sz="2800" b="1" dirty="0" smtClean="0">
                <a:solidFill>
                  <a:prstClr val="black"/>
                </a:solidFill>
              </a:rPr>
              <a:t>As the weird women promised, and, yet I fear,</a:t>
            </a:r>
          </a:p>
          <a:p>
            <a:r>
              <a:rPr lang="en-GB" sz="2800" b="1" dirty="0" smtClean="0">
                <a:solidFill>
                  <a:prstClr val="black"/>
                </a:solidFill>
              </a:rPr>
              <a:t>Thou </a:t>
            </a:r>
            <a:r>
              <a:rPr lang="en-GB" sz="2800" b="1" dirty="0" err="1" smtClean="0">
                <a:solidFill>
                  <a:prstClr val="black"/>
                </a:solidFill>
              </a:rPr>
              <a:t>play’dst</a:t>
            </a:r>
            <a:r>
              <a:rPr lang="en-GB" sz="2800" b="1" dirty="0" smtClean="0">
                <a:solidFill>
                  <a:prstClr val="black"/>
                </a:solidFill>
              </a:rPr>
              <a:t> most foully for it</a:t>
            </a:r>
            <a:endParaRPr lang="en-GB" sz="2800" b="1" dirty="0">
              <a:solidFill>
                <a:prstClr val="black"/>
              </a:solidFill>
            </a:endParaRPr>
          </a:p>
        </p:txBody>
      </p:sp>
      <p:sp>
        <p:nvSpPr>
          <p:cNvPr id="10" name="Title 1"/>
          <p:cNvSpPr txBox="1">
            <a:spLocks/>
          </p:cNvSpPr>
          <p:nvPr/>
        </p:nvSpPr>
        <p:spPr>
          <a:xfrm>
            <a:off x="815340" y="1724139"/>
            <a:ext cx="7886700" cy="7887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rgbClr val="70AD47">
                    <a:lumMod val="75000"/>
                  </a:srgbClr>
                </a:solidFill>
                <a:effectLst/>
                <a:uLnTx/>
                <a:uFillTx/>
                <a:latin typeface="+mn-lt"/>
                <a:ea typeface="+mj-ea"/>
                <a:cs typeface="+mj-cs"/>
              </a:rPr>
              <a:t>Language</a:t>
            </a:r>
            <a:r>
              <a:rPr kumimoji="0" lang="en-GB" sz="4000" b="1" i="0" u="none" strike="noStrike" kern="1200" cap="none" spc="0" normalizeH="0" baseline="0" noProof="0" dirty="0" smtClean="0">
                <a:ln>
                  <a:noFill/>
                </a:ln>
                <a:solidFill>
                  <a:sysClr val="windowText" lastClr="000000"/>
                </a:solidFill>
                <a:effectLst/>
                <a:uLnTx/>
                <a:uFillTx/>
                <a:latin typeface="+mn-lt"/>
                <a:ea typeface="+mj-ea"/>
                <a:cs typeface="+mj-cs"/>
              </a:rPr>
              <a:t>, </a:t>
            </a:r>
            <a:r>
              <a:rPr kumimoji="0" lang="en-GB" sz="4000" b="1" i="0" u="none" strike="noStrike" kern="1200" cap="none" spc="0" normalizeH="0" baseline="0" noProof="0" dirty="0" smtClean="0">
                <a:ln>
                  <a:noFill/>
                </a:ln>
                <a:solidFill>
                  <a:srgbClr val="FF0000"/>
                </a:solidFill>
                <a:effectLst/>
                <a:uLnTx/>
                <a:uFillTx/>
                <a:latin typeface="+mn-lt"/>
                <a:ea typeface="+mj-ea"/>
                <a:cs typeface="+mj-cs"/>
              </a:rPr>
              <a:t>structure</a:t>
            </a:r>
            <a:r>
              <a:rPr kumimoji="0" lang="en-GB" sz="4000" b="1" i="0" u="none" strike="noStrike" kern="1200" cap="none" spc="0" normalizeH="0" baseline="0" noProof="0" dirty="0" smtClean="0">
                <a:ln>
                  <a:noFill/>
                </a:ln>
                <a:solidFill>
                  <a:sysClr val="windowText" lastClr="000000"/>
                </a:solidFill>
                <a:effectLst/>
                <a:uLnTx/>
                <a:uFillTx/>
                <a:latin typeface="+mn-lt"/>
                <a:ea typeface="+mj-ea"/>
                <a:cs typeface="+mj-cs"/>
              </a:rPr>
              <a:t>, </a:t>
            </a:r>
            <a:r>
              <a:rPr kumimoji="0" lang="en-GB" sz="4000" b="1" i="0" u="none" strike="noStrike" kern="1200" cap="none" spc="0" normalizeH="0" baseline="0" noProof="0" dirty="0" smtClean="0">
                <a:ln>
                  <a:noFill/>
                </a:ln>
                <a:solidFill>
                  <a:srgbClr val="FF00FF"/>
                </a:solidFill>
                <a:effectLst/>
                <a:uLnTx/>
                <a:uFillTx/>
                <a:latin typeface="+mn-lt"/>
                <a:ea typeface="+mj-ea"/>
                <a:cs typeface="+mj-cs"/>
              </a:rPr>
              <a:t>techniques</a:t>
            </a:r>
            <a:r>
              <a:rPr kumimoji="0" lang="en-GB" sz="4000" b="1" i="0" u="none" strike="noStrike" kern="1200" cap="none" spc="0" normalizeH="0" baseline="0" noProof="0" dirty="0" smtClean="0">
                <a:ln>
                  <a:noFill/>
                </a:ln>
                <a:solidFill>
                  <a:sysClr val="windowText" lastClr="000000"/>
                </a:solidFill>
                <a:effectLst/>
                <a:uLnTx/>
                <a:uFillTx/>
                <a:latin typeface="+mn-lt"/>
                <a:ea typeface="+mj-ea"/>
                <a:cs typeface="+mj-cs"/>
              </a:rPr>
              <a:t>?</a:t>
            </a:r>
            <a:endParaRPr kumimoji="0" lang="en-GB" sz="4000" b="1" i="0" u="none" strike="noStrike" kern="1200" cap="none" spc="0" normalizeH="0" baseline="0" noProof="0" dirty="0">
              <a:ln>
                <a:noFill/>
              </a:ln>
              <a:solidFill>
                <a:sysClr val="windowText" lastClr="000000"/>
              </a:solidFill>
              <a:effectLst/>
              <a:uLnTx/>
              <a:uFillTx/>
              <a:latin typeface="+mn-lt"/>
              <a:ea typeface="+mj-ea"/>
              <a:cs typeface="+mj-cs"/>
            </a:endParaRPr>
          </a:p>
        </p:txBody>
      </p:sp>
    </p:spTree>
    <p:extLst>
      <p:ext uri="{BB962C8B-B14F-4D97-AF65-F5344CB8AC3E}">
        <p14:creationId xmlns:p14="http://schemas.microsoft.com/office/powerpoint/2010/main" val="1185242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266"/>
            <a:ext cx="7886700" cy="788760"/>
          </a:xfrm>
        </p:spPr>
        <p:txBody>
          <a:bodyPr>
            <a:normAutofit/>
          </a:bodyPr>
          <a:lstStyle/>
          <a:p>
            <a:pPr algn="ctr"/>
            <a:r>
              <a:rPr lang="en-GB" sz="4000" b="1" dirty="0" smtClean="0">
                <a:solidFill>
                  <a:schemeClr val="accent6">
                    <a:lumMod val="75000"/>
                  </a:schemeClr>
                </a:solidFill>
                <a:latin typeface="+mn-lt"/>
              </a:rPr>
              <a:t>Language</a:t>
            </a:r>
            <a:r>
              <a:rPr lang="en-GB" sz="4000" b="1" dirty="0" smtClean="0">
                <a:latin typeface="+mn-lt"/>
              </a:rPr>
              <a:t>, </a:t>
            </a:r>
            <a:r>
              <a:rPr lang="en-GB" sz="4000" b="1" dirty="0" smtClean="0">
                <a:solidFill>
                  <a:srgbClr val="FF0000"/>
                </a:solidFill>
                <a:latin typeface="+mn-lt"/>
              </a:rPr>
              <a:t>structure</a:t>
            </a:r>
            <a:r>
              <a:rPr lang="en-GB" sz="4000" b="1" dirty="0" smtClean="0">
                <a:latin typeface="+mn-lt"/>
              </a:rPr>
              <a:t>, </a:t>
            </a:r>
            <a:r>
              <a:rPr lang="en-GB" sz="4000" b="1" dirty="0" smtClean="0">
                <a:solidFill>
                  <a:srgbClr val="FF00FF"/>
                </a:solidFill>
                <a:latin typeface="+mn-lt"/>
              </a:rPr>
              <a:t>techniques</a:t>
            </a:r>
            <a:r>
              <a:rPr lang="en-GB" sz="4000" b="1" dirty="0" smtClean="0">
                <a:latin typeface="+mn-lt"/>
              </a:rPr>
              <a:t>?</a:t>
            </a:r>
            <a:endParaRPr lang="en-GB" sz="4000" b="1" dirty="0">
              <a:latin typeface="+mn-lt"/>
            </a:endParaRPr>
          </a:p>
        </p:txBody>
      </p:sp>
      <p:sp>
        <p:nvSpPr>
          <p:cNvPr id="8" name="TextBox 7"/>
          <p:cNvSpPr txBox="1"/>
          <p:nvPr/>
        </p:nvSpPr>
        <p:spPr>
          <a:xfrm>
            <a:off x="1004207" y="2873827"/>
            <a:ext cx="7511143" cy="1200329"/>
          </a:xfrm>
          <a:prstGeom prst="rect">
            <a:avLst/>
          </a:prstGeom>
          <a:solidFill>
            <a:schemeClr val="accent1">
              <a:lumMod val="20000"/>
              <a:lumOff val="80000"/>
            </a:schemeClr>
          </a:solidFill>
        </p:spPr>
        <p:txBody>
          <a:bodyPr wrap="square" rtlCol="0">
            <a:spAutoFit/>
          </a:bodyPr>
          <a:lstStyle/>
          <a:p>
            <a:r>
              <a:rPr lang="en-GB" sz="2400" b="1" dirty="0" smtClean="0">
                <a:solidFill>
                  <a:prstClr val="black"/>
                </a:solidFill>
              </a:rPr>
              <a:t>‘Thou hast it now: king, Cawdor, Glamis, all,</a:t>
            </a:r>
          </a:p>
          <a:p>
            <a:r>
              <a:rPr lang="en-GB" sz="2400" b="1" dirty="0" smtClean="0">
                <a:solidFill>
                  <a:prstClr val="black"/>
                </a:solidFill>
              </a:rPr>
              <a:t>As the weird women promised, and, yet I fear,</a:t>
            </a:r>
          </a:p>
          <a:p>
            <a:r>
              <a:rPr lang="en-GB" sz="2400" b="1" dirty="0" smtClean="0">
                <a:solidFill>
                  <a:prstClr val="black"/>
                </a:solidFill>
              </a:rPr>
              <a:t>Thou </a:t>
            </a:r>
            <a:r>
              <a:rPr lang="en-GB" sz="2400" b="1" dirty="0" err="1" smtClean="0">
                <a:solidFill>
                  <a:prstClr val="black"/>
                </a:solidFill>
              </a:rPr>
              <a:t>play’dst</a:t>
            </a:r>
            <a:r>
              <a:rPr lang="en-GB" sz="2400" b="1" dirty="0" smtClean="0">
                <a:solidFill>
                  <a:prstClr val="black"/>
                </a:solidFill>
              </a:rPr>
              <a:t> most foully for it</a:t>
            </a:r>
            <a:endParaRPr lang="en-GB" sz="2400" b="1" dirty="0">
              <a:solidFill>
                <a:prstClr val="black"/>
              </a:solidFill>
            </a:endParaRPr>
          </a:p>
        </p:txBody>
      </p:sp>
      <p:sp>
        <p:nvSpPr>
          <p:cNvPr id="3" name="TextBox 2"/>
          <p:cNvSpPr txBox="1"/>
          <p:nvPr/>
        </p:nvSpPr>
        <p:spPr>
          <a:xfrm>
            <a:off x="5423807" y="1153887"/>
            <a:ext cx="3091543" cy="1107996"/>
          </a:xfrm>
          <a:prstGeom prst="rect">
            <a:avLst/>
          </a:prstGeom>
          <a:solidFill>
            <a:srgbClr val="CCCCFF"/>
          </a:solidFill>
        </p:spPr>
        <p:txBody>
          <a:bodyPr wrap="square" rtlCol="0">
            <a:spAutoFit/>
          </a:bodyPr>
          <a:lstStyle/>
          <a:p>
            <a:r>
              <a:rPr lang="en-GB" b="1" u="sng" dirty="0" smtClean="0">
                <a:solidFill>
                  <a:srgbClr val="FF0000"/>
                </a:solidFill>
              </a:rPr>
              <a:t>Triplet</a:t>
            </a:r>
            <a:r>
              <a:rPr lang="en-GB" sz="1400" b="1" u="sng" dirty="0" smtClean="0">
                <a:solidFill>
                  <a:srgbClr val="FF0000"/>
                </a:solidFill>
              </a:rPr>
              <a:t> </a:t>
            </a:r>
            <a:r>
              <a:rPr lang="en-GB" sz="1400" b="1" dirty="0" smtClean="0">
                <a:solidFill>
                  <a:srgbClr val="FF0000"/>
                </a:solidFill>
              </a:rPr>
              <a:t>– </a:t>
            </a:r>
            <a:r>
              <a:rPr lang="en-GB" sz="1600" b="1" dirty="0" smtClean="0">
                <a:solidFill>
                  <a:srgbClr val="FF0000"/>
                </a:solidFill>
              </a:rPr>
              <a:t>makes Macbeth seem powerful. Banquo realises that the witches are a dark, evil force to be taken seriously.</a:t>
            </a:r>
            <a:endParaRPr lang="en-GB" sz="1600" b="1" dirty="0">
              <a:solidFill>
                <a:srgbClr val="FF0000"/>
              </a:solidFill>
            </a:endParaRPr>
          </a:p>
        </p:txBody>
      </p:sp>
      <p:cxnSp>
        <p:nvCxnSpPr>
          <p:cNvPr id="5" name="Straight Arrow Connector 4"/>
          <p:cNvCxnSpPr/>
          <p:nvPr/>
        </p:nvCxnSpPr>
        <p:spPr>
          <a:xfrm flipH="1">
            <a:off x="5573486" y="2449286"/>
            <a:ext cx="326571" cy="5007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1515" y="4713514"/>
            <a:ext cx="1687286" cy="1569660"/>
          </a:xfrm>
          <a:prstGeom prst="rect">
            <a:avLst/>
          </a:prstGeom>
          <a:solidFill>
            <a:srgbClr val="CCCCFF"/>
          </a:solidFill>
        </p:spPr>
        <p:txBody>
          <a:bodyPr wrap="square" rtlCol="0">
            <a:spAutoFit/>
          </a:bodyPr>
          <a:lstStyle/>
          <a:p>
            <a:r>
              <a:rPr lang="en-GB" sz="1600" b="1" dirty="0" smtClean="0">
                <a:solidFill>
                  <a:srgbClr val="FF0000"/>
                </a:solidFill>
              </a:rPr>
              <a:t>Repetition of ‘Thou’ implies Banquo is accusing Macbeth – he no longer trusts him</a:t>
            </a:r>
            <a:endParaRPr lang="en-GB" sz="1600" b="1" dirty="0">
              <a:solidFill>
                <a:srgbClr val="FF0000"/>
              </a:solidFill>
            </a:endParaRPr>
          </a:p>
        </p:txBody>
      </p:sp>
      <p:cxnSp>
        <p:nvCxnSpPr>
          <p:cNvPr id="9" name="Straight Arrow Connector 8"/>
          <p:cNvCxnSpPr/>
          <p:nvPr/>
        </p:nvCxnSpPr>
        <p:spPr>
          <a:xfrm flipV="1">
            <a:off x="900793" y="3962400"/>
            <a:ext cx="372836" cy="7511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1515" y="945571"/>
            <a:ext cx="5018314" cy="584775"/>
          </a:xfrm>
          <a:prstGeom prst="rect">
            <a:avLst/>
          </a:prstGeom>
          <a:solidFill>
            <a:srgbClr val="CCCCFF"/>
          </a:solidFill>
        </p:spPr>
        <p:txBody>
          <a:bodyPr wrap="square" rtlCol="0">
            <a:spAutoFit/>
          </a:bodyPr>
          <a:lstStyle/>
          <a:p>
            <a:r>
              <a:rPr lang="en-GB" sz="1600" b="1" dirty="0" smtClean="0">
                <a:solidFill>
                  <a:srgbClr val="FF00FF"/>
                </a:solidFill>
              </a:rPr>
              <a:t>Soliloquy – Banquo no longer trusts Macbeth enough to discuss his true feelings</a:t>
            </a:r>
            <a:endParaRPr lang="en-GB" sz="1600" b="1" dirty="0">
              <a:solidFill>
                <a:srgbClr val="FF00FF"/>
              </a:solidFill>
            </a:endParaRPr>
          </a:p>
        </p:txBody>
      </p:sp>
      <p:sp>
        <p:nvSpPr>
          <p:cNvPr id="11" name="TextBox 10"/>
          <p:cNvSpPr txBox="1"/>
          <p:nvPr/>
        </p:nvSpPr>
        <p:spPr>
          <a:xfrm>
            <a:off x="5159829" y="4931229"/>
            <a:ext cx="3004457" cy="1477328"/>
          </a:xfrm>
          <a:prstGeom prst="rect">
            <a:avLst/>
          </a:prstGeom>
          <a:solidFill>
            <a:srgbClr val="CCCCFF"/>
          </a:solidFill>
        </p:spPr>
        <p:txBody>
          <a:bodyPr wrap="square" rtlCol="0">
            <a:spAutoFit/>
          </a:bodyPr>
          <a:lstStyle/>
          <a:p>
            <a:r>
              <a:rPr lang="en-GB" b="1" dirty="0" smtClean="0">
                <a:solidFill>
                  <a:srgbClr val="70AD47">
                    <a:lumMod val="75000"/>
                  </a:srgbClr>
                </a:solidFill>
              </a:rPr>
              <a:t>‘Fear’ suggests Banquo is scared of Macbeth’s capabilities – probably justifiably so given his record in battle</a:t>
            </a:r>
            <a:endParaRPr lang="en-GB" b="1" dirty="0">
              <a:solidFill>
                <a:srgbClr val="70AD47">
                  <a:lumMod val="75000"/>
                </a:srgbClr>
              </a:solidFill>
            </a:endParaRPr>
          </a:p>
        </p:txBody>
      </p:sp>
      <p:cxnSp>
        <p:nvCxnSpPr>
          <p:cNvPr id="12" name="Straight Arrow Connector 11"/>
          <p:cNvCxnSpPr/>
          <p:nvPr/>
        </p:nvCxnSpPr>
        <p:spPr>
          <a:xfrm flipH="1" flipV="1">
            <a:off x="6553200" y="3701145"/>
            <a:ext cx="903515" cy="121919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69028" y="4920344"/>
            <a:ext cx="2190750" cy="1323439"/>
          </a:xfrm>
          <a:prstGeom prst="rect">
            <a:avLst/>
          </a:prstGeom>
          <a:solidFill>
            <a:srgbClr val="CCCCFF"/>
          </a:solidFill>
        </p:spPr>
        <p:txBody>
          <a:bodyPr wrap="square" rtlCol="0">
            <a:spAutoFit/>
          </a:bodyPr>
          <a:lstStyle/>
          <a:p>
            <a:r>
              <a:rPr lang="en-GB" sz="1600" b="1" dirty="0" smtClean="0">
                <a:solidFill>
                  <a:srgbClr val="70AD47">
                    <a:lumMod val="75000"/>
                  </a:srgbClr>
                </a:solidFill>
              </a:rPr>
              <a:t>‘foully’ reminiscent of the language used by the witches – Banquo fears the influence they have over Macbeth</a:t>
            </a:r>
            <a:endParaRPr lang="en-GB" sz="1600" b="1" dirty="0">
              <a:solidFill>
                <a:srgbClr val="70AD47">
                  <a:lumMod val="75000"/>
                </a:srgbClr>
              </a:solidFill>
            </a:endParaRPr>
          </a:p>
        </p:txBody>
      </p:sp>
      <p:cxnSp>
        <p:nvCxnSpPr>
          <p:cNvPr id="15" name="Straight Arrow Connector 14"/>
          <p:cNvCxnSpPr/>
          <p:nvPr/>
        </p:nvCxnSpPr>
        <p:spPr>
          <a:xfrm flipV="1">
            <a:off x="3459615" y="4042456"/>
            <a:ext cx="409575" cy="9128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6274" y="1711255"/>
            <a:ext cx="4672693" cy="830997"/>
          </a:xfrm>
          <a:prstGeom prst="rect">
            <a:avLst/>
          </a:prstGeom>
          <a:solidFill>
            <a:srgbClr val="CCCCFF"/>
          </a:solidFill>
        </p:spPr>
        <p:txBody>
          <a:bodyPr wrap="square" rtlCol="0">
            <a:spAutoFit/>
          </a:bodyPr>
          <a:lstStyle/>
          <a:p>
            <a:r>
              <a:rPr lang="en-GB" sz="1600" b="1" dirty="0" smtClean="0">
                <a:solidFill>
                  <a:srgbClr val="70AD47">
                    <a:lumMod val="75000"/>
                  </a:srgbClr>
                </a:solidFill>
              </a:rPr>
              <a:t>‘</a:t>
            </a:r>
            <a:r>
              <a:rPr lang="en-GB" sz="1600" b="1" dirty="0" err="1" smtClean="0">
                <a:solidFill>
                  <a:srgbClr val="70AD47">
                    <a:lumMod val="75000"/>
                  </a:srgbClr>
                </a:solidFill>
              </a:rPr>
              <a:t>play’dst</a:t>
            </a:r>
            <a:r>
              <a:rPr lang="en-GB" sz="1600" b="1" dirty="0" smtClean="0">
                <a:solidFill>
                  <a:srgbClr val="70AD47">
                    <a:lumMod val="75000"/>
                  </a:srgbClr>
                </a:solidFill>
              </a:rPr>
              <a:t>’  - Banquo is hinting that Macbeth doesn’t appreciate the severity of his actions. He is treating it like a game he doesn’t want to lose.</a:t>
            </a:r>
            <a:endParaRPr lang="en-GB" sz="1600" b="1" dirty="0">
              <a:solidFill>
                <a:srgbClr val="70AD47">
                  <a:lumMod val="75000"/>
                </a:srgbClr>
              </a:solidFill>
            </a:endParaRPr>
          </a:p>
        </p:txBody>
      </p:sp>
      <p:cxnSp>
        <p:nvCxnSpPr>
          <p:cNvPr id="18" name="Straight Arrow Connector 17"/>
          <p:cNvCxnSpPr/>
          <p:nvPr/>
        </p:nvCxnSpPr>
        <p:spPr>
          <a:xfrm>
            <a:off x="1828801" y="2542252"/>
            <a:ext cx="110215" cy="11588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43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P spid="11" grpId="0" animBg="1"/>
      <p:bldP spid="14" grpId="0" animBg="1"/>
      <p:bldP spid="1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8371</Words>
  <Application>Microsoft Office PowerPoint</Application>
  <PresentationFormat>On-screen Show (4:3)</PresentationFormat>
  <Paragraphs>1006</Paragraphs>
  <Slides>76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76</vt:i4>
      </vt:variant>
    </vt:vector>
  </HeadingPairs>
  <TitlesOfParts>
    <vt:vector size="87" baseType="lpstr">
      <vt:lpstr>Arial</vt:lpstr>
      <vt:lpstr>Calibri</vt:lpstr>
      <vt:lpstr>Calibri Light</vt:lpstr>
      <vt:lpstr>Comic Sans MS</vt:lpstr>
      <vt:lpstr>MyriadPro-Bold</vt:lpstr>
      <vt:lpstr>MyriadPro-BoldIt</vt:lpstr>
      <vt:lpstr>MyriadPro-It</vt:lpstr>
      <vt:lpstr>MyriadPro-Regular</vt:lpstr>
      <vt:lpstr>Symbol</vt:lpstr>
      <vt:lpstr>Times New Roman</vt:lpstr>
      <vt:lpstr>Office Theme</vt:lpstr>
      <vt:lpstr>Y11 Raising Achievement in English 2020</vt:lpstr>
      <vt:lpstr>1-9 GCSE English Literature &amp; Language - Edexcel</vt:lpstr>
      <vt:lpstr>Y11 Raising Achievement in English Literature</vt:lpstr>
      <vt:lpstr>English Literature Paper 1 – 13th May 2020 (50%)</vt:lpstr>
      <vt:lpstr>Section A – ‘Macbeth’</vt:lpstr>
      <vt:lpstr>Question A</vt:lpstr>
      <vt:lpstr>Only 2 criteria</vt:lpstr>
      <vt:lpstr>How does Shakespeare use language to show the changing relationship  between Macbeth and Banquo? (20)</vt:lpstr>
      <vt:lpstr>Language, structure, techniques?</vt:lpstr>
      <vt:lpstr>PowerPoint Presentation</vt:lpstr>
      <vt:lpstr>PowerPoint Presentation</vt:lpstr>
      <vt:lpstr>Section A checklist (reading)</vt:lpstr>
      <vt:lpstr>How to answer a ‘how’ question</vt:lpstr>
      <vt:lpstr>Grade 7, 8 &amp; 9</vt:lpstr>
      <vt:lpstr>PowerPoint Presentation</vt:lpstr>
      <vt:lpstr>Sample Question B</vt:lpstr>
      <vt:lpstr>Question B</vt:lpstr>
      <vt:lpstr>A theme is not examples…</vt:lpstr>
      <vt:lpstr>Success criteria:</vt:lpstr>
      <vt:lpstr>Where else in the play do we see loyalty?</vt:lpstr>
      <vt:lpstr>Understand the focus and plan!</vt:lpstr>
      <vt:lpstr>How to structure a Band 3+ theme answer</vt:lpstr>
      <vt:lpstr>PowerPoint Presentation</vt:lpstr>
      <vt:lpstr>Shakespeare’s messages</vt:lpstr>
      <vt:lpstr>Question B – to get 4+</vt:lpstr>
      <vt:lpstr>Section B- ‘Blood Brothers’</vt:lpstr>
      <vt:lpstr>Section B- ‘Blood Brothers’ - Revision</vt:lpstr>
      <vt:lpstr>Section B- 50 minutes, 40 marks (32+8)</vt:lpstr>
      <vt:lpstr>PowerPoint Presentation</vt:lpstr>
      <vt:lpstr>For a grade 4/5</vt:lpstr>
      <vt:lpstr>PowerPoint Presentation</vt:lpstr>
      <vt:lpstr>How to structure a Band 3+ theme answer</vt:lpstr>
      <vt:lpstr>For a grade 6+</vt:lpstr>
      <vt:lpstr>PowerPoint Presentation</vt:lpstr>
      <vt:lpstr>Some of Russell’s key messages</vt:lpstr>
      <vt:lpstr>English Literature Paper 2 – 21st May 2020 (50%)</vt:lpstr>
      <vt:lpstr>What to revise</vt:lpstr>
      <vt:lpstr>Section A</vt:lpstr>
      <vt:lpstr>Section A</vt:lpstr>
      <vt:lpstr>Language, structure, techniques?</vt:lpstr>
      <vt:lpstr>Language, structure, techniques?</vt:lpstr>
      <vt:lpstr>Duality</vt:lpstr>
      <vt:lpstr>How to structure a Band 3+ theme answer</vt:lpstr>
      <vt:lpstr>Resources needed for the set texts:</vt:lpstr>
      <vt:lpstr>Section B= Poetry – 35 mins</vt:lpstr>
      <vt:lpstr>PowerPoint Presentation</vt:lpstr>
      <vt:lpstr>It’s all in the planning</vt:lpstr>
      <vt:lpstr>PowerPoint Presentation</vt:lpstr>
      <vt:lpstr>CONTEXT!</vt:lpstr>
      <vt:lpstr>Literature – Poetry content</vt:lpstr>
      <vt:lpstr>Success criteria for 4+</vt:lpstr>
      <vt:lpstr>Section B.ii = unseen poetry</vt:lpstr>
      <vt:lpstr>PowerPoint Presentation</vt:lpstr>
      <vt:lpstr>Alfred Tennyson –’ Charge of the Light Brigade.’</vt:lpstr>
      <vt:lpstr>William Blake – A Poison Tree </vt:lpstr>
      <vt:lpstr>William Blake – A Poison Tree </vt:lpstr>
      <vt:lpstr>PowerPoint Presentation</vt:lpstr>
      <vt:lpstr>PowerPoint Presentation</vt:lpstr>
      <vt:lpstr>PowerPoint Presentation</vt:lpstr>
      <vt:lpstr>What and how to revise for Literature</vt:lpstr>
      <vt:lpstr>For each text you must revise and have an understanding of:</vt:lpstr>
      <vt:lpstr>Context</vt:lpstr>
      <vt:lpstr>Plot &amp; chronology</vt:lpstr>
      <vt:lpstr>PowerPoint Presentation</vt:lpstr>
      <vt:lpstr>Character profiles</vt:lpstr>
      <vt:lpstr>PowerPoint Presentation</vt:lpstr>
      <vt:lpstr>Themes </vt:lpstr>
      <vt:lpstr>PowerPoint Presentation</vt:lpstr>
      <vt:lpstr>PowerPoint Presentation</vt:lpstr>
      <vt:lpstr>Ambition</vt:lpstr>
      <vt:lpstr>PowerPoint Presentation</vt:lpstr>
      <vt:lpstr>PowerPoint Presentation</vt:lpstr>
      <vt:lpstr>PowerPoint Presentation</vt:lpstr>
      <vt:lpstr>PowerPoint Presentation</vt:lpstr>
      <vt:lpstr>In summary</vt:lpstr>
      <vt:lpstr>Spring Half term Suggested English Revision </vt:lpstr>
    </vt:vector>
  </TitlesOfParts>
  <Company>Brymore Academy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Y11 Raising Achievement in English 2020</dc:title>
  <dc:creator>Jayne Taylor</dc:creator>
  <cp:lastModifiedBy>Lorraine Warren</cp:lastModifiedBy>
  <cp:revision>2</cp:revision>
  <dcterms:created xsi:type="dcterms:W3CDTF">2020-02-14T12:40:53Z</dcterms:created>
  <dcterms:modified xsi:type="dcterms:W3CDTF">2020-02-15T13:17:50Z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