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>
      <p:cViewPr varScale="1">
        <p:scale>
          <a:sx n="96" d="100"/>
          <a:sy n="96" d="100"/>
        </p:scale>
        <p:origin x="16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E9EAE062-F6ED-4237-BBAB-580953762C4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89B27006-108C-4CBE-8589-2E8C755162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03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27006-108C-4CBE-8589-2E8C7551620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389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02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1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2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7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70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28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42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08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06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21A9-835C-43A5-9B14-D18DC369A3CF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8B69E-113D-4105-A9AD-ABF4D939FE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96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png"/><Relationship Id="rId1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6.jpe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69064" y="1188046"/>
            <a:ext cx="5031345" cy="17158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Pass on your concerns to……</a:t>
            </a:r>
          </a:p>
          <a:p>
            <a:endParaRPr lang="en-GB" sz="1050" b="1" dirty="0"/>
          </a:p>
          <a:p>
            <a:r>
              <a:rPr lang="en-GB" sz="1600" b="1" dirty="0"/>
              <a:t>   </a:t>
            </a:r>
            <a:r>
              <a:rPr lang="en-GB" dirty="0"/>
              <a:t>                                       </a:t>
            </a:r>
          </a:p>
          <a:p>
            <a:r>
              <a:rPr lang="en-GB" sz="1300" dirty="0"/>
              <a:t>	 </a:t>
            </a:r>
          </a:p>
          <a:p>
            <a:r>
              <a:rPr lang="en-GB" dirty="0"/>
              <a:t>   </a:t>
            </a:r>
          </a:p>
          <a:p>
            <a:r>
              <a:rPr lang="en-GB" dirty="0"/>
              <a:t>                                              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993" y="80605"/>
            <a:ext cx="1822948" cy="9873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What Brymore is all about - Boy and a tractor 196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82" y="80605"/>
            <a:ext cx="1264760" cy="981377"/>
          </a:xfrm>
          <a:prstGeom prst="rect">
            <a:avLst/>
          </a:prstGeom>
          <a:noFill/>
          <a:ln w="9525" algn="in">
            <a:solidFill>
              <a:srgbClr val="21212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</p:pic>
      <p:pic>
        <p:nvPicPr>
          <p:cNvPr id="1036" name="Picture 12" descr="http://brymoreschool.co.uk/wp-content/uploads/2012/08/spu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93" y="221907"/>
            <a:ext cx="868235" cy="69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2282" y="80604"/>
            <a:ext cx="1383255" cy="9873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591" y="1042244"/>
            <a:ext cx="39604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500" dirty="0">
                <a:solidFill>
                  <a:srgbClr val="FF0000"/>
                </a:solidFill>
                <a:latin typeface="Comic Sans MS" pitchFamily="66" charset="0"/>
              </a:rPr>
              <a:t>Pupil concerns</a:t>
            </a:r>
          </a:p>
        </p:txBody>
      </p:sp>
      <p:pic>
        <p:nvPicPr>
          <p:cNvPr id="1040" name="Picture 16" descr="http://carshaltoncentral.mycouncillor.org.uk/files/2012/06/nspcc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066" y="5790870"/>
            <a:ext cx="833601" cy="99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stedmundsdartford.org.uk/content/pages/uploaded_images/45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0" y="5758276"/>
            <a:ext cx="807968" cy="106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880995" y="5790870"/>
            <a:ext cx="2194872" cy="930658"/>
            <a:chOff x="872638" y="5552846"/>
            <a:chExt cx="3227975" cy="802444"/>
          </a:xfrm>
        </p:grpSpPr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2638" y="5552846"/>
              <a:ext cx="3121912" cy="8024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230379" y="5811859"/>
              <a:ext cx="2870234" cy="451138"/>
            </a:xfrm>
            <a:prstGeom prst="rect">
              <a:avLst/>
            </a:prstGeom>
          </p:spPr>
          <p:txBody>
            <a:bodyPr wrap="none" anchor="b">
              <a:spAutoFit/>
            </a:bodyPr>
            <a:lstStyle/>
            <a:p>
              <a:pPr algn="ctr"/>
              <a:r>
                <a:rPr lang="en-GB" sz="1600" b="1" dirty="0">
                  <a:effectLst/>
                </a:rPr>
                <a:t>0300 123 2224</a:t>
              </a:r>
            </a:p>
            <a:p>
              <a:r>
                <a:rPr lang="en-GB" sz="1200" b="1" dirty="0"/>
                <a:t>childrens@somerset.gov.uk</a:t>
              </a:r>
              <a:endParaRPr lang="en-GB" sz="1200" dirty="0">
                <a:effectLst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141" y="1822288"/>
            <a:ext cx="3896526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If you are </a:t>
            </a:r>
            <a:r>
              <a:rPr lang="en-GB" sz="3200" b="1" u="sng" dirty="0">
                <a:solidFill>
                  <a:srgbClr val="FF0000"/>
                </a:solidFill>
                <a:latin typeface="Comic Sans MS" pitchFamily="66" charset="0"/>
              </a:rPr>
              <a:t>concerned or  worried</a:t>
            </a:r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3200" dirty="0">
                <a:latin typeface="Comic Sans MS" pitchFamily="66" charset="0"/>
              </a:rPr>
              <a:t>about your welfare or someone else’s:  </a:t>
            </a:r>
            <a:r>
              <a:rPr lang="en-GB" sz="3200" b="1" dirty="0">
                <a:latin typeface="Comic Sans MS" pitchFamily="66" charset="0"/>
              </a:rPr>
              <a:t>you must…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6052" y="5032562"/>
            <a:ext cx="2456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Comic Sans MS" pitchFamily="66" charset="0"/>
              </a:rPr>
              <a:t>Mrs Charlotte Wade</a:t>
            </a:r>
          </a:p>
          <a:p>
            <a:r>
              <a:rPr lang="en-GB" sz="1300" dirty="0">
                <a:latin typeface="Comic Sans MS" pitchFamily="66" charset="0"/>
              </a:rPr>
              <a:t>Governor lead for Child Protection and Safeguarding: WADEC@btc.ac.uk</a:t>
            </a:r>
          </a:p>
        </p:txBody>
      </p:sp>
      <p:pic>
        <p:nvPicPr>
          <p:cNvPr id="21" name="Picture 20"/>
          <p:cNvPicPr/>
          <p:nvPr/>
        </p:nvPicPr>
        <p:blipFill rotWithShape="1">
          <a:blip r:embed="rId11"/>
          <a:srcRect l="3801" t="17543" r="1775" b="51547"/>
          <a:stretch/>
        </p:blipFill>
        <p:spPr bwMode="auto">
          <a:xfrm>
            <a:off x="86513" y="80604"/>
            <a:ext cx="4232059" cy="9873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4091433" y="5955892"/>
            <a:ext cx="226225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Comic Sans MS" pitchFamily="66" charset="0"/>
              </a:rPr>
              <a:t>Mrs Sally Power</a:t>
            </a:r>
          </a:p>
          <a:p>
            <a:r>
              <a:rPr lang="en-GB" sz="1300" dirty="0">
                <a:latin typeface="Comic Sans MS" pitchFamily="66" charset="0"/>
              </a:rPr>
              <a:t>Trust Safeguarding Lead</a:t>
            </a:r>
          </a:p>
          <a:p>
            <a:r>
              <a:rPr lang="en-GB" sz="1300" dirty="0">
                <a:latin typeface="Comic Sans MS" pitchFamily="66" charset="0"/>
              </a:rPr>
              <a:t>07867976901</a:t>
            </a:r>
          </a:p>
          <a:p>
            <a:endParaRPr lang="en-GB" sz="1200" b="1" dirty="0"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2"/>
          <a:srcRect t="24545" b="34728"/>
          <a:stretch/>
        </p:blipFill>
        <p:spPr>
          <a:xfrm>
            <a:off x="6655944" y="5462361"/>
            <a:ext cx="2419350" cy="11521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513" y="4581128"/>
            <a:ext cx="347737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Rod </a:t>
            </a:r>
            <a:r>
              <a:rPr lang="en-GB" sz="1400" dirty="0" err="1">
                <a:latin typeface="Comic Sans MS" panose="030F0702030302020204" pitchFamily="66" charset="0"/>
              </a:rPr>
              <a:t>Cockram</a:t>
            </a:r>
            <a:r>
              <a:rPr lang="en-GB" sz="1400" dirty="0">
                <a:latin typeface="Comic Sans MS" panose="030F0702030302020204" pitchFamily="66" charset="0"/>
              </a:rPr>
              <a:t> is </a:t>
            </a:r>
            <a:r>
              <a:rPr lang="en-GB" sz="1400" dirty="0" err="1">
                <a:latin typeface="Comic Sans MS" panose="030F0702030302020204" pitchFamily="66" charset="0"/>
              </a:rPr>
              <a:t>Brymore’s</a:t>
            </a:r>
            <a:r>
              <a:rPr lang="en-GB" sz="1400" dirty="0">
                <a:latin typeface="Comic Sans MS" panose="030F0702030302020204" pitchFamily="66" charset="0"/>
              </a:rPr>
              <a:t> Independent Listener he can be contacted by;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 mail: IL@brymoreacademy.co.uk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Call or Text: 07714 171939</a:t>
            </a:r>
          </a:p>
          <a:p>
            <a:endParaRPr lang="en-GB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3782676" y="2840880"/>
            <a:ext cx="174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Comic Sans MS" panose="030F0702030302020204" pitchFamily="66" charset="0"/>
              </a:rPr>
              <a:t>Miss Chloe Doble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Assistant Head and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Designated Safeguarding Lead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8389" y="4552632"/>
            <a:ext cx="220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Comic Sans MS" panose="030F0702030302020204" pitchFamily="66" charset="0"/>
              </a:rPr>
              <a:t>Mrs Debbie Roberts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Safeguarding Officer and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Deputy Safeguarding Lead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A1752F-7FE5-4432-8E0E-5CD80DC0A1EB}"/>
              </a:ext>
            </a:extLst>
          </p:cNvPr>
          <p:cNvSpPr txBox="1"/>
          <p:nvPr/>
        </p:nvSpPr>
        <p:spPr>
          <a:xfrm flipH="1">
            <a:off x="5376576" y="2858960"/>
            <a:ext cx="159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Comic Sans MS" panose="030F0702030302020204" pitchFamily="66" charset="0"/>
              </a:rPr>
              <a:t>Mrs Harriet Featherstone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Deputy Head of Boarding and Deputy Safeguarding Lead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687554-EA73-4558-878E-D592752FDB34}"/>
              </a:ext>
            </a:extLst>
          </p:cNvPr>
          <p:cNvSpPr txBox="1"/>
          <p:nvPr/>
        </p:nvSpPr>
        <p:spPr>
          <a:xfrm>
            <a:off x="3809089" y="4558747"/>
            <a:ext cx="1771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Comic Sans MS" panose="030F0702030302020204" pitchFamily="66" charset="0"/>
              </a:rPr>
              <a:t>Miss Lisa Gardner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Safeguarding and Pastoral Administrator (maternity cover)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endParaRPr lang="en-GB" sz="800" dirty="0">
              <a:latin typeface="Comic Sans MS" panose="030F0702030302020204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A368D28-C1C7-48E9-869C-C50A7DDB645D}"/>
              </a:ext>
            </a:extLst>
          </p:cNvPr>
          <p:cNvSpPr txBox="1"/>
          <p:nvPr/>
        </p:nvSpPr>
        <p:spPr>
          <a:xfrm>
            <a:off x="7095118" y="3681664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omic Sans MS" pitchFamily="66" charset="0"/>
              </a:rPr>
              <a:t>Or any member of staff</a:t>
            </a:r>
            <a:endParaRPr lang="en-GB" sz="2000" dirty="0">
              <a:latin typeface="Comic Sans MS" pitchFamily="66" charset="0"/>
            </a:endParaRPr>
          </a:p>
          <a:p>
            <a:endParaRPr lang="en-GB" sz="1200" b="1" dirty="0">
              <a:latin typeface="Comic Sans MS" pitchFamily="66" charset="0"/>
            </a:endParaRPr>
          </a:p>
        </p:txBody>
      </p:sp>
      <p:pic>
        <p:nvPicPr>
          <p:cNvPr id="1026" name="Picture 2" descr="Download Fcstockimage - Cartoon People - Full Size PNG Image - PNGkit">
            <a:extLst>
              <a:ext uri="{FF2B5EF4-FFF2-40B4-BE49-F238E27FC236}">
                <a16:creationId xmlns:a16="http://schemas.microsoft.com/office/drawing/2014/main" id="{26CE53CC-E5E9-496C-991E-A91598AA3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070" y="2781391"/>
            <a:ext cx="1875030" cy="74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person standing in front of a plant&#10;&#10;Description automatically generated with medium confidence">
            <a:extLst>
              <a:ext uri="{FF2B5EF4-FFF2-40B4-BE49-F238E27FC236}">
                <a16:creationId xmlns:a16="http://schemas.microsoft.com/office/drawing/2014/main" id="{2F415668-B5BC-FAF8-4081-7B1512FF9C73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2" t="23725" r="21650" b="35457"/>
          <a:stretch/>
        </p:blipFill>
        <p:spPr>
          <a:xfrm>
            <a:off x="3534563" y="5101778"/>
            <a:ext cx="590815" cy="664871"/>
          </a:xfrm>
          <a:prstGeom prst="rect">
            <a:avLst/>
          </a:prstGeom>
        </p:spPr>
      </p:pic>
      <p:pic>
        <p:nvPicPr>
          <p:cNvPr id="15" name="Picture 14" descr="A person wearing glasses and a black shirt&#10;&#10;Description automatically generated">
            <a:extLst>
              <a:ext uri="{FF2B5EF4-FFF2-40B4-BE49-F238E27FC236}">
                <a16:creationId xmlns:a16="http://schemas.microsoft.com/office/drawing/2014/main" id="{C46CCA4B-120E-D210-1B67-22C41638AA9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40" y="3424929"/>
            <a:ext cx="915494" cy="1145968"/>
          </a:xfrm>
          <a:prstGeom prst="rect">
            <a:avLst/>
          </a:prstGeom>
        </p:spPr>
      </p:pic>
      <p:pic>
        <p:nvPicPr>
          <p:cNvPr id="18" name="Picture 17" descr="A person smiling at the camera&#10;&#10;Description automatically generated">
            <a:extLst>
              <a:ext uri="{FF2B5EF4-FFF2-40B4-BE49-F238E27FC236}">
                <a16:creationId xmlns:a16="http://schemas.microsoft.com/office/drawing/2014/main" id="{3FC024D0-4D88-426A-2ABF-327F737093E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881" y="3395575"/>
            <a:ext cx="938944" cy="1175322"/>
          </a:xfrm>
          <a:prstGeom prst="rect">
            <a:avLst/>
          </a:prstGeom>
        </p:spPr>
      </p:pic>
      <p:pic>
        <p:nvPicPr>
          <p:cNvPr id="23" name="Picture 22" descr="A person with red hair smiling&#10;&#10;Description automatically generated">
            <a:extLst>
              <a:ext uri="{FF2B5EF4-FFF2-40B4-BE49-F238E27FC236}">
                <a16:creationId xmlns:a16="http://schemas.microsoft.com/office/drawing/2014/main" id="{BAA84886-7632-6C23-7E28-70DB876746D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552" y="1715999"/>
            <a:ext cx="896550" cy="1122255"/>
          </a:xfrm>
          <a:prstGeom prst="rect">
            <a:avLst/>
          </a:prstGeom>
        </p:spPr>
      </p:pic>
      <p:pic>
        <p:nvPicPr>
          <p:cNvPr id="28" name="Picture 27" descr="A person in a black shirt&#10;&#10;Description automatically generated">
            <a:extLst>
              <a:ext uri="{FF2B5EF4-FFF2-40B4-BE49-F238E27FC236}">
                <a16:creationId xmlns:a16="http://schemas.microsoft.com/office/drawing/2014/main" id="{DF103C34-0640-8EB3-33B3-7F85199F9E7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000" y="1684651"/>
            <a:ext cx="923543" cy="115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0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2303</TotalTime>
  <Words>138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Brymore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darren.oliver</dc:creator>
  <cp:lastModifiedBy>Lisa Gardner - Brymore Academy</cp:lastModifiedBy>
  <cp:revision>82</cp:revision>
  <cp:lastPrinted>2023-01-06T12:35:19Z</cp:lastPrinted>
  <dcterms:created xsi:type="dcterms:W3CDTF">2013-09-12T09:22:33Z</dcterms:created>
  <dcterms:modified xsi:type="dcterms:W3CDTF">2023-10-09T08:33:58Z</dcterms:modified>
</cp:coreProperties>
</file>